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35"/>
  </p:notesMasterIdLst>
  <p:sldIdLst>
    <p:sldId id="257" r:id="rId2"/>
    <p:sldId id="311" r:id="rId3"/>
    <p:sldId id="258" r:id="rId4"/>
    <p:sldId id="368" r:id="rId5"/>
    <p:sldId id="369" r:id="rId6"/>
    <p:sldId id="393" r:id="rId7"/>
    <p:sldId id="371" r:id="rId8"/>
    <p:sldId id="372" r:id="rId9"/>
    <p:sldId id="370" r:id="rId10"/>
    <p:sldId id="373" r:id="rId11"/>
    <p:sldId id="374" r:id="rId12"/>
    <p:sldId id="390" r:id="rId13"/>
    <p:sldId id="347" r:id="rId14"/>
    <p:sldId id="358" r:id="rId15"/>
    <p:sldId id="376" r:id="rId16"/>
    <p:sldId id="377" r:id="rId17"/>
    <p:sldId id="319" r:id="rId18"/>
    <p:sldId id="355" r:id="rId19"/>
    <p:sldId id="336" r:id="rId20"/>
    <p:sldId id="356" r:id="rId21"/>
    <p:sldId id="375" r:id="rId22"/>
    <p:sldId id="365" r:id="rId23"/>
    <p:sldId id="386" r:id="rId24"/>
    <p:sldId id="378" r:id="rId25"/>
    <p:sldId id="394" r:id="rId26"/>
    <p:sldId id="396" r:id="rId27"/>
    <p:sldId id="397" r:id="rId28"/>
    <p:sldId id="379" r:id="rId29"/>
    <p:sldId id="380" r:id="rId30"/>
    <p:sldId id="381" r:id="rId31"/>
    <p:sldId id="395" r:id="rId32"/>
    <p:sldId id="383" r:id="rId33"/>
    <p:sldId id="384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6237" autoAdjust="0"/>
  </p:normalViewPr>
  <p:slideViewPr>
    <p:cSldViewPr>
      <p:cViewPr>
        <p:scale>
          <a:sx n="100" d="100"/>
          <a:sy n="100" d="100"/>
        </p:scale>
        <p:origin x="-516" y="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EB30A-F935-48B8-8AF1-164148F2FC32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73713-175C-440B-85FA-7F1470EDE4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2638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73713-175C-440B-85FA-7F1470EDE464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7768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1988" cy="3354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81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7E0AD9-2394-4131-A95A-DC93478CD869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48D788-F5C1-47D4-99A0-2169AC1AD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7E0AD9-2394-4131-A95A-DC93478CD869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48D788-F5C1-47D4-99A0-2169AC1AD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7E0AD9-2394-4131-A95A-DC93478CD869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48D788-F5C1-47D4-99A0-2169AC1AD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7E0AD9-2394-4131-A95A-DC93478CD869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48D788-F5C1-47D4-99A0-2169AC1AD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7E0AD9-2394-4131-A95A-DC93478CD869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48D788-F5C1-47D4-99A0-2169AC1AD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7E0AD9-2394-4131-A95A-DC93478CD869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48D788-F5C1-47D4-99A0-2169AC1AD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7E0AD9-2394-4131-A95A-DC93478CD869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48D788-F5C1-47D4-99A0-2169AC1AD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7E0AD9-2394-4131-A95A-DC93478CD869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48D788-F5C1-47D4-99A0-2169AC1AD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7E0AD9-2394-4131-A95A-DC93478CD869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48D788-F5C1-47D4-99A0-2169AC1AD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7E0AD9-2394-4131-A95A-DC93478CD869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48D788-F5C1-47D4-99A0-2169AC1AD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7E0AD9-2394-4131-A95A-DC93478CD869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48D788-F5C1-47D4-99A0-2169AC1ADF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B7E0AD9-2394-4131-A95A-DC93478CD869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B48D788-F5C1-47D4-99A0-2169AC1ADF4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nsportal.ru/bolshakova-marya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hyperlink" Target="https://dskvrom.schoolrm.ru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iblock/2de/2de37a002226381649af747452a7edcf/OPYT-Primenenie-metodov-TRIZ-v-razvitii-tvorcheskogo-voobrazheniya_-myslitelnoy-i-rechevoy-aktivnosti-doshkolnikov_.docx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upload2.schoolrm.ru/iblock/9a0/9a0e6a678bde685a2907ad510e4fa1fa/Prikaz2020.jpg%20-%20&#1055;&#1088;&#1080;&#1082;&#1072;&#1079;%20&#1086;&#1090;%2001.09.2020" TargetMode="External"/><Relationship Id="rId3" Type="http://schemas.openxmlformats.org/officeDocument/2006/relationships/hyperlink" Target="https://upload2.schoolrm.ru/iblock/f8b/f8b0af2bdf3b511729c3816e96e6a314/Prikaz2.jpg" TargetMode="External"/><Relationship Id="rId7" Type="http://schemas.openxmlformats.org/officeDocument/2006/relationships/hyperlink" Target="https://nsportal.ru/sites/default/files/2023/10/20/konsultatsiya_dlya_pedagogov_na_temu_triz.docx" TargetMode="External"/><Relationship Id="rId2" Type="http://schemas.openxmlformats.org/officeDocument/2006/relationships/hyperlink" Target="https://upload2.schoolrm.ru/iblock/bf7/bf72c3605d168659378d57fbd3d19cc8/Prikaz-ob-organizatsii-innovatsionnoy-deyatelnosti-_Informatizatsiya_-2021g..pdf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maam.ru/users/1684726" TargetMode="External"/><Relationship Id="rId5" Type="http://schemas.openxmlformats.org/officeDocument/2006/relationships/hyperlink" Target="https://nsportal.ru/sites/default/files/2023/10/20/statya-razvitie_emotsionalnogo_intellekta_u_detey_doshkolnogo_vozrasta.docx" TargetMode="External"/><Relationship Id="rId10" Type="http://schemas.openxmlformats.org/officeDocument/2006/relationships/hyperlink" Target="https://nsportal.ru/sites/default/files/2023/10/31/konsultatsiya_dlya_pedagogov_tehnologiya_ranney_proforientatsii_doshkolnikov_0.docx" TargetMode="External"/><Relationship Id="rId4" Type="http://schemas.openxmlformats.org/officeDocument/2006/relationships/hyperlink" Target="https://nsportal.ru/sites/default/files/2015/02/22/proekt_triz.docx" TargetMode="External"/><Relationship Id="rId9" Type="http://schemas.openxmlformats.org/officeDocument/2006/relationships/hyperlink" Target="https://nsportal.ru/sites/default/files/2023/10/31/sbornik_igrovyh_zanyatiy_po_proforientatsii.docx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nsportal.ru/sites/default/files/2015/02/22/proekt_triz.docx" TargetMode="External"/><Relationship Id="rId2" Type="http://schemas.openxmlformats.org/officeDocument/2006/relationships/hyperlink" Target="https://upload2.schoolrm.ru/iblock/354/3542b9caf73d18cdd4896b57ae40aff1/Personalizirovannaya-programma-nastavnichestava-2023g..docx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nsportal.ru/sites/default/files/2023/10/20/konsultatsiya_dlya_pedagogov_na_temu_triz.docxhttp:/www.maam.ru/users/1684726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785786" y="2071678"/>
            <a:ext cx="7789862" cy="3643338"/>
          </a:xfrm>
        </p:spPr>
        <p:txBody>
          <a:bodyPr lIns="90000" tIns="46800" rIns="90000" bIns="46800">
            <a:normAutofit fontScale="90000"/>
          </a:bodyPr>
          <a:lstStyle/>
          <a:p>
            <a:pPr algn="ctr"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b="0" i="1" dirty="0" smtClean="0">
                <a:solidFill>
                  <a:schemeClr val="tx1"/>
                </a:solidFill>
              </a:rPr>
              <a:t/>
            </a:r>
            <a:br>
              <a:rPr lang="ru-RU" sz="1200" b="0" i="1" dirty="0" smtClean="0">
                <a:solidFill>
                  <a:schemeClr val="tx1"/>
                </a:solidFill>
              </a:rPr>
            </a:br>
            <a:r>
              <a:rPr lang="ru-RU" sz="1200" b="0" i="1" dirty="0" smtClean="0">
                <a:solidFill>
                  <a:schemeClr val="tx1"/>
                </a:solidFill>
              </a:rPr>
              <a:t/>
            </a:r>
            <a:br>
              <a:rPr lang="ru-RU" sz="1200" b="0" i="1" dirty="0" smtClean="0">
                <a:solidFill>
                  <a:schemeClr val="tx1"/>
                </a:solidFill>
              </a:rPr>
            </a:br>
            <a:r>
              <a:rPr lang="ru-RU" sz="1200" b="0" i="1" dirty="0" smtClean="0">
                <a:solidFill>
                  <a:schemeClr val="tx1"/>
                </a:solidFill>
              </a:rPr>
              <a:t/>
            </a:r>
            <a:br>
              <a:rPr lang="ru-RU" sz="1200" b="0" i="1" dirty="0" smtClean="0">
                <a:solidFill>
                  <a:schemeClr val="tx1"/>
                </a:solidFill>
              </a:rPr>
            </a:br>
            <a:r>
              <a:rPr lang="ru-RU" sz="1200" b="0" i="1" dirty="0" smtClean="0">
                <a:solidFill>
                  <a:schemeClr val="tx1"/>
                </a:solidFill>
              </a:rPr>
              <a:t/>
            </a:r>
            <a:br>
              <a:rPr lang="ru-RU" sz="1200" b="0" i="1" dirty="0" smtClean="0">
                <a:solidFill>
                  <a:schemeClr val="tx1"/>
                </a:solidFill>
              </a:rPr>
            </a:br>
            <a:r>
              <a:rPr lang="ru-RU" sz="1200" b="0" i="1" dirty="0" smtClean="0">
                <a:solidFill>
                  <a:schemeClr val="tx1"/>
                </a:solidFill>
              </a:rPr>
              <a:t/>
            </a:r>
            <a:br>
              <a:rPr lang="ru-RU" sz="1200" b="0" i="1" dirty="0" smtClean="0">
                <a:solidFill>
                  <a:schemeClr val="tx1"/>
                </a:solidFill>
              </a:rPr>
            </a:br>
            <a:r>
              <a:rPr lang="ru-RU" sz="1200" b="0" i="1" dirty="0" smtClean="0">
                <a:solidFill>
                  <a:schemeClr val="tx1"/>
                </a:solidFill>
              </a:rPr>
              <a:t/>
            </a:r>
            <a:br>
              <a:rPr lang="ru-RU" sz="1200" b="0" i="1" dirty="0" smtClean="0">
                <a:solidFill>
                  <a:schemeClr val="tx1"/>
                </a:solidFill>
              </a:rPr>
            </a:br>
            <a:r>
              <a:rPr lang="ru-RU" sz="1200" b="0" i="1" dirty="0" smtClean="0">
                <a:solidFill>
                  <a:schemeClr val="tx1"/>
                </a:solidFill>
              </a:rPr>
              <a:t/>
            </a:r>
            <a:br>
              <a:rPr lang="ru-RU" sz="1200" b="0" i="1" dirty="0" smtClean="0">
                <a:solidFill>
                  <a:schemeClr val="tx1"/>
                </a:solidFill>
              </a:rPr>
            </a:br>
            <a:r>
              <a:rPr lang="ru-RU" sz="1200" b="0" i="1" dirty="0" smtClean="0">
                <a:solidFill>
                  <a:schemeClr val="tx1"/>
                </a:solidFill>
              </a:rPr>
              <a:t/>
            </a:r>
            <a:br>
              <a:rPr lang="ru-RU" sz="1200" b="0" i="1" dirty="0" smtClean="0">
                <a:solidFill>
                  <a:schemeClr val="tx1"/>
                </a:solidFill>
              </a:rPr>
            </a:br>
            <a:r>
              <a:rPr lang="ru-RU" sz="1200" b="0" i="1" dirty="0" smtClean="0">
                <a:solidFill>
                  <a:schemeClr val="tx1"/>
                </a:solidFill>
              </a:rPr>
              <a:t/>
            </a:r>
            <a:br>
              <a:rPr lang="ru-RU" sz="1200" b="0" i="1" dirty="0" smtClean="0">
                <a:solidFill>
                  <a:schemeClr val="tx1"/>
                </a:solidFill>
              </a:rPr>
            </a:br>
            <a:r>
              <a:rPr lang="ru-RU" sz="1200" b="0" i="1" dirty="0" smtClean="0">
                <a:solidFill>
                  <a:schemeClr val="tx1"/>
                </a:solidFill>
              </a:rPr>
              <a:t/>
            </a:r>
            <a:br>
              <a:rPr lang="ru-RU" sz="1200" b="0" i="1" dirty="0" smtClean="0">
                <a:solidFill>
                  <a:schemeClr val="tx1"/>
                </a:solidFill>
              </a:rPr>
            </a:br>
            <a:r>
              <a:rPr lang="ru-RU" sz="1200" b="0" i="1" dirty="0" smtClean="0">
                <a:solidFill>
                  <a:schemeClr val="tx1"/>
                </a:solidFill>
              </a:rPr>
              <a:t/>
            </a:r>
            <a:br>
              <a:rPr lang="ru-RU" sz="1200" b="0" i="1" dirty="0" smtClean="0">
                <a:solidFill>
                  <a:schemeClr val="tx1"/>
                </a:solidFill>
              </a:rPr>
            </a:br>
            <a:r>
              <a:rPr lang="ru-RU" sz="22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  <a:r>
              <a:rPr lang="ru-RU" sz="4000" i="1" dirty="0" smtClean="0">
                <a:solidFill>
                  <a:srgbClr val="CC0000"/>
                </a:solidFill>
              </a:rPr>
              <a:t/>
            </a:r>
            <a:br>
              <a:rPr lang="ru-RU" sz="4000" i="1" dirty="0" smtClean="0">
                <a:solidFill>
                  <a:srgbClr val="CC0000"/>
                </a:solidFill>
              </a:rPr>
            </a:br>
            <a:r>
              <a:rPr lang="ru-RU" sz="4000" i="1" dirty="0" smtClean="0">
                <a:solidFill>
                  <a:srgbClr val="CC0000"/>
                </a:solidFill>
              </a:rPr>
              <a:t/>
            </a:r>
            <a:br>
              <a:rPr lang="ru-RU" sz="4000" i="1" dirty="0" smtClean="0">
                <a:solidFill>
                  <a:srgbClr val="CC0000"/>
                </a:solidFill>
              </a:rPr>
            </a:br>
            <a:r>
              <a:rPr lang="ru-RU" sz="4000" i="1" dirty="0" smtClean="0">
                <a:solidFill>
                  <a:srgbClr val="CC0000"/>
                </a:solidFill>
              </a:rPr>
              <a:t/>
            </a:r>
            <a:br>
              <a:rPr lang="ru-RU" sz="4000" i="1" dirty="0" smtClean="0">
                <a:solidFill>
                  <a:srgbClr val="CC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Большаковой Марьям </a:t>
            </a:r>
            <a:r>
              <a:rPr lang="ru-RU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Мухамет-Галиевны</a:t>
            </a: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воспитателя</a:t>
            </a:r>
            <a:r>
              <a:rPr lang="ru-RU" sz="28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МБДОУ«Ромодановский детский сад комбинированного вида» </a:t>
            </a:r>
            <a:br>
              <a:rPr lang="ru-RU" sz="28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Ромодановского муниципального района </a:t>
            </a:r>
            <a:br>
              <a:rPr lang="ru-RU" sz="28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Республики Мордовия </a:t>
            </a:r>
            <a:r>
              <a:rPr lang="ru-RU" sz="2800" i="1" dirty="0" smtClean="0">
                <a:solidFill>
                  <a:srgbClr val="000099"/>
                </a:solidFill>
              </a:rPr>
              <a:t/>
            </a:r>
            <a:br>
              <a:rPr lang="ru-RU" sz="2800" i="1" dirty="0" smtClean="0">
                <a:solidFill>
                  <a:srgbClr val="000099"/>
                </a:solidFill>
              </a:rPr>
            </a:br>
            <a:endParaRPr lang="ru-RU" sz="2800" i="1" dirty="0" smtClean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500042"/>
            <a:ext cx="1862832" cy="264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6970" y="500042"/>
            <a:ext cx="1806054" cy="257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6599" y="3204241"/>
            <a:ext cx="1883881" cy="2592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204241"/>
            <a:ext cx="1971539" cy="271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4584" y="500042"/>
            <a:ext cx="1942758" cy="2736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3721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0364" y="357166"/>
            <a:ext cx="2994025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2197" y="1142984"/>
            <a:ext cx="2476509" cy="3795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48" y="1071546"/>
            <a:ext cx="2492574" cy="384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G:\HPSCANS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3" y="1071546"/>
            <a:ext cx="2518213" cy="38737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5034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285728"/>
            <a:ext cx="7789862" cy="642942"/>
          </a:xfrm>
        </p:spPr>
        <p:txBody>
          <a:bodyPr>
            <a:normAutofit/>
          </a:bodyPr>
          <a:lstStyle/>
          <a:p>
            <a:pPr algn="ctr"/>
            <a:r>
              <a:rPr lang="ru-RU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Конкурсы в сети интернет</a:t>
            </a:r>
            <a:endParaRPr lang="ru-RU" sz="20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1000108"/>
            <a:ext cx="2038076" cy="285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2" y="1071546"/>
            <a:ext cx="2139982" cy="300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3406" y="3000371"/>
            <a:ext cx="1982098" cy="277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G:\HPSCANS\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2928934"/>
            <a:ext cx="2069866" cy="2786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5170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15370" cy="785818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6.Выступления на заседаниях методических советов, научно-практических конференциях, педагогических чтениях, семинарах, форумах </a:t>
            </a:r>
            <a:endParaRPr lang="ru-RU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00034" y="1357298"/>
          <a:ext cx="8143932" cy="4465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28197"/>
                <a:gridCol w="118926"/>
                <a:gridCol w="1675499"/>
                <a:gridCol w="2622622"/>
                <a:gridCol w="2898688"/>
              </a:tblGrid>
              <a:tr h="28529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Дата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 проведения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Тема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 мероприятия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56765">
                <a:tc gridSpan="5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образовательной организации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70149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19.03.2020г</a:t>
                      </a:r>
                      <a:r>
                        <a:rPr lang="ru-RU" sz="11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МБДОУ «Ромодановский детский сад комбинированного вида»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Выступление «Познавательно-речевое развитие в экологическом воспитании детей»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Педагогический совет  «Повышение качества педагогической работы по познавательному развитию детей во всех возрастных группах детского сада» 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70149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28.08.2020г</a:t>
                      </a:r>
                      <a:r>
                        <a:rPr lang="ru-RU" sz="11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МБДОУ «Ромодановский детский сад комбинированного вида»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Выступление </a:t>
                      </a:r>
                    </a:p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Отчет презентация «Как мы лето провели»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Педагогический совет</a:t>
                      </a:r>
                    </a:p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«Планирование деятельности дошкольной образовательной организации на новый учебный год» 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27061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28.04.2022г.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МБДОУ «Ромодановский детский сад комбинированного вида»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Выступление «Эмоциональный интеллект дошкольника»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Педагогический совет «Эмоционально-психологическое здоровье дошкольника»</a:t>
                      </a:r>
                    </a:p>
                    <a:p>
                      <a:endParaRPr lang="ru-RU" sz="11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70149">
                <a:tc gridSpan="2"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30.11.2022г.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МБДОУ «Ромодановский детский сад комбинированного вида»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Выступление </a:t>
                      </a:r>
                    </a:p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«Значение прогулки в режиме дня детей дошкольного возраста»</a:t>
                      </a:r>
                      <a:endParaRPr lang="ru-RU" sz="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Педагогический совет «Обеспечение оздоровительной направленности физического развития детей в детском саду посредством проведения прогулок» </a:t>
                      </a:r>
                      <a:endParaRPr lang="ru-RU" sz="8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71472" y="642918"/>
          <a:ext cx="8001056" cy="35490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71570"/>
                <a:gridCol w="2143140"/>
                <a:gridCol w="2357454"/>
                <a:gridCol w="2428892"/>
              </a:tblGrid>
              <a:tr h="42508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Дата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 проведения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Тема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 мероприятия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9297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Республиканский уровень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21.02.2023г.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ФГБУ «Объединённая дирекция Мордовского государственного природного заповедника им. П.Г. Смидовича и национального парка «Смольный»</a:t>
                      </a:r>
                    </a:p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НП «Смольный»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Выступление - защита экологического проекта</a:t>
                      </a:r>
                    </a:p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«В согласии с природой»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Конкурс экологических проектов</a:t>
                      </a: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05740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057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27.10.2023г.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ГБУ ДПО РМ «ЦНППМ</a:t>
                      </a:r>
                    </a:p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«Педагог 13.ру»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Выступление «Развитие эмоционального интеллекта у детей дошкольного возраста»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Конференция «ФОП ДО: реализация в современных условиях обновления образования»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298" y="428604"/>
            <a:ext cx="4333875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G:\HPSCANS\выступлен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928670"/>
            <a:ext cx="3571900" cy="50465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5364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3240" y="428604"/>
            <a:ext cx="2994025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00" y="1071546"/>
            <a:ext cx="3053439" cy="4202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2" y="1071546"/>
            <a:ext cx="3077119" cy="42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4860032" y="4221088"/>
            <a:ext cx="416892" cy="499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654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28604"/>
            <a:ext cx="8280920" cy="71438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7.Проведение 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открытых занятий, мастер-классов, мероприятий</a:t>
            </a:r>
            <a:endParaRPr lang="ru-RU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16119311"/>
              </p:ext>
            </p:extLst>
          </p:nvPr>
        </p:nvGraphicFramePr>
        <p:xfrm>
          <a:off x="467544" y="1168688"/>
          <a:ext cx="8280920" cy="542945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92088"/>
                <a:gridCol w="1883158"/>
                <a:gridCol w="2221298"/>
                <a:gridCol w="3384376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Дата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 проведения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Тема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 мероприятия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57305"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образовательной организации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43450"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25.04.</a:t>
                      </a:r>
                    </a:p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 г.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МБДОУ «Ромодановский детский сад комбинированного вида»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«Путешествие в страну Математики»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Неделя педагогического мастерства </a:t>
                      </a:r>
                    </a:p>
                    <a:p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Итоговое занятие с использованием ТРИЗ технологии в старшей группе. (Приказ от 20.04.2019г. №64) 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4345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27.04. 2021г.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МБДОУ «Ромодановский детский сад комбинированного вида»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«Путешествие в страну знаний»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Неделя педагогического мастерства.</a:t>
                      </a:r>
                      <a:r>
                        <a:rPr kumimoji="0" lang="ru-RU" sz="12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Итоговое занятие  в подготовительной группе ( Приказ от 20.04.2021г. №70)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4345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20.04.</a:t>
                      </a:r>
                    </a:p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2022 г.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МБДОУ «Ромодановский детский сад комбинированного вида»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«Дорога в старшую группу»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Неделя педагогического мастерства. 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Итоговое интегрированное занятие в средней группе  (Приказ от 11.04.2022 г. №62)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01998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05.05.</a:t>
                      </a:r>
                    </a:p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2023 г.</a:t>
                      </a: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27.04.</a:t>
                      </a:r>
                    </a:p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2023 г.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МБДОУ «Ромодановский детский сад комбинированного вида»</a:t>
                      </a:r>
                    </a:p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МБДОУ «Ромодановский детский сад комбинированного вида»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«Сияет солнце в день Победы»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«Путешествие по сказкам»</a:t>
                      </a:r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Тематическая неделя,    посвященная Дню Победы. 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Праздничное мероприятие </a:t>
                      </a:r>
                      <a:endParaRPr kumimoji="0" lang="ru-RU" sz="12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(Приказ от 25.04.2023г. №80)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Неделя педагогического мастерства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Занятие по развитию речи с использованием ТРИЗ для воспитанников старшей группы.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(Приказ от 17.04.2023г. №79)</a:t>
                      </a:r>
                    </a:p>
                    <a:p>
                      <a:endParaRPr kumimoji="0" lang="ru-RU" sz="12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80584981"/>
              </p:ext>
            </p:extLst>
          </p:nvPr>
        </p:nvGraphicFramePr>
        <p:xfrm>
          <a:off x="357158" y="714356"/>
          <a:ext cx="8449024" cy="427916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0910"/>
                <a:gridCol w="1749874"/>
                <a:gridCol w="2036340"/>
                <a:gridCol w="3571900"/>
              </a:tblGrid>
              <a:tr h="42508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Дата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 проведения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Тема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 мероприятия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9297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Муниципальный  уровень</a:t>
                      </a:r>
                    </a:p>
                    <a:p>
                      <a:pPr algn="ctr"/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5083"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19.03.2019г.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МБДОУ «Ромодановский детский сад комбинированного вида»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Открытый показ ««Приключения в зимней сказке»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Семинар «Современные педагогические технологии: эффективная практика дошкольного образования»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83579"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5083"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Республиканский уровень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10-13.03.2020г.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ГБУ ДПО РМ «ЦНППМ</a:t>
                      </a:r>
                    </a:p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«Педагог 13.ру».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Мастер-класс «Приемы и методы ТРИЗ в</a:t>
                      </a:r>
                    </a:p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воспитании человека,</a:t>
                      </a:r>
                    </a:p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думающего, творческого»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Республиканская </a:t>
                      </a:r>
                      <a:r>
                        <a:rPr kumimoji="0" lang="ru-RU" sz="12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стажировочная</a:t>
                      </a: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площадка</a:t>
                      </a:r>
                    </a:p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«Дошкольное образование: возможности и перспективы</a:t>
                      </a:r>
                    </a:p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профессиональной карьеры современного педагога»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2141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123318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57422" y="500042"/>
            <a:ext cx="4268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  <a:endParaRPr lang="ru-RU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928670"/>
            <a:ext cx="3508609" cy="495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79912" y="620689"/>
            <a:ext cx="468052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Дата рождения: 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</a:rPr>
              <a:t>26.05.1971 г.</a:t>
            </a:r>
          </a:p>
          <a:p>
            <a:pPr lvl="0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Образование:  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</a:rPr>
              <a:t>высшее, 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</a:rPr>
              <a:t>МГПИ им. </a:t>
            </a:r>
            <a:r>
              <a:rPr lang="ru-RU" sz="1600" b="1" dirty="0" err="1">
                <a:solidFill>
                  <a:srgbClr val="0000FF"/>
                </a:solidFill>
                <a:latin typeface="Times New Roman" pitchFamily="18" charset="0"/>
              </a:rPr>
              <a:t>М.Е.Евсевьева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</a:rPr>
              <a:t>,  </a:t>
            </a:r>
            <a:endParaRPr lang="ru-RU" sz="1600" b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 lvl="0"/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</a:rPr>
              <a:t>№ 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</a:rPr>
              <a:t>диплома ЭВ № 048643, 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</a:rPr>
              <a:t>дата выдачи 06.07.1994 г.</a:t>
            </a:r>
          </a:p>
          <a:p>
            <a:pPr fontAlgn="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Специальность: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</a:rPr>
              <a:t>«</a:t>
            </a:r>
            <a:r>
              <a:rPr lang="ru-RU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 и психология  (дошкольная</a:t>
            </a:r>
            <a:r>
              <a:rPr lang="ru-RU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</a:rPr>
              <a:t>»</a:t>
            </a:r>
          </a:p>
          <a:p>
            <a:pPr fontAlgn="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</a:t>
            </a:r>
            <a:r>
              <a:rPr lang="ru-RU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 саду</a:t>
            </a:r>
            <a:endParaRPr lang="ru-RU" sz="1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b="1" dirty="0" smtClean="0">
                <a:latin typeface="Times New Roman" pitchFamily="18" charset="0"/>
              </a:rPr>
              <a:t> Стаж педагогической работы (по специальности): 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</a:rPr>
              <a:t>16 лет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latin typeface="Times New Roman" pitchFamily="18" charset="0"/>
              </a:rPr>
              <a:t>Общий трудовой стаж: 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</a:rPr>
              <a:t>31 год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latin typeface="Times New Roman" pitchFamily="18" charset="0"/>
              </a:rPr>
              <a:t>Квалификационная категория:  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</a:rPr>
              <a:t>высшая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latin typeface="Times New Roman" pitchFamily="18" charset="0"/>
              </a:rPr>
              <a:t>Дата последней аттестации: 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</a:rPr>
              <a:t>22.02.2019г.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latin typeface="Times New Roman" pitchFamily="18" charset="0"/>
              </a:rPr>
              <a:t>Занимаемая должность: 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</a:rPr>
              <a:t>воспитатель</a:t>
            </a:r>
          </a:p>
          <a:p>
            <a:pPr fontAlgn="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Персональный сайт: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r>
              <a:rPr lang="arn-CL" sz="1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</a:t>
            </a:r>
            <a:r>
              <a:rPr lang="arn-CL" sz="1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nsportal.ru/bolshakova-maryam</a:t>
            </a:r>
            <a:endParaRPr lang="ru-RU" sz="1600" b="1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ДОО -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https://dskvrom.schoolrm.ru/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endParaRPr lang="ru-RU" sz="16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endParaRPr lang="ru-RU" sz="16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2224" y="1412776"/>
            <a:ext cx="2723671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71802" y="500042"/>
            <a:ext cx="2888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16" y="3500438"/>
            <a:ext cx="191863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71480"/>
            <a:ext cx="217108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3357562"/>
            <a:ext cx="2078699" cy="2941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857232"/>
            <a:ext cx="2180231" cy="3084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764704"/>
            <a:ext cx="310991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40768"/>
            <a:ext cx="5616624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7580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39752" y="571480"/>
            <a:ext cx="4303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8.Экспертная </a:t>
            </a: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endParaRPr lang="ru-RU" sz="2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Интернет-сообщество</a:t>
            </a:r>
            <a:endParaRPr lang="ru-RU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3706" y="1417755"/>
            <a:ext cx="3076446" cy="422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620688"/>
            <a:ext cx="7789862" cy="792088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9.Общественно-педагогическая 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активность педагога: участие в комиссиях, педагогических сообществах, в жюри конкурсов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4616" y="1484784"/>
            <a:ext cx="3090738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0588" y="1484784"/>
            <a:ext cx="3093548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1033570" y="3983911"/>
            <a:ext cx="277995" cy="474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384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71480"/>
            <a:ext cx="7848872" cy="500066"/>
          </a:xfrm>
        </p:spPr>
        <p:txBody>
          <a:bodyPr>
            <a:normAutofit/>
          </a:bodyPr>
          <a:lstStyle/>
          <a:p>
            <a:pPr algn="ctr"/>
            <a:r>
              <a:rPr lang="ru-RU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Интернет-сообщество</a:t>
            </a:r>
            <a:endParaRPr lang="ru-RU" sz="20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387" y="1627720"/>
            <a:ext cx="2304051" cy="325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1292516" y="30646878"/>
            <a:ext cx="22940253" cy="3013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1997495"/>
            <a:ext cx="3068415" cy="23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0737" y="1627720"/>
            <a:ext cx="2304257" cy="325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7407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928670"/>
            <a:ext cx="2543279" cy="385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1802" y="1000108"/>
            <a:ext cx="2698888" cy="371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928670"/>
            <a:ext cx="2727899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7733" y="1643050"/>
            <a:ext cx="2172217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138" y="1357298"/>
            <a:ext cx="2375487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G:\АТТЕСТАЦИЯ  23-24 г\Сертификат Воспитаем здорового ребёнка Поволжье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1214422"/>
            <a:ext cx="3231125" cy="2286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2198" y="1357298"/>
            <a:ext cx="2513364" cy="345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214422"/>
            <a:ext cx="3000396" cy="2122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500174"/>
            <a:ext cx="232210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56840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620688"/>
            <a:ext cx="7789862" cy="576064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10.Позитивные </a:t>
            </a:r>
            <a:r>
              <a:rPr lang="ru-RU" sz="1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результаты работы с воспитанниками</a:t>
            </a:r>
            <a:endParaRPr lang="ru-RU" sz="1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G:\HPSCANS\позитивные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357298"/>
            <a:ext cx="2646455" cy="3739048"/>
          </a:xfrm>
          <a:prstGeom prst="rect">
            <a:avLst/>
          </a:prstGeom>
          <a:noFill/>
        </p:spPr>
      </p:pic>
      <p:pic>
        <p:nvPicPr>
          <p:cNvPr id="8195" name="Picture 3" descr="G:\HPSCANS\позитивные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6991" y="1357298"/>
            <a:ext cx="2629275" cy="3714776"/>
          </a:xfrm>
          <a:prstGeom prst="rect">
            <a:avLst/>
          </a:prstGeom>
          <a:noFill/>
        </p:spPr>
      </p:pic>
      <p:pic>
        <p:nvPicPr>
          <p:cNvPr id="8196" name="Picture 4" descr="G:\HPSCANS\позитивные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1357298"/>
            <a:ext cx="2629275" cy="37147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0913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00042"/>
            <a:ext cx="7789862" cy="428628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rgbClr val="0000FF"/>
                </a:solidFill>
              </a:rPr>
              <a:t>11.Качество </a:t>
            </a:r>
            <a:r>
              <a:rPr lang="ru-RU" sz="1800" dirty="0" smtClean="0">
                <a:solidFill>
                  <a:srgbClr val="0000FF"/>
                </a:solidFill>
              </a:rPr>
              <a:t>взаимодействия с родителями</a:t>
            </a:r>
            <a:endParaRPr lang="ru-RU" sz="1800" dirty="0">
              <a:solidFill>
                <a:srgbClr val="0000FF"/>
              </a:solidFill>
            </a:endParaRPr>
          </a:p>
        </p:txBody>
      </p:sp>
      <p:pic>
        <p:nvPicPr>
          <p:cNvPr id="5122" name="Picture 2" descr="G:\HPSCANS\работа с родителям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928670"/>
            <a:ext cx="3337156" cy="4714908"/>
          </a:xfrm>
          <a:prstGeom prst="rect">
            <a:avLst/>
          </a:prstGeom>
          <a:noFill/>
        </p:spPr>
      </p:pic>
      <p:pic>
        <p:nvPicPr>
          <p:cNvPr id="5123" name="Picture 3" descr="G:\HPSCANS\анкетировани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000108"/>
            <a:ext cx="3284604" cy="46406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8661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86808" cy="164307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</a:rPr>
              <a:t>Обобщенный педагогический опыт </a:t>
            </a:r>
            <a:r>
              <a:rPr lang="ru-RU" sz="2000" dirty="0">
                <a:solidFill>
                  <a:srgbClr val="0000FF"/>
                </a:solidFill>
              </a:rPr>
              <a:t>«Применение методов ТРИЗ в развитии творческого воображения, мыслительной и речевой активности дошкольников»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85786" y="2643182"/>
            <a:ext cx="6929486" cy="15081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Ссылка на опыт: </a:t>
            </a:r>
            <a:r>
              <a:rPr lang="ru-RU" u="sng" dirty="0" smtClean="0">
                <a:hlinkClick r:id="rId3"/>
              </a:rPr>
              <a:t>https://upload2.schoolrm.ru/iblock/2de/2de37a002226381649af747452a7edcf/OPYT-Primenenie-metodov-TRIZ-v-razvitii-tvorcheskogo-voobrazheniya_-myslitelnoy-i-rechevoy-aktivnosti-doshkolnikov_.docx</a:t>
            </a: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7789862" cy="576064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12.Работа 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 из социально-неблагополучных семей</a:t>
            </a:r>
            <a:endParaRPr lang="ru-RU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G:\HPSCANS\соц-неблаг. семь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1500175"/>
            <a:ext cx="3286147" cy="46428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4854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620688"/>
            <a:ext cx="7789862" cy="548406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0000FF"/>
                </a:solidFill>
              </a:rPr>
              <a:t> </a:t>
            </a:r>
            <a:r>
              <a:rPr lang="ru-RU" sz="2000" dirty="0" smtClean="0">
                <a:solidFill>
                  <a:srgbClr val="0000FF"/>
                </a:solidFill>
              </a:rPr>
              <a:t>13.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 в профессиональных конкурсах</a:t>
            </a:r>
            <a:endParaRPr lang="ru-RU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69094"/>
            <a:ext cx="2871787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967945"/>
            <a:ext cx="2143140" cy="303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7554" y="2000240"/>
            <a:ext cx="2133334" cy="2985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7884" y="1928802"/>
            <a:ext cx="2143590" cy="3055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543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476672"/>
            <a:ext cx="7789862" cy="50405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14.Награды 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поощрения</a:t>
            </a:r>
            <a:endParaRPr lang="ru-RU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6070" y="980729"/>
            <a:ext cx="4206875" cy="57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9817"/>
            <a:ext cx="2846457" cy="402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7866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94808">
            <a:off x="3217483" y="-3331"/>
            <a:ext cx="3035024" cy="45719"/>
          </a:xfrm>
        </p:spPr>
        <p:txBody>
          <a:bodyPr>
            <a:normAutofit fontScale="90000"/>
          </a:bodyPr>
          <a:lstStyle/>
          <a:p>
            <a:pPr algn="ctr"/>
            <a:endParaRPr lang="ru-RU" sz="1800" u="sng" dirty="0">
              <a:solidFill>
                <a:srgbClr val="FF0000"/>
              </a:solidFill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620689"/>
            <a:ext cx="2957513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40768"/>
            <a:ext cx="3234933" cy="427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2690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714356"/>
            <a:ext cx="7789862" cy="57150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1.Участие 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инновационной ( экспериментальной) деятельности</a:t>
            </a:r>
            <a:endParaRPr lang="ru-RU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G:\HPSCANS\Инновационна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1500174"/>
            <a:ext cx="3286148" cy="46428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224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500042"/>
            <a:ext cx="8358246" cy="5987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Bef>
                <a:spcPts val="1000"/>
              </a:spcBef>
              <a:defRPr/>
            </a:pPr>
            <a:r>
              <a:rPr lang="ru-RU" sz="1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УРОВЕНЬ ДОШКОЛЬНОЙ ОБРАЗОВАТЕЛЬНОЙ ОРГАНИЗАЦИИ </a:t>
            </a:r>
            <a:endParaRPr lang="ru-RU" sz="10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20000"/>
              </a:lnSpc>
              <a:spcBef>
                <a:spcPts val="1000"/>
              </a:spcBef>
              <a:defRPr/>
            </a:pPr>
            <a:r>
              <a:rPr lang="ru-RU" sz="10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 Ссылки на подтверждающие документы: </a:t>
            </a:r>
            <a:r>
              <a:rPr lang="ru-RU" sz="10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«Информатизация дошкольной образовательной организации как инструмент эффективного развития».</a:t>
            </a:r>
            <a:endParaRPr lang="en-US" sz="10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20000"/>
              </a:lnSpc>
              <a:spcBef>
                <a:spcPts val="1000"/>
              </a:spcBef>
              <a:defRPr/>
            </a:pPr>
            <a:r>
              <a:rPr lang="ru-RU" sz="1050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050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https://upload2.schoolrm.ru/iblock/bf7/bf72c3605d168659378d57fbd3d19cc8/Prikaz-ob-organizatsii-innovatsionnoy-deyatelnosti-_Informatizatsiya_-2021g..pdf</a:t>
            </a:r>
            <a:r>
              <a:rPr lang="ru-RU" sz="1050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Приказ от 30.08. 2021 г. № 70/3</a:t>
            </a:r>
            <a:endParaRPr lang="en-US" sz="10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20000"/>
              </a:lnSpc>
              <a:spcBef>
                <a:spcPts val="1000"/>
              </a:spcBef>
              <a:defRPr/>
            </a:pPr>
            <a:r>
              <a:rPr lang="ru-RU" sz="1050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1050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</a:t>
            </a:r>
            <a:r>
              <a:rPr lang="ru-RU" sz="1050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://</a:t>
            </a:r>
            <a:r>
              <a:rPr lang="en-US" sz="1050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upload</a:t>
            </a:r>
            <a:r>
              <a:rPr lang="ru-RU" sz="1050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2.</a:t>
            </a:r>
            <a:r>
              <a:rPr lang="en-US" sz="1050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schoolrm</a:t>
            </a:r>
            <a:r>
              <a:rPr lang="ru-RU" sz="1050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.</a:t>
            </a:r>
            <a:r>
              <a:rPr lang="en-US" sz="1050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ru</a:t>
            </a:r>
            <a:r>
              <a:rPr lang="ru-RU" sz="1050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lang="en-US" sz="1050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iblock</a:t>
            </a:r>
            <a:r>
              <a:rPr lang="ru-RU" sz="1050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lang="en-US" sz="1050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f</a:t>
            </a:r>
            <a:r>
              <a:rPr lang="ru-RU" sz="1050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8</a:t>
            </a:r>
            <a:r>
              <a:rPr lang="en-US" sz="1050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b</a:t>
            </a:r>
            <a:r>
              <a:rPr lang="ru-RU" sz="1050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lang="en-US" sz="1050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f</a:t>
            </a:r>
            <a:r>
              <a:rPr lang="ru-RU" sz="1050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8</a:t>
            </a:r>
            <a:r>
              <a:rPr lang="en-US" sz="1050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b</a:t>
            </a:r>
            <a:r>
              <a:rPr lang="ru-RU" sz="1050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0</a:t>
            </a:r>
            <a:r>
              <a:rPr lang="en-US" sz="1050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af</a:t>
            </a:r>
            <a:r>
              <a:rPr lang="ru-RU" sz="1050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2</a:t>
            </a:r>
            <a:r>
              <a:rPr lang="en-US" sz="1050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bdf</a:t>
            </a:r>
            <a:r>
              <a:rPr lang="ru-RU" sz="1050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3</a:t>
            </a:r>
            <a:r>
              <a:rPr lang="en-US" sz="1050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b</a:t>
            </a:r>
            <a:r>
              <a:rPr lang="ru-RU" sz="1050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511729</a:t>
            </a:r>
            <a:r>
              <a:rPr lang="en-US" sz="1050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c</a:t>
            </a:r>
            <a:r>
              <a:rPr lang="ru-RU" sz="1050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3816</a:t>
            </a:r>
            <a:r>
              <a:rPr lang="en-US" sz="1050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e</a:t>
            </a:r>
            <a:r>
              <a:rPr lang="ru-RU" sz="1050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96</a:t>
            </a:r>
            <a:r>
              <a:rPr lang="en-US" sz="1050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e</a:t>
            </a:r>
            <a:r>
              <a:rPr lang="ru-RU" sz="1050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6</a:t>
            </a:r>
            <a:r>
              <a:rPr lang="en-US" sz="1050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a</a:t>
            </a:r>
            <a:r>
              <a:rPr lang="ru-RU" sz="1050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314/</a:t>
            </a:r>
            <a:r>
              <a:rPr lang="en-US" sz="1050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Prikaz</a:t>
            </a:r>
            <a:r>
              <a:rPr lang="ru-RU" sz="1050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2.</a:t>
            </a:r>
            <a:r>
              <a:rPr lang="en-US" sz="1050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jpg</a:t>
            </a:r>
            <a:r>
              <a:rPr lang="ru-RU" sz="1050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Приказ от 31.08.2022г.№118</a:t>
            </a:r>
          </a:p>
          <a:p>
            <a:pPr lvl="0">
              <a:lnSpc>
                <a:spcPct val="120000"/>
              </a:lnSpc>
              <a:spcBef>
                <a:spcPts val="1000"/>
              </a:spcBef>
              <a:defRPr/>
            </a:pPr>
            <a:r>
              <a:rPr lang="ru-RU" sz="10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0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Результаты участия:</a:t>
            </a:r>
            <a:endParaRPr lang="ru-RU" sz="10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defRPr/>
            </a:pPr>
            <a:r>
              <a:rPr lang="ru-RU" sz="1050" b="1" u="sng" kern="1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4"/>
              </a:rPr>
              <a:t>https://</a:t>
            </a:r>
            <a:r>
              <a:rPr lang="ru-RU" sz="1050" b="1" u="sng" kern="100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4"/>
              </a:rPr>
              <a:t>nsportal.ru/sites/default/files/2015/02/22/proekt_triz.docx</a:t>
            </a:r>
            <a:r>
              <a:rPr lang="ru-RU" sz="1050" b="1" u="sng" kern="100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050" b="1" kern="100" dirty="0" smtClean="0">
                <a:latin typeface="Times New Roman"/>
                <a:ea typeface="Calibri"/>
                <a:cs typeface="Times New Roman"/>
              </a:rPr>
              <a:t>- </a:t>
            </a:r>
            <a:r>
              <a:rPr lang="ru-RU" sz="1050" kern="100" dirty="0" smtClean="0">
                <a:latin typeface="Times New Roman"/>
                <a:ea typeface="Calibri"/>
                <a:cs typeface="Times New Roman"/>
              </a:rPr>
              <a:t>проект ТРИЗ</a:t>
            </a:r>
            <a:endParaRPr lang="ru-RU" sz="1050" kern="100" dirty="0">
              <a:latin typeface="Calibri"/>
              <a:ea typeface="Calibri"/>
              <a:cs typeface="Times New Roman"/>
            </a:endParaRPr>
          </a:p>
          <a:p>
            <a:pPr lvl="0" eaLnBrk="0" fontAlgn="base" hangingPunct="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defRPr/>
            </a:pPr>
            <a:r>
              <a:rPr lang="ru-RU" sz="1050" b="1" u="sng" kern="1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5"/>
              </a:rPr>
              <a:t>https://</a:t>
            </a:r>
            <a:r>
              <a:rPr lang="ru-RU" sz="1050" b="1" u="sng" kern="100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5"/>
              </a:rPr>
              <a:t>nsportal.ru/sites/default/files/2023/10/20/statya-razvitie_emotsionalnogo_intellekta_u_detey_doshkolnogo_vozrasta.docx</a:t>
            </a:r>
            <a:r>
              <a:rPr lang="ru-RU" sz="1050" b="1" u="sng" kern="100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050" b="1" kern="100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ru-RU" sz="1050" kern="100" dirty="0" smtClean="0">
                <a:latin typeface="Times New Roman"/>
                <a:ea typeface="Calibri"/>
                <a:cs typeface="Times New Roman"/>
              </a:rPr>
              <a:t>Статья «Развитие эмоционального интеллекта у детей дошкольного возраста»</a:t>
            </a:r>
            <a:endParaRPr lang="ru-RU" sz="1050" kern="100" dirty="0" smtClean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50" b="1" u="sng" kern="100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6"/>
              </a:rPr>
              <a:t> http</a:t>
            </a:r>
            <a:r>
              <a:rPr lang="ru-RU" sz="1050" b="1" u="sng" kern="1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6"/>
              </a:rPr>
              <a:t>://</a:t>
            </a:r>
            <a:r>
              <a:rPr lang="ru-RU" sz="1050" b="1" u="sng" kern="100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6"/>
              </a:rPr>
              <a:t>www.maam.ru/users/1684726</a:t>
            </a:r>
            <a:r>
              <a:rPr lang="ru-RU" sz="1050" b="1" u="sng" kern="100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050" b="1" kern="100" dirty="0" smtClean="0">
                <a:latin typeface="Times New Roman"/>
                <a:ea typeface="Calibri"/>
                <a:cs typeface="Times New Roman"/>
              </a:rPr>
              <a:t>- </a:t>
            </a:r>
            <a:r>
              <a:rPr lang="ru-RU" sz="1050" kern="100" dirty="0">
                <a:latin typeface="Times New Roman"/>
                <a:ea typeface="Calibri"/>
                <a:cs typeface="Times New Roman"/>
              </a:rPr>
              <a:t>Занятие «Приключение в зимней сказке»</a:t>
            </a:r>
            <a:endParaRPr lang="ru-RU" sz="1050" kern="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eaLnBrk="0" fontAlgn="base" hangingPunct="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defRPr/>
            </a:pPr>
            <a:r>
              <a:rPr lang="ru-RU" sz="1050" b="1" u="sng" kern="1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7"/>
              </a:rPr>
              <a:t>https://</a:t>
            </a:r>
            <a:r>
              <a:rPr lang="ru-RU" sz="1050" b="1" u="sng" kern="100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7"/>
              </a:rPr>
              <a:t>nsportal.ru/sites/default/files/2023/10/20/konsultatsiya_dlya_pedagogov_na_temu_triz.docx</a:t>
            </a:r>
            <a:r>
              <a:rPr lang="ru-RU" sz="1050" b="1" u="sng" kern="100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050" kern="100" dirty="0" smtClean="0">
                <a:latin typeface="Times New Roman"/>
                <a:ea typeface="Calibri"/>
                <a:cs typeface="Times New Roman"/>
              </a:rPr>
              <a:t>- Консультация для педагогов на тему ТРИЗ</a:t>
            </a:r>
            <a:endParaRPr lang="ru-RU" sz="105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defRPr/>
            </a:pPr>
            <a:r>
              <a:rPr lang="ru-RU" sz="10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2</a:t>
            </a:r>
            <a:r>
              <a:rPr lang="ru-RU" sz="10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РЕСПУБЛИКАНСКИЙ  </a:t>
            </a:r>
            <a:r>
              <a:rPr lang="ru-RU" sz="10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УРОВЕНЬ</a:t>
            </a:r>
          </a:p>
          <a:p>
            <a:pPr lvl="0" eaLnBrk="0" fontAlgn="base" hangingPunct="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defRPr/>
            </a:pPr>
            <a:r>
              <a:rPr lang="ru-RU" sz="10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«Ранняя профориентация: технология и методика работы с детьми дошкольного возраста» </a:t>
            </a:r>
          </a:p>
          <a:p>
            <a:pPr lvl="0" eaLnBrk="0" fontAlgn="base" hangingPunct="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defRPr/>
            </a:pPr>
            <a:r>
              <a:rPr lang="ru-RU" sz="10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Ссылки </a:t>
            </a:r>
            <a:r>
              <a:rPr lang="ru-RU" sz="10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подтверждающие документы: </a:t>
            </a:r>
            <a:endParaRPr lang="ru-RU" sz="105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50" u="sng" kern="100" dirty="0">
                <a:solidFill>
                  <a:srgbClr val="0000FF"/>
                </a:solidFill>
                <a:latin typeface="Calibri"/>
                <a:ea typeface="Calibri"/>
                <a:cs typeface="Times New Roman"/>
              </a:rPr>
              <a:t>https://</a:t>
            </a:r>
            <a:r>
              <a:rPr lang="ru-RU" sz="1050" u="sng" kern="100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</a:rPr>
              <a:t>upload2.schoolrm.ru/iblock/da3/da36ecaa7f57f3de85a5968a50d4b197/Prikaz-2019.jpg </a:t>
            </a:r>
            <a:r>
              <a:rPr lang="ru-RU" sz="1050" kern="100" dirty="0" smtClean="0">
                <a:latin typeface="Calibri"/>
                <a:ea typeface="Calibri"/>
                <a:cs typeface="Times New Roman"/>
              </a:rPr>
              <a:t>- </a:t>
            </a:r>
            <a:r>
              <a:rPr lang="ru-RU" sz="1050" kern="100" dirty="0" smtClean="0">
                <a:latin typeface="Times New Roman" pitchFamily="18" charset="0"/>
                <a:ea typeface="Calibri"/>
                <a:cs typeface="Times New Roman" pitchFamily="18" charset="0"/>
              </a:rPr>
              <a:t>Приказ от 31.08.2019 № 60/1</a:t>
            </a:r>
            <a:endParaRPr lang="ru-RU" sz="1050" kern="1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50" u="sng" dirty="0">
                <a:solidFill>
                  <a:srgbClr val="0000FF"/>
                </a:solidFill>
                <a:latin typeface="Calibri"/>
                <a:cs typeface="Times New Roman"/>
              </a:rPr>
              <a:t>https</a:t>
            </a:r>
            <a:r>
              <a:rPr lang="ru-RU" sz="1050" u="sng" dirty="0">
                <a:solidFill>
                  <a:srgbClr val="0000FF"/>
                </a:solidFill>
                <a:latin typeface="Calibri"/>
                <a:cs typeface="Times New Roman"/>
              </a:rPr>
              <a:t>://</a:t>
            </a:r>
            <a:r>
              <a:rPr lang="en-US" sz="1050" u="sng" dirty="0">
                <a:solidFill>
                  <a:srgbClr val="0000FF"/>
                </a:solidFill>
                <a:latin typeface="Calibri"/>
                <a:cs typeface="Times New Roman"/>
              </a:rPr>
              <a:t>upload</a:t>
            </a:r>
            <a:r>
              <a:rPr lang="ru-RU" sz="1050" u="sng" dirty="0">
                <a:solidFill>
                  <a:srgbClr val="0000FF"/>
                </a:solidFill>
                <a:latin typeface="Calibri"/>
                <a:cs typeface="Times New Roman"/>
              </a:rPr>
              <a:t>2.</a:t>
            </a:r>
            <a:r>
              <a:rPr lang="en-US" sz="1050" u="sng" dirty="0" err="1">
                <a:solidFill>
                  <a:srgbClr val="0000FF"/>
                </a:solidFill>
                <a:latin typeface="Calibri"/>
                <a:cs typeface="Times New Roman"/>
              </a:rPr>
              <a:t>schoolrm</a:t>
            </a:r>
            <a:r>
              <a:rPr lang="ru-RU" sz="1050" u="sng" dirty="0">
                <a:solidFill>
                  <a:srgbClr val="0000FF"/>
                </a:solidFill>
                <a:latin typeface="Calibri"/>
                <a:cs typeface="Times New Roman"/>
              </a:rPr>
              <a:t>.</a:t>
            </a:r>
            <a:r>
              <a:rPr lang="en-US" sz="1050" u="sng" dirty="0">
                <a:solidFill>
                  <a:srgbClr val="0000FF"/>
                </a:solidFill>
                <a:latin typeface="Calibri"/>
                <a:cs typeface="Times New Roman"/>
              </a:rPr>
              <a:t>ru</a:t>
            </a:r>
            <a:r>
              <a:rPr lang="ru-RU" sz="1050" u="sng" dirty="0">
                <a:solidFill>
                  <a:srgbClr val="0000FF"/>
                </a:solidFill>
                <a:latin typeface="Calibri"/>
                <a:cs typeface="Times New Roman"/>
              </a:rPr>
              <a:t>/</a:t>
            </a:r>
            <a:r>
              <a:rPr lang="en-US" sz="1050" u="sng" dirty="0" err="1">
                <a:solidFill>
                  <a:srgbClr val="0000FF"/>
                </a:solidFill>
                <a:latin typeface="Calibri"/>
                <a:cs typeface="Times New Roman"/>
              </a:rPr>
              <a:t>iblock</a:t>
            </a:r>
            <a:r>
              <a:rPr lang="ru-RU" sz="1050" u="sng" dirty="0">
                <a:solidFill>
                  <a:srgbClr val="0000FF"/>
                </a:solidFill>
                <a:latin typeface="Calibri"/>
                <a:cs typeface="Times New Roman"/>
              </a:rPr>
              <a:t>/</a:t>
            </a:r>
            <a:r>
              <a:rPr lang="en-US" sz="1050" u="sng" dirty="0">
                <a:solidFill>
                  <a:srgbClr val="0000FF"/>
                </a:solidFill>
                <a:latin typeface="Calibri"/>
                <a:cs typeface="Times New Roman"/>
              </a:rPr>
              <a:t>f</a:t>
            </a:r>
            <a:r>
              <a:rPr lang="ru-RU" sz="1050" u="sng" dirty="0">
                <a:solidFill>
                  <a:srgbClr val="0000FF"/>
                </a:solidFill>
                <a:latin typeface="Calibri"/>
                <a:cs typeface="Times New Roman"/>
              </a:rPr>
              <a:t>8</a:t>
            </a:r>
            <a:r>
              <a:rPr lang="en-US" sz="1050" u="sng" dirty="0">
                <a:solidFill>
                  <a:srgbClr val="0000FF"/>
                </a:solidFill>
                <a:latin typeface="Calibri"/>
                <a:cs typeface="Times New Roman"/>
              </a:rPr>
              <a:t>b</a:t>
            </a:r>
            <a:r>
              <a:rPr lang="ru-RU" sz="1050" u="sng" dirty="0">
                <a:solidFill>
                  <a:srgbClr val="0000FF"/>
                </a:solidFill>
                <a:latin typeface="Calibri"/>
                <a:cs typeface="Times New Roman"/>
              </a:rPr>
              <a:t>/</a:t>
            </a:r>
            <a:r>
              <a:rPr lang="en-US" sz="1050" u="sng" dirty="0">
                <a:solidFill>
                  <a:srgbClr val="0000FF"/>
                </a:solidFill>
                <a:latin typeface="Calibri"/>
                <a:cs typeface="Times New Roman"/>
              </a:rPr>
              <a:t>f8b0af2bdf3b511729c3816e96e6a314/Prikaz2.jpg</a:t>
            </a:r>
            <a:r>
              <a:rPr lang="en-US" sz="1050" b="1" dirty="0">
                <a:latin typeface="Calibri"/>
                <a:cs typeface="Times New Roman"/>
              </a:rPr>
              <a:t> </a:t>
            </a:r>
            <a:r>
              <a:rPr lang="ru-RU" sz="1050" b="1" dirty="0" smtClean="0">
                <a:latin typeface="Calibri"/>
                <a:cs typeface="Times New Roman"/>
              </a:rPr>
              <a:t>- 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Приказ от 31.08.2019 №61</a:t>
            </a:r>
            <a:endParaRPr lang="ru-RU" sz="1050" kern="1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050" u="sng" dirty="0" smtClean="0">
                <a:solidFill>
                  <a:prstClr val="black"/>
                </a:solidFill>
                <a:latin typeface="Calibri"/>
                <a:hlinkClick r:id="rId8"/>
              </a:rPr>
              <a:t>https</a:t>
            </a:r>
            <a:r>
              <a:rPr lang="ru-RU" sz="1050" u="sng" dirty="0">
                <a:solidFill>
                  <a:prstClr val="black"/>
                </a:solidFill>
                <a:latin typeface="Calibri"/>
                <a:hlinkClick r:id="rId8"/>
              </a:rPr>
              <a:t>://</a:t>
            </a:r>
            <a:r>
              <a:rPr lang="ru-RU" sz="1050" u="sng" dirty="0" smtClean="0">
                <a:solidFill>
                  <a:prstClr val="black"/>
                </a:solidFill>
                <a:latin typeface="Calibri"/>
                <a:hlinkClick r:id="rId8"/>
              </a:rPr>
              <a:t>upload2.schoolrm.ru/iblock/9a0/9a0e6a678bde685a2907ad510e4fa1fa/Prikaz2020.jpg</a:t>
            </a:r>
            <a:r>
              <a:rPr lang="ru-RU" sz="1050" b="1" u="sng" dirty="0">
                <a:solidFill>
                  <a:prstClr val="black"/>
                </a:solidFill>
                <a:latin typeface="Calibri"/>
                <a:hlinkClick r:id="rId8"/>
              </a:rPr>
              <a:t> </a:t>
            </a:r>
            <a:r>
              <a:rPr lang="ru-RU" sz="1050" u="sng" dirty="0" smtClean="0">
                <a:solidFill>
                  <a:prstClr val="black"/>
                </a:solidFill>
                <a:latin typeface="Calibri"/>
                <a:hlinkClick r:id="rId8"/>
              </a:rPr>
              <a:t> - </a:t>
            </a:r>
            <a:r>
              <a:rPr lang="ru-RU" sz="1050" u="sng" dirty="0" smtClean="0">
                <a:solidFill>
                  <a:prstClr val="black"/>
                </a:solidFill>
                <a:latin typeface="Calibri"/>
              </a:rPr>
              <a:t>  </a:t>
            </a:r>
            <a:r>
              <a:rPr lang="ru-RU" sz="10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Приказ от 01.09.2020№ 51/3</a:t>
            </a:r>
            <a:endParaRPr lang="ru-RU" sz="1050" u="sng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20000"/>
              </a:lnSpc>
              <a:spcBef>
                <a:spcPts val="1000"/>
              </a:spcBef>
              <a:defRPr/>
            </a:pPr>
            <a:r>
              <a:rPr lang="ru-RU" sz="10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-Результаты участия:</a:t>
            </a:r>
            <a:endParaRPr lang="ru-RU" sz="10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defRPr/>
            </a:pPr>
            <a:r>
              <a:rPr lang="ru-RU" sz="1050" u="sng" kern="1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9"/>
              </a:rPr>
              <a:t>https://</a:t>
            </a:r>
            <a:r>
              <a:rPr lang="ru-RU" sz="1050" u="sng" kern="100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9"/>
              </a:rPr>
              <a:t>nsportal.ru/sites/default/files/2023/10/31/sbornik_igrovyh_zanyatiy_po_proforientatsii.docx</a:t>
            </a:r>
            <a:r>
              <a:rPr lang="ru-RU" sz="1050" u="sng" kern="100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050" dirty="0">
                <a:latin typeface="Times New Roman"/>
                <a:ea typeface="Calibri"/>
              </a:rPr>
              <a:t>сборник игровых занятий по профориентации</a:t>
            </a:r>
            <a:r>
              <a:rPr lang="ru-RU" sz="1050" kern="100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-</a:t>
            </a:r>
            <a:endParaRPr lang="ru-RU" sz="1050" kern="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50" u="sng" kern="1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10"/>
              </a:rPr>
              <a:t>https://</a:t>
            </a:r>
            <a:r>
              <a:rPr lang="ru-RU" sz="1050" u="sng" kern="100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10"/>
              </a:rPr>
              <a:t>nsportal.ru/sites/default/files/2023/10/31/konsultatsiya_dlya_pedagogov_tehnologiya_ranney_proforientatsii_doshkolnikov_0.docx</a:t>
            </a:r>
            <a:r>
              <a:rPr lang="ru-RU" sz="1050" kern="100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-</a:t>
            </a:r>
            <a:r>
              <a:rPr lang="ru-RU" sz="1050" kern="100" dirty="0">
                <a:latin typeface="Times New Roman"/>
                <a:ea typeface="Calibri"/>
                <a:cs typeface="Times New Roman"/>
              </a:rPr>
              <a:t>консультация для педагогов «Технология ранней профориентации дошкольников</a:t>
            </a:r>
            <a:r>
              <a:rPr lang="ru-RU" sz="1050" kern="100" dirty="0" smtClean="0">
                <a:latin typeface="Times New Roman"/>
                <a:ea typeface="Calibri"/>
                <a:cs typeface="Times New Roman"/>
              </a:rPr>
              <a:t>»</a:t>
            </a:r>
            <a:endParaRPr lang="ru-RU" sz="1000" kern="100" dirty="0"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6753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285728"/>
            <a:ext cx="7789862" cy="64294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2.Наставничество</a:t>
            </a:r>
            <a:endParaRPr lang="ru-RU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G:\HPSCANS\sc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214422"/>
            <a:ext cx="3236031" cy="4572033"/>
          </a:xfrm>
          <a:prstGeom prst="rect">
            <a:avLst/>
          </a:prstGeom>
          <a:noFill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214422"/>
            <a:ext cx="3186755" cy="450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трелка вправо 5"/>
          <p:cNvSpPr/>
          <p:nvPr/>
        </p:nvSpPr>
        <p:spPr>
          <a:xfrm>
            <a:off x="1285852" y="3857628"/>
            <a:ext cx="357190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7789862" cy="307982"/>
          </a:xfrm>
        </p:spPr>
        <p:txBody>
          <a:bodyPr>
            <a:normAutofit fontScale="90000"/>
          </a:bodyPr>
          <a:lstStyle/>
          <a:p>
            <a:pPr algn="ctr"/>
            <a:endParaRPr lang="ru-RU" sz="2000" dirty="0">
              <a:solidFill>
                <a:srgbClr val="0000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00100" y="1340768"/>
            <a:ext cx="7244308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Ссылка на персонализированную </a:t>
            </a:r>
            <a:r>
              <a:rPr lang="ru-RU" sz="1400" b="1" dirty="0" smtClean="0">
                <a:latin typeface="Times New Roman"/>
                <a:ea typeface="Calibri"/>
                <a:cs typeface="Times New Roman"/>
              </a:rPr>
              <a:t>программу: </a:t>
            </a:r>
            <a:r>
              <a:rPr lang="ru-RU" sz="1400" b="1" u="sng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2"/>
              </a:rPr>
              <a:t>https</a:t>
            </a:r>
            <a:r>
              <a:rPr lang="ru-RU" sz="1400" b="1" u="sng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2"/>
              </a:rPr>
              <a:t>://upload2.schoolrm.ru/iblock/354/3542b9caf73d18cdd4896b57ae40aff1/Personalizirovannaya-programma-nastavnichestava-2023g..docx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0100" y="2636912"/>
            <a:ext cx="7316316" cy="1690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Результаты деятельности:</a:t>
            </a:r>
            <a:endParaRPr lang="ru-RU" sz="2400" kern="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ea typeface="Calibri"/>
              <a:cs typeface="Times New Roman"/>
              <a:hlinkClick r:id="rId3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u="sng" kern="100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3"/>
              </a:rPr>
              <a:t>https</a:t>
            </a:r>
            <a:r>
              <a:rPr lang="ru-RU" sz="1400" u="sng" kern="1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3"/>
              </a:rPr>
              <a:t>://</a:t>
            </a:r>
            <a:r>
              <a:rPr lang="en-US" sz="1400" u="sng" kern="1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3"/>
              </a:rPr>
              <a:t>nsportal</a:t>
            </a:r>
            <a:r>
              <a:rPr lang="ru-RU" sz="1400" u="sng" kern="1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3"/>
              </a:rPr>
              <a:t>.</a:t>
            </a:r>
            <a:r>
              <a:rPr lang="en-US" sz="1400" u="sng" kern="1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3"/>
              </a:rPr>
              <a:t>ru</a:t>
            </a:r>
            <a:r>
              <a:rPr lang="ru-RU" sz="1400" u="sng" kern="1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3"/>
              </a:rPr>
              <a:t>/</a:t>
            </a:r>
            <a:r>
              <a:rPr lang="en-US" sz="1400" u="sng" kern="1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3"/>
              </a:rPr>
              <a:t>sites</a:t>
            </a:r>
            <a:r>
              <a:rPr lang="ru-RU" sz="1400" u="sng" kern="1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3"/>
              </a:rPr>
              <a:t>/</a:t>
            </a:r>
            <a:r>
              <a:rPr lang="en-US" sz="1400" u="sng" kern="1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3"/>
              </a:rPr>
              <a:t>default</a:t>
            </a:r>
            <a:r>
              <a:rPr lang="ru-RU" sz="1400" u="sng" kern="1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3"/>
              </a:rPr>
              <a:t>/</a:t>
            </a:r>
            <a:r>
              <a:rPr lang="en-US" sz="1400" u="sng" kern="1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3"/>
              </a:rPr>
              <a:t>files</a:t>
            </a:r>
            <a:r>
              <a:rPr lang="ru-RU" sz="1400" u="sng" kern="1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3"/>
              </a:rPr>
              <a:t>/2015/02/22/</a:t>
            </a:r>
            <a:r>
              <a:rPr lang="en-US" sz="1400" u="sng" kern="1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3"/>
              </a:rPr>
              <a:t>proekt</a:t>
            </a:r>
            <a:r>
              <a:rPr lang="ru-RU" sz="1400" u="sng" kern="1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3"/>
              </a:rPr>
              <a:t>_</a:t>
            </a:r>
            <a:r>
              <a:rPr lang="en-US" sz="1400" u="sng" kern="1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3"/>
              </a:rPr>
              <a:t>triz</a:t>
            </a:r>
            <a:r>
              <a:rPr lang="ru-RU" sz="1400" u="sng" kern="1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3"/>
              </a:rPr>
              <a:t>.</a:t>
            </a:r>
            <a:r>
              <a:rPr lang="en-US" sz="1400" u="sng" kern="100" dirty="0" err="1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3"/>
              </a:rPr>
              <a:t>docx</a:t>
            </a:r>
            <a:r>
              <a:rPr lang="ru-RU" sz="1400" u="sng" kern="100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kern="100" dirty="0" smtClean="0">
                <a:latin typeface="Times New Roman"/>
                <a:ea typeface="Calibri"/>
                <a:cs typeface="Times New Roman"/>
              </a:rPr>
              <a:t>-проект ТРИЗ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400" u="sng" kern="1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4"/>
              </a:rPr>
              <a:t>https</a:t>
            </a:r>
            <a:r>
              <a:rPr lang="ru-RU" sz="1400" u="sng" kern="1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4"/>
              </a:rPr>
              <a:t>://</a:t>
            </a:r>
            <a:r>
              <a:rPr lang="en-US" sz="1400" u="sng" kern="1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4"/>
              </a:rPr>
              <a:t>nsportal</a:t>
            </a:r>
            <a:r>
              <a:rPr lang="ru-RU" sz="1400" u="sng" kern="1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4"/>
              </a:rPr>
              <a:t>.</a:t>
            </a:r>
            <a:r>
              <a:rPr lang="en-US" sz="1400" u="sng" kern="1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4"/>
              </a:rPr>
              <a:t>ru</a:t>
            </a:r>
            <a:r>
              <a:rPr lang="ru-RU" sz="1400" u="sng" kern="1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4"/>
              </a:rPr>
              <a:t>/</a:t>
            </a:r>
            <a:r>
              <a:rPr lang="en-US" sz="1400" u="sng" kern="1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4"/>
              </a:rPr>
              <a:t>sites</a:t>
            </a:r>
            <a:r>
              <a:rPr lang="ru-RU" sz="1400" u="sng" kern="1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4"/>
              </a:rPr>
              <a:t>/</a:t>
            </a:r>
            <a:r>
              <a:rPr lang="en-US" sz="1400" u="sng" kern="1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4"/>
              </a:rPr>
              <a:t>default</a:t>
            </a:r>
            <a:r>
              <a:rPr lang="ru-RU" sz="1400" u="sng" kern="1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4"/>
              </a:rPr>
              <a:t>/</a:t>
            </a:r>
            <a:r>
              <a:rPr lang="en-US" sz="1400" u="sng" kern="1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4"/>
              </a:rPr>
              <a:t>files</a:t>
            </a:r>
            <a:r>
              <a:rPr lang="ru-RU" sz="1400" u="sng" kern="1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4"/>
              </a:rPr>
              <a:t>/2023/10/20/</a:t>
            </a:r>
            <a:r>
              <a:rPr lang="en-US" sz="1400" u="sng" kern="1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4"/>
              </a:rPr>
              <a:t>konsultatsiya</a:t>
            </a:r>
            <a:r>
              <a:rPr lang="ru-RU" sz="1400" u="sng" kern="1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4"/>
              </a:rPr>
              <a:t>_</a:t>
            </a:r>
            <a:r>
              <a:rPr lang="en-US" sz="1400" u="sng" kern="1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4"/>
              </a:rPr>
              <a:t>dlya</a:t>
            </a:r>
            <a:r>
              <a:rPr lang="ru-RU" sz="1400" u="sng" kern="1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4"/>
              </a:rPr>
              <a:t>_</a:t>
            </a:r>
            <a:r>
              <a:rPr lang="en-US" sz="1400" u="sng" kern="1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4"/>
              </a:rPr>
              <a:t>pedagogov</a:t>
            </a:r>
            <a:r>
              <a:rPr lang="ru-RU" sz="1400" u="sng" kern="1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4"/>
              </a:rPr>
              <a:t>_</a:t>
            </a:r>
            <a:r>
              <a:rPr lang="en-US" sz="1400" u="sng" kern="1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4"/>
              </a:rPr>
              <a:t>na</a:t>
            </a:r>
            <a:r>
              <a:rPr lang="ru-RU" sz="1400" u="sng" kern="1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4"/>
              </a:rPr>
              <a:t>_</a:t>
            </a:r>
            <a:r>
              <a:rPr lang="en-US" sz="1400" u="sng" kern="1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4"/>
              </a:rPr>
              <a:t>temu</a:t>
            </a:r>
            <a:r>
              <a:rPr lang="ru-RU" sz="1400" u="sng" kern="1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4"/>
              </a:rPr>
              <a:t>_</a:t>
            </a:r>
            <a:r>
              <a:rPr lang="en-US" sz="1400" u="sng" kern="1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4"/>
              </a:rPr>
              <a:t>triz</a:t>
            </a:r>
            <a:r>
              <a:rPr lang="ru-RU" sz="1400" u="sng" kern="1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4"/>
              </a:rPr>
              <a:t>.</a:t>
            </a:r>
            <a:r>
              <a:rPr lang="en-US" sz="1400" u="sng" kern="100" dirty="0" err="1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4"/>
              </a:rPr>
              <a:t>docx</a:t>
            </a:r>
            <a:r>
              <a:rPr lang="ru-RU" sz="1400" u="sng" kern="100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4"/>
              </a:rPr>
              <a:t> </a:t>
            </a:r>
            <a:r>
              <a:rPr lang="ru-RU" sz="1200" kern="100" dirty="0" smtClean="0">
                <a:latin typeface="Times New Roman"/>
                <a:ea typeface="Calibri"/>
                <a:cs typeface="Times New Roman"/>
              </a:rPr>
              <a:t>Консультация </a:t>
            </a:r>
            <a:r>
              <a:rPr lang="ru-RU" sz="1200" dirty="0" smtClean="0">
                <a:latin typeface="Times New Roman"/>
                <a:ea typeface="Calibri"/>
              </a:rPr>
              <a:t>«Технология </a:t>
            </a:r>
            <a:r>
              <a:rPr lang="ru-RU" sz="1200" dirty="0">
                <a:latin typeface="Times New Roman"/>
                <a:ea typeface="Calibri"/>
              </a:rPr>
              <a:t>ТРИЗ в образовательной деятельности ДОУ». </a:t>
            </a:r>
            <a:endParaRPr lang="ru-RU" sz="1400" kern="100" dirty="0" smtClean="0">
              <a:solidFill>
                <a:srgbClr val="0000FF"/>
              </a:solidFill>
              <a:latin typeface="Times New Roman"/>
              <a:ea typeface="Calibri"/>
              <a:cs typeface="Times New Roman"/>
              <a:hlinkClick r:id="rId4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400" u="sng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4"/>
              </a:rPr>
              <a:t>http</a:t>
            </a:r>
            <a:r>
              <a:rPr lang="ru-RU" sz="1400" u="sng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4"/>
              </a:rPr>
              <a:t>://</a:t>
            </a:r>
            <a:r>
              <a:rPr lang="en-US" sz="1400" u="sng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4"/>
              </a:rPr>
              <a:t>www</a:t>
            </a:r>
            <a:r>
              <a:rPr lang="ru-RU" sz="1400" u="sng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4"/>
              </a:rPr>
              <a:t>.</a:t>
            </a:r>
            <a:r>
              <a:rPr lang="en-US" sz="1400" u="sng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4"/>
              </a:rPr>
              <a:t>maam</a:t>
            </a:r>
            <a:r>
              <a:rPr lang="ru-RU" sz="1400" u="sng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4"/>
              </a:rPr>
              <a:t>.</a:t>
            </a:r>
            <a:r>
              <a:rPr lang="en-US" sz="1400" u="sng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4"/>
              </a:rPr>
              <a:t>ru</a:t>
            </a:r>
            <a:r>
              <a:rPr lang="ru-RU" sz="1400" u="sng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4"/>
              </a:rPr>
              <a:t>/</a:t>
            </a:r>
            <a:r>
              <a:rPr lang="en-US" sz="1400" u="sng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4"/>
              </a:rPr>
              <a:t>users</a:t>
            </a:r>
            <a:r>
              <a:rPr lang="ru-RU" sz="1400" u="sng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4"/>
              </a:rPr>
              <a:t>/1684726</a:t>
            </a:r>
            <a:r>
              <a:rPr lang="ru-RU" sz="1400" u="sng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ru-RU" sz="1200" dirty="0" smtClean="0">
                <a:solidFill>
                  <a:prstClr val="black"/>
                </a:solidFill>
                <a:latin typeface="Times New Roman"/>
                <a:ea typeface="Calibri"/>
              </a:rPr>
              <a:t>занятие </a:t>
            </a: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</a:rPr>
              <a:t>«Приключение в зимней сказке»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129729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28604"/>
            <a:ext cx="8183880" cy="57150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публикаций</a:t>
            </a:r>
            <a:endParaRPr lang="ru-RU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0026" y="1412776"/>
            <a:ext cx="3000905" cy="424847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1844824"/>
            <a:ext cx="4177208" cy="2952328"/>
          </a:xfrm>
        </p:spPr>
      </p:pic>
    </p:spTree>
    <p:extLst>
      <p:ext uri="{BB962C8B-B14F-4D97-AF65-F5344CB8AC3E}">
        <p14:creationId xmlns:p14="http://schemas.microsoft.com/office/powerpoint/2010/main" xmlns="" val="158042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662" y="1422382"/>
            <a:ext cx="7789862" cy="792171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выставках, турнирах, 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соревнованиях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акциях, фестивалях</a:t>
            </a:r>
            <a:r>
              <a:rPr lang="ru-RU" sz="2000" dirty="0" smtClean="0">
                <a:solidFill>
                  <a:srgbClr val="0000FF"/>
                </a:solidFill>
              </a:rPr>
              <a:t/>
            </a:r>
            <a:br>
              <a:rPr lang="ru-RU" sz="2000" dirty="0" smtClean="0">
                <a:solidFill>
                  <a:srgbClr val="0000FF"/>
                </a:solidFill>
              </a:rPr>
            </a:br>
            <a:r>
              <a:rPr lang="ru-RU" sz="2000" dirty="0" smtClean="0">
                <a:solidFill>
                  <a:srgbClr val="0000FF"/>
                </a:solidFill>
              </a:rPr>
              <a:t/>
            </a:r>
            <a:br>
              <a:rPr lang="ru-RU" sz="2000" dirty="0" smtClean="0">
                <a:solidFill>
                  <a:srgbClr val="0000FF"/>
                </a:solidFill>
              </a:rPr>
            </a:br>
            <a:endParaRPr lang="ru-RU" sz="32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28" y="2214554"/>
            <a:ext cx="2607508" cy="35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2" y="2214554"/>
            <a:ext cx="2606681" cy="3587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71472" y="1571612"/>
            <a:ext cx="7789862" cy="428628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3237" y="1357298"/>
            <a:ext cx="34147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0726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6207</TotalTime>
  <Words>795</Words>
  <Application>Microsoft Office PowerPoint</Application>
  <PresentationFormat>Экран (4:3)</PresentationFormat>
  <Paragraphs>161</Paragraphs>
  <Slides>33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Аспект</vt:lpstr>
      <vt:lpstr>           Министерство образования республики Мордовия   Портфолио  Большаковой Марьям Мухамет-Галиевны  воспитателя  МБДОУ«Ромодановский детский сад комбинированного вида»  Ромодановского муниципального района  Республики Мордовия  </vt:lpstr>
      <vt:lpstr>Слайд 2</vt:lpstr>
      <vt:lpstr>Обобщенный педагогический опыт «Применение методов ТРИЗ в развитии творческого воображения, мыслительной и речевой активности дошкольников»</vt:lpstr>
      <vt:lpstr>1.Участие в инновационной ( экспериментальной) деятельности</vt:lpstr>
      <vt:lpstr>Слайд 5</vt:lpstr>
      <vt:lpstr>2.Наставничество</vt:lpstr>
      <vt:lpstr>Слайд 7</vt:lpstr>
      <vt:lpstr>3.Наличие публикаций</vt:lpstr>
      <vt:lpstr>4. Результаты участия воспитанников в конкурсах, выставках, турнирах, соревнованиях, акциях, фестивалях  </vt:lpstr>
      <vt:lpstr>Слайд 10</vt:lpstr>
      <vt:lpstr>Слайд 11</vt:lpstr>
      <vt:lpstr>Конкурсы в сети интернет</vt:lpstr>
      <vt:lpstr>  6.Выступления на заседаниях методических советов, научно-практических конференциях, педагогических чтениях, семинарах, форумах </vt:lpstr>
      <vt:lpstr>Слайд 14</vt:lpstr>
      <vt:lpstr>Слайд 15</vt:lpstr>
      <vt:lpstr>Слайд 16</vt:lpstr>
      <vt:lpstr> 7.Проведение открытых занятий, мастер-классов, мероприятий</vt:lpstr>
      <vt:lpstr>Слайд 18</vt:lpstr>
      <vt:lpstr>Слайд 19</vt:lpstr>
      <vt:lpstr>Слайд 20</vt:lpstr>
      <vt:lpstr>Слайд 21</vt:lpstr>
      <vt:lpstr>Слайд 22</vt:lpstr>
      <vt:lpstr>9.Общественно-педагогическая активность педагога: участие в комиссиях, педагогических сообществах, в жюри конкурсов</vt:lpstr>
      <vt:lpstr>Интернет-сообщество</vt:lpstr>
      <vt:lpstr>Слайд 25</vt:lpstr>
      <vt:lpstr>Слайд 26</vt:lpstr>
      <vt:lpstr>Слайд 27</vt:lpstr>
      <vt:lpstr>10.Позитивные результаты работы с воспитанниками</vt:lpstr>
      <vt:lpstr>11.Качество взаимодействия с родителями</vt:lpstr>
      <vt:lpstr>12.Работа с детьми из социально-неблагополучных семей</vt:lpstr>
      <vt:lpstr> 13.Участие педагога в профессиональных конкурсах</vt:lpstr>
      <vt:lpstr>14.Награды и поощрения</vt:lpstr>
      <vt:lpstr>Слайд 33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 Савиновой Елены Борисовны,  инструктора по физической культуре  МБДОУ«Ромодановский детский сад комбинированного вида»</dc:title>
  <dc:creator>ДетСад</dc:creator>
  <cp:lastModifiedBy>Админ</cp:lastModifiedBy>
  <cp:revision>567</cp:revision>
  <dcterms:created xsi:type="dcterms:W3CDTF">2021-11-17T07:42:08Z</dcterms:created>
  <dcterms:modified xsi:type="dcterms:W3CDTF">2023-11-14T12:16:33Z</dcterms:modified>
</cp:coreProperties>
</file>