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0" r:id="rId3"/>
    <p:sldId id="281" r:id="rId4"/>
    <p:sldId id="304" r:id="rId5"/>
    <p:sldId id="282" r:id="rId6"/>
    <p:sldId id="279" r:id="rId7"/>
    <p:sldId id="300" r:id="rId8"/>
    <p:sldId id="283" r:id="rId9"/>
    <p:sldId id="284" r:id="rId10"/>
    <p:sldId id="287" r:id="rId11"/>
    <p:sldId id="288" r:id="rId12"/>
    <p:sldId id="289" r:id="rId13"/>
    <p:sldId id="302" r:id="rId14"/>
    <p:sldId id="290" r:id="rId15"/>
    <p:sldId id="291" r:id="rId16"/>
    <p:sldId id="299" r:id="rId17"/>
    <p:sldId id="301" r:id="rId18"/>
    <p:sldId id="292" r:id="rId19"/>
    <p:sldId id="293" r:id="rId20"/>
    <p:sldId id="294" r:id="rId21"/>
    <p:sldId id="297" r:id="rId22"/>
    <p:sldId id="295" r:id="rId23"/>
    <p:sldId id="303" r:id="rId24"/>
    <p:sldId id="29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46B033-2503-4230-84DF-B7902FD85D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дежда\Desktop\Надя5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43808" y="548680"/>
            <a:ext cx="5832648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Муниципальное бюджетное дошкольное образовательное учреждение</a:t>
            </a:r>
          </a:p>
          <a:p>
            <a:pPr algn="ctr">
              <a:defRPr/>
            </a:pPr>
            <a:r>
              <a:rPr lang="ru-RU" sz="1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«Детский сад № 82 комбинированного вида» г.о. Саранск </a:t>
            </a:r>
            <a:endPara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ПЕДАГОГИЧЕСКИЙ ПРОЕКТ</a:t>
            </a:r>
          </a:p>
          <a:p>
            <a:pPr algn="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Государственные символы России</a:t>
            </a:r>
          </a:p>
          <a:p>
            <a:pPr algn="ctr"/>
            <a:r>
              <a:rPr lang="ru-RU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Тема: « Формирование представлений о государственной символике России и Республики Мордовия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 детей старшего дошкольного возраста»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573325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Составила: </a:t>
            </a:r>
          </a:p>
          <a:p>
            <a:pPr algn="r"/>
            <a:r>
              <a:rPr lang="ru-RU" b="1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Меркушина Н.Н. воспитатель</a:t>
            </a:r>
            <a:endParaRPr lang="ru-RU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4825" y="83671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400" b="1" dirty="0">
              <a:solidFill>
                <a:schemeClr val="tx2">
                  <a:lumMod val="75000"/>
                </a:schemeClr>
              </a:solidFill>
              <a:latin typeface="Sitka Banne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340767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Второй этап: разработка (планирование)  проекта</a:t>
            </a:r>
          </a:p>
          <a:p>
            <a:pPr algn="just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Обсуждение вариантов получения информации на поставленные вопросы </a:t>
            </a:r>
            <a:r>
              <a:rPr lang="ru-RU" sz="2800" i="1" dirty="0" smtClean="0">
                <a:latin typeface="Monotype Corsiva" pitchFamily="66" charset="0"/>
                <a:cs typeface="Times New Roman" pitchFamily="18" charset="0"/>
              </a:rPr>
              <a:t>(Что?, Где?, Когда?)</a:t>
            </a:r>
            <a:endParaRPr lang="ru-RU" sz="2800" dirty="0" smtClean="0">
              <a:latin typeface="Monotype Corsiva" pitchFamily="66" charset="0"/>
              <a:cs typeface="Arial" charset="0"/>
            </a:endParaRPr>
          </a:p>
          <a:p>
            <a:pPr algn="just"/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- Определение участников проекта </a:t>
            </a:r>
            <a:r>
              <a:rPr lang="ru-RU" sz="2800" i="1" dirty="0" smtClean="0">
                <a:latin typeface="Monotype Corsiva" pitchFamily="66" charset="0"/>
                <a:cs typeface="Times New Roman" pitchFamily="18" charset="0"/>
              </a:rPr>
              <a:t>(дети, воспитатели, родители). </a:t>
            </a:r>
            <a:endParaRPr lang="ru-RU" sz="2800" dirty="0" smtClean="0">
              <a:latin typeface="Monotype Corsiva" pitchFamily="66" charset="0"/>
              <a:cs typeface="Arial" charset="0"/>
            </a:endParaRPr>
          </a:p>
          <a:p>
            <a:pPr algn="just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 Обсуждение продуктов деятельности, которые должны получиться  после окончания проекта </a:t>
            </a:r>
            <a:r>
              <a:rPr lang="ru-RU" sz="2800" i="1" dirty="0" smtClean="0">
                <a:latin typeface="Monotype Corsiva" pitchFamily="66" charset="0"/>
                <a:cs typeface="Times New Roman" pitchFamily="18" charset="0"/>
              </a:rPr>
              <a:t>(создание выставки работ по </a:t>
            </a:r>
            <a:r>
              <a:rPr lang="ru-RU" sz="2800" i="1" dirty="0" err="1" smtClean="0">
                <a:latin typeface="Monotype Corsiva" pitchFamily="66" charset="0"/>
                <a:cs typeface="Times New Roman" pitchFamily="18" charset="0"/>
              </a:rPr>
              <a:t>изодеятельности</a:t>
            </a:r>
            <a:r>
              <a:rPr lang="ru-RU" sz="2800" i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Monotype Corsiva" pitchFamily="66" charset="0"/>
                <a:cs typeface="Times New Roman" pitchFamily="18" charset="0"/>
              </a:rPr>
              <a:t>по</a:t>
            </a:r>
            <a:r>
              <a:rPr lang="ru-RU" sz="2800" i="1" dirty="0" smtClean="0">
                <a:latin typeface="Monotype Corsiva" pitchFamily="66" charset="0"/>
                <a:cs typeface="Times New Roman" pitchFamily="18" charset="0"/>
              </a:rPr>
              <a:t> теме проекта, создание альбома «Моя страна – Россия», коллективная работа  - коллаж «Страна моя родная».</a:t>
            </a:r>
            <a:endParaRPr lang="ru-RU" sz="2800" dirty="0">
              <a:latin typeface="Monotype Corsiva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12968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Третий этап: исследовательский 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(на основе интеграции образовательных областей).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  <a:p>
            <a:pPr algn="just"/>
            <a:endParaRPr lang="ru-RU" sz="1700" b="1" u="sng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itchFamily="66" charset="0"/>
              <a:cs typeface="Times New Roman" pitchFamily="18" charset="0"/>
            </a:endParaRPr>
          </a:p>
          <a:p>
            <a:pPr algn="just"/>
            <a:r>
              <a:rPr lang="ru-RU" sz="1700" b="1" u="sng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  <a:cs typeface="Times New Roman" pitchFamily="18" charset="0"/>
              </a:rPr>
              <a:t>Образовательная область «Познавательное развитие»</a:t>
            </a:r>
          </a:p>
          <a:p>
            <a:pPr algn="just"/>
            <a:r>
              <a:rPr lang="ru-RU" sz="1700" i="1" dirty="0" smtClean="0">
                <a:latin typeface="Monotype Corsiva" pitchFamily="66" charset="0"/>
                <a:cs typeface="Times New Roman" pitchFamily="18" charset="0"/>
              </a:rPr>
              <a:t>Беседа с презентацией «Символы России», просмотр видео «Праздничный салют», Интегрированное занятие «Моя Родина – Россия».</a:t>
            </a:r>
            <a:endParaRPr lang="ru-RU" sz="1700" dirty="0" smtClean="0">
              <a:latin typeface="Monotype Corsiva" pitchFamily="66" charset="0"/>
              <a:cs typeface="Arial" charset="0"/>
            </a:endParaRPr>
          </a:p>
          <a:p>
            <a:pPr algn="just"/>
            <a:r>
              <a:rPr lang="ru-RU" sz="1700" b="1" i="1" u="sng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  <a:cs typeface="Times New Roman" pitchFamily="18" charset="0"/>
              </a:rPr>
              <a:t>Образовательная область «Социально – коммуникативное развитие»:</a:t>
            </a:r>
            <a:endParaRPr lang="ru-RU" sz="1700" b="1" u="sng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itchFamily="66" charset="0"/>
              <a:cs typeface="Arial" charset="0"/>
            </a:endParaRPr>
          </a:p>
          <a:p>
            <a:pPr algn="just"/>
            <a:r>
              <a:rPr lang="ru-RU" sz="1700" dirty="0" smtClean="0">
                <a:latin typeface="Monotype Corsiva" pitchFamily="66" charset="0"/>
              </a:rPr>
              <a:t>Дидактические игры:«Сложи танк», «Дополни предложение», «Отгадай загадку», «Подбери нужный предмет», «Найди флаг России», «Сложи флаг России», «Сложи герб России». Драматизация сказки «Как у нашей у березки», сюжетно – ролевая игра « Путешествие на поезде по России».</a:t>
            </a:r>
            <a:endParaRPr lang="ru-RU" sz="1700" dirty="0" smtClean="0">
              <a:latin typeface="Monotype Corsiva" pitchFamily="66" charset="0"/>
              <a:cs typeface="Arial" charset="0"/>
            </a:endParaRPr>
          </a:p>
          <a:p>
            <a:pPr algn="just"/>
            <a:r>
              <a:rPr lang="ru-RU" sz="1700" b="1" i="1" u="sng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  <a:cs typeface="Times New Roman" pitchFamily="18" charset="0"/>
              </a:rPr>
              <a:t>Образовательная область«</a:t>
            </a:r>
            <a:r>
              <a:rPr lang="ru-RU" sz="1700" b="1" u="sng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  <a:cs typeface="Times New Roman" pitchFamily="18" charset="0"/>
              </a:rPr>
              <a:t>Речевое развитие»</a:t>
            </a:r>
            <a:endParaRPr lang="ru-RU" sz="17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itchFamily="66" charset="0"/>
              <a:cs typeface="Arial" charset="0"/>
            </a:endParaRPr>
          </a:p>
          <a:p>
            <a:pPr algn="just"/>
            <a:r>
              <a:rPr lang="ru-RU" sz="1700" dirty="0" smtClean="0">
                <a:latin typeface="Monotype Corsiva" pitchFamily="66" charset="0"/>
                <a:cs typeface="Times New Roman" pitchFamily="18" charset="0"/>
              </a:rPr>
              <a:t>Речевые игры:  «Закончи предложение» «Скажи наоборот», «Подбери словечко»;</a:t>
            </a:r>
            <a:endParaRPr lang="ru-RU" sz="1700" dirty="0" smtClean="0">
              <a:latin typeface="Monotype Corsiva" pitchFamily="66" charset="0"/>
              <a:cs typeface="Arial" charset="0"/>
            </a:endParaRPr>
          </a:p>
          <a:p>
            <a:pPr algn="just"/>
            <a:r>
              <a:rPr lang="ru-RU" sz="1700" b="1" dirty="0" smtClean="0">
                <a:latin typeface="Monotype Corsiva" pitchFamily="66" charset="0"/>
                <a:cs typeface="Times New Roman" pitchFamily="18" charset="0"/>
              </a:rPr>
              <a:t>-</a:t>
            </a:r>
            <a:r>
              <a:rPr lang="ru-RU" sz="1700" dirty="0" smtClean="0">
                <a:latin typeface="Monotype Corsiva" pitchFamily="66" charset="0"/>
                <a:cs typeface="Times New Roman" pitchFamily="18" charset="0"/>
              </a:rPr>
              <a:t> Составление рассказа по картине «Березы», </a:t>
            </a:r>
            <a:endParaRPr lang="ru-RU" sz="1700" dirty="0" smtClean="0">
              <a:latin typeface="Monotype Corsiva" pitchFamily="66" charset="0"/>
              <a:cs typeface="Arial" charset="0"/>
            </a:endParaRPr>
          </a:p>
          <a:p>
            <a:pPr algn="just"/>
            <a:r>
              <a:rPr lang="ru-RU" sz="1700" b="1" i="1" u="sng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  <a:cs typeface="Times New Roman" pitchFamily="18" charset="0"/>
              </a:rPr>
              <a:t>Образовательные область «Художественно – эстетическое развитие»:</a:t>
            </a:r>
            <a:endParaRPr lang="ru-RU" sz="17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itchFamily="66" charset="0"/>
              <a:cs typeface="Arial" charset="0"/>
            </a:endParaRPr>
          </a:p>
          <a:p>
            <a:r>
              <a:rPr lang="ru-RU" sz="1700" dirty="0" smtClean="0">
                <a:latin typeface="Monotype Corsiva" pitchFamily="66" charset="0"/>
              </a:rPr>
              <a:t>Рисование «Дома, украшенные к празднику»; рисование  герба  РФ»; рисование на тему «Мы рисуем мир»  - «Российский флаг» итоговое мероприятие.</a:t>
            </a:r>
          </a:p>
          <a:p>
            <a:pPr>
              <a:buFont typeface="Wingdings" pitchFamily="2" charset="2"/>
              <a:buNone/>
            </a:pPr>
            <a:r>
              <a:rPr lang="ru-RU" sz="1700" dirty="0" smtClean="0">
                <a:latin typeface="Monotype Corsiva" pitchFamily="66" charset="0"/>
              </a:rPr>
              <a:t>Аппликация «Русская березка», « Восьмиконечная звезда», « Флаг РМ»</a:t>
            </a:r>
          </a:p>
          <a:p>
            <a:pPr>
              <a:buFont typeface="Wingdings" pitchFamily="2" charset="2"/>
              <a:buNone/>
            </a:pPr>
            <a:r>
              <a:rPr lang="ru-RU" sz="1700" dirty="0" smtClean="0">
                <a:latin typeface="Monotype Corsiva" pitchFamily="66" charset="0"/>
              </a:rPr>
              <a:t>Лепка плоскостная «Российский флаг». «Кремль», «Георгиевская ленточка».</a:t>
            </a:r>
          </a:p>
          <a:p>
            <a:pPr>
              <a:buFont typeface="Wingdings" pitchFamily="2" charset="2"/>
              <a:buNone/>
            </a:pPr>
            <a:r>
              <a:rPr lang="ru-RU" sz="1700" dirty="0" smtClean="0">
                <a:latin typeface="Monotype Corsiva" pitchFamily="66" charset="0"/>
              </a:rPr>
              <a:t>Конструирование «Флаг РМ», «Символ герба РМ»</a:t>
            </a:r>
          </a:p>
          <a:p>
            <a:pPr>
              <a:buFont typeface="Wingdings" pitchFamily="2" charset="2"/>
              <a:buNone/>
            </a:pPr>
            <a:r>
              <a:rPr lang="ru-RU" sz="1700" dirty="0" smtClean="0">
                <a:latin typeface="Monotype Corsiva" pitchFamily="66" charset="0"/>
              </a:rPr>
              <a:t>Чтение рассказа « Наше Отечество» – К. Ушинский.</a:t>
            </a:r>
          </a:p>
          <a:p>
            <a:pPr>
              <a:buFont typeface="Wingdings" pitchFamily="2" charset="2"/>
              <a:buNone/>
            </a:pPr>
            <a:r>
              <a:rPr lang="ru-RU" sz="1700" dirty="0" smtClean="0">
                <a:latin typeface="Monotype Corsiva" pitchFamily="66" charset="0"/>
              </a:rPr>
              <a:t>Заучивание стихотворения «Люблю березку русскую» – Б.Житков.</a:t>
            </a:r>
          </a:p>
          <a:p>
            <a:pPr>
              <a:buFont typeface="Wingdings" pitchFamily="2" charset="2"/>
              <a:buNone/>
            </a:pPr>
            <a:r>
              <a:rPr lang="ru-RU" sz="1700" dirty="0" smtClean="0">
                <a:latin typeface="Monotype Corsiva" pitchFamily="66" charset="0"/>
              </a:rPr>
              <a:t>Прослушивание песен «То березка, то рябина», «С чего начинается Родина?», «Гимн Российской федерации», « Гимн РМ», «День Победы»</a:t>
            </a:r>
            <a:endParaRPr lang="ru-RU" sz="17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412776"/>
            <a:ext cx="878497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Четвертый этап: продукты  деятельности  и презентация проекта.</a:t>
            </a:r>
          </a:p>
          <a:p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Презентация  результатов проекта: Выставка детских работ.</a:t>
            </a:r>
          </a:p>
          <a:p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Презентация коллажа»Широка страна моя родная».</a:t>
            </a:r>
          </a:p>
          <a:p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     Итоговое занятие: «мы рисуем мир!»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34563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Взаимодействие с родителями: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</a:br>
            <a:r>
              <a:rPr lang="ru-RU" sz="3100" dirty="0" smtClean="0">
                <a:latin typeface="Monotype Corsiva" pitchFamily="66" charset="0"/>
                <a:cs typeface="Times New Roman" pitchFamily="18" charset="0"/>
              </a:rPr>
              <a:t>-Подбор информационного и наглядного материалов о нашей стране России.</a:t>
            </a:r>
            <a:r>
              <a:rPr lang="ru-RU" sz="3100" dirty="0" smtClean="0">
                <a:latin typeface="Monotype Corsiva" pitchFamily="66" charset="0"/>
                <a:cs typeface="Arial" charset="0"/>
              </a:rPr>
              <a:t/>
            </a:r>
            <a:br>
              <a:rPr lang="ru-RU" sz="3100" dirty="0" smtClean="0">
                <a:latin typeface="Monotype Corsiva" pitchFamily="66" charset="0"/>
                <a:cs typeface="Arial" charset="0"/>
              </a:rPr>
            </a:br>
            <a:r>
              <a:rPr lang="ru-RU" sz="3100" dirty="0" smtClean="0">
                <a:latin typeface="Monotype Corsiva" pitchFamily="66" charset="0"/>
                <a:cs typeface="Times New Roman" pitchFamily="18" charset="0"/>
              </a:rPr>
              <a:t>- Помощь в сборе картинок для составления коллажа «Широка страна моя родная».</a:t>
            </a:r>
            <a:r>
              <a:rPr lang="ru-RU" sz="3100" dirty="0" smtClean="0">
                <a:latin typeface="Monotype Corsiva" pitchFamily="66" charset="0"/>
                <a:cs typeface="Arial" charset="0"/>
              </a:rPr>
              <a:t/>
            </a:r>
            <a:br>
              <a:rPr lang="ru-RU" sz="3100" dirty="0" smtClean="0">
                <a:latin typeface="Monotype Corsiva" pitchFamily="66" charset="0"/>
                <a:cs typeface="Arial" charset="0"/>
              </a:rPr>
            </a:br>
            <a:r>
              <a:rPr lang="ru-RU" sz="3100" dirty="0" smtClean="0">
                <a:latin typeface="Monotype Corsiva" pitchFamily="66" charset="0"/>
                <a:cs typeface="Times New Roman" pitchFamily="18" charset="0"/>
              </a:rPr>
              <a:t>- Привлечение родителей к итоговому мероприятию </a:t>
            </a:r>
            <a:br>
              <a:rPr lang="ru-RU" sz="31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3100" dirty="0" smtClean="0">
                <a:latin typeface="Monotype Corsiva" pitchFamily="66" charset="0"/>
                <a:cs typeface="Times New Roman" pitchFamily="18" charset="0"/>
              </a:rPr>
              <a:t>«Мы рисуем мир».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1026" name="Picture 2" descr="K: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403648" cy="198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84784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Impact"/>
              </a:rPr>
              <a:t>Реализация проекта </a:t>
            </a:r>
          </a:p>
          <a:p>
            <a:pPr algn="ctr"/>
            <a:r>
              <a:rPr lang="ru-RU" sz="60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Impact"/>
              </a:rPr>
              <a:t>в разных видах </a:t>
            </a:r>
          </a:p>
          <a:p>
            <a:pPr algn="ctr"/>
            <a:r>
              <a:rPr lang="ru-RU" sz="60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Impact"/>
              </a:rPr>
              <a:t>деятельности</a:t>
            </a:r>
            <a:endParaRPr lang="ru-RU" sz="60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96752"/>
            <a:ext cx="8964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Познавательное развитие </a:t>
            </a: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4000" b="1" i="1" dirty="0" smtClean="0">
                <a:solidFill>
                  <a:srgbClr val="FFFF00"/>
                </a:solidFill>
              </a:rPr>
              <a:t/>
            </a:r>
            <a:br>
              <a:rPr lang="ru-RU" sz="4000" b="1" i="1" dirty="0" smtClean="0">
                <a:solidFill>
                  <a:srgbClr val="FFFF00"/>
                </a:solidFill>
              </a:rPr>
            </a:b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Андрей\Desktop\проект\Новая папк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3779913" cy="21225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Андрей\Desktop\проект\Новая папка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581128"/>
            <a:ext cx="3456384" cy="19408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:\Users\Андрей\Desktop\Camera\20180516_093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581128"/>
            <a:ext cx="3590536" cy="20162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988840"/>
            <a:ext cx="2311121" cy="24207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Андрей\Desktop\проект\ф к про\20180529_1624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1052736"/>
            <a:ext cx="1872208" cy="33340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ндрей\Desktop\проект\ф к про\20180529_155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3312367" cy="1860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Андрей\Desktop\проект\ф к про\20180529_155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988840"/>
            <a:ext cx="3606318" cy="2025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Андрей\Desktop\проект\ф к про\20180529_1557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221088"/>
            <a:ext cx="4032448" cy="2264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39552" y="1268760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Социально-коммуникативное  развитие</a:t>
            </a: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b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232248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речи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5" name="Picture 3" descr="C:\Users\Андрей\Desktop\проект\ф к про\20180529_155932_Burst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988840"/>
            <a:ext cx="3702986" cy="2079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Андрей\Desktop\проект\ф к про\20180529_1558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221088"/>
            <a:ext cx="3847003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5" descr="C:\Users\Андрей\Desktop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88840"/>
            <a:ext cx="3152922" cy="1765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7" descr="C:\Users\Андрей\Desktop\Без названия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77072"/>
            <a:ext cx="3246263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C:\Users\Андрей\Desktop\проект\ф к про\20180529_1556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3068960"/>
            <a:ext cx="3059832" cy="1718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 названия (2)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1947040" cy="2592288"/>
          </a:xfrm>
        </p:spPr>
      </p:pic>
      <p:pic>
        <p:nvPicPr>
          <p:cNvPr id="2051" name="Picture 3" descr="C:\Users\Андрей\Desktop\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0581" y="1340768"/>
            <a:ext cx="1677363" cy="2592288"/>
          </a:xfrm>
          <a:prstGeom prst="rect">
            <a:avLst/>
          </a:prstGeom>
          <a:noFill/>
        </p:spPr>
      </p:pic>
      <p:pic>
        <p:nvPicPr>
          <p:cNvPr id="2052" name="Picture 4" descr="C:\Users\Андрей\Desktop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340768"/>
            <a:ext cx="1929403" cy="2592288"/>
          </a:xfrm>
          <a:prstGeom prst="rect">
            <a:avLst/>
          </a:prstGeom>
          <a:noFill/>
        </p:spPr>
      </p:pic>
      <p:pic>
        <p:nvPicPr>
          <p:cNvPr id="2053" name="Picture 5" descr="C:\Users\Андрей\Desktop\45092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340768"/>
            <a:ext cx="2304256" cy="2592288"/>
          </a:xfrm>
          <a:prstGeom prst="rect">
            <a:avLst/>
          </a:prstGeom>
          <a:noFill/>
        </p:spPr>
      </p:pic>
      <p:pic>
        <p:nvPicPr>
          <p:cNvPr id="2054" name="Picture 6" descr="C:\Users\Андрей\Desktop\big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077072"/>
            <a:ext cx="1656184" cy="2559557"/>
          </a:xfrm>
          <a:prstGeom prst="rect">
            <a:avLst/>
          </a:prstGeom>
          <a:noFill/>
        </p:spPr>
      </p:pic>
      <p:pic>
        <p:nvPicPr>
          <p:cNvPr id="2055" name="Picture 7" descr="C:\Users\Андрей\Desktop\narody-rossii_3560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4077072"/>
            <a:ext cx="1728192" cy="2479296"/>
          </a:xfrm>
          <a:prstGeom prst="rect">
            <a:avLst/>
          </a:prstGeom>
          <a:noFill/>
        </p:spPr>
      </p:pic>
      <p:pic>
        <p:nvPicPr>
          <p:cNvPr id="2057" name="Picture 9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4149080"/>
            <a:ext cx="1905000" cy="2476501"/>
          </a:xfrm>
          <a:prstGeom prst="rect">
            <a:avLst/>
          </a:prstGeom>
          <a:noFill/>
        </p:spPr>
      </p:pic>
      <p:pic>
        <p:nvPicPr>
          <p:cNvPr id="2059" name="Picture 11" descr="ÐÐ°ÑÑÐ¸Ð½ÐºÐ¸ Ð¿Ð¾ Ð·Ð°Ð¿ÑÐ¾ÑÑ ÐºÐ½Ð¸Ð³Ð¸ Ð¾ ÑÐ¾ÑÑÐ¸Ð¸ Ð´Ð»Ñ Ð´ÐµÑÐµÐ¹ ÐºÐ°ÑÑÐ¸Ð½ÐºÐ¸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4077072"/>
            <a:ext cx="1752600" cy="2609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9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FFFF00"/>
                </a:solidFill>
              </a:rPr>
              <a:t>Художественно- эстетическое развитие </a:t>
            </a:r>
            <a:endParaRPr lang="ru-RU" sz="3600" b="1" u="sng" dirty="0">
              <a:solidFill>
                <a:srgbClr val="FFFF00"/>
              </a:solidFill>
            </a:endParaRPr>
          </a:p>
        </p:txBody>
      </p:sp>
      <p:pic>
        <p:nvPicPr>
          <p:cNvPr id="45058" name="Picture 2" descr="C:\Users\Андрей\Desktop\detsad-87557-1409856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581128"/>
            <a:ext cx="2520281" cy="18879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059" name="Picture 3" descr="C:\Users\Андрей\Desktop\20170810_10075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340768"/>
            <a:ext cx="2688299" cy="20162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060" name="Picture 4" descr="C:\Users\Андрей\Desktop\76ddd3d9f967987c3b6a4ecac4fba0a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581128"/>
            <a:ext cx="2520280" cy="1924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Андрей\Desktop\Рисунок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509120"/>
            <a:ext cx="2699792" cy="20418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Users\Андрей\Desktop\проект\ф к про\20180529_1550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1772816"/>
            <a:ext cx="3334069" cy="18722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Андрей\Desktop\проект\ф к про\20180529_1550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980728"/>
            <a:ext cx="1853508" cy="33007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268760"/>
            <a:ext cx="8280920" cy="4824536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>
              <a:defRPr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Ознакомление с важнейшими</a:t>
            </a:r>
            <a:r>
              <a:rPr lang="en-US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государственными                              символами</a:t>
            </a:r>
            <a:r>
              <a:rPr lang="en-US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патриотического</a:t>
            </a:r>
            <a:r>
              <a:rPr lang="en-US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воспитания дошкольников.</a:t>
            </a:r>
            <a:b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 дошкольного возраста нужно воспитывать детей гражданами своей малой и большой Родины. Поэтому необходимо, кроме элементарных сведений о республике, в которой они проживают, дать ознакомительные сведения о гербе и флаге России.  У народа они символизирует святость и гордость. Их назначение – объединение народов, проживающих на одной территории, на основе общей истории  и традиций, отраженных в гербе, флаге и гимне.</a:t>
            </a:r>
            <a:b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Очень важно воспитывать у детей дошкольников ответственность, гражданскую позицию, любви к своей малой Родине.</a:t>
            </a:r>
            <a:r>
              <a:rPr lang="ru-RU" sz="2200" b="1" spc="150" dirty="0" smtClean="0">
                <a:ln w="11430"/>
                <a:solidFill>
                  <a:srgbClr val="F8F8F8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spc="150" dirty="0" smtClean="0">
                <a:ln w="11430"/>
                <a:solidFill>
                  <a:srgbClr val="F8F8F8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200" b="1" spc="150" dirty="0">
              <a:ln w="11430"/>
              <a:solidFill>
                <a:srgbClr val="F8F8F8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berezovaya-roshcha-vesnoy-700x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56792"/>
            <a:ext cx="2520280" cy="18362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Андрей\Desktop\image_3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717032"/>
            <a:ext cx="2088232" cy="27843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Андрей\Desktop\Без назван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05064"/>
            <a:ext cx="2466975" cy="1847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Андрей\Desktop\проект\ф к про\20180529_1601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908720"/>
            <a:ext cx="1800200" cy="32058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C:\Users\Андрей\Desktop\detsad-463128-14622961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437112"/>
            <a:ext cx="2808312" cy="17515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C:\Users\Андрей\Desktop\Новая папка\картинки\20170810_085949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1484784"/>
            <a:ext cx="2688298" cy="20162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12776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Физическое развитие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 descr="C:\Users\Андрей\Desktop\image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3076850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Андрей\Desktop\image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060848"/>
            <a:ext cx="3096344" cy="1903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C:\Users\Андрей\Desktop\image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221088"/>
            <a:ext cx="3584398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7" name="Picture 5" descr="C:\Users\Андрей\Desktop\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348880"/>
            <a:ext cx="2165945" cy="3850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34076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Коллаж </a:t>
            </a:r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Широка страна моя родная</a:t>
            </a:r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»</a:t>
            </a:r>
            <a:endParaRPr lang="ru-RU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3533379" cy="26500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492896"/>
            <a:ext cx="434343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424936" cy="3600400"/>
          </a:xfrm>
        </p:spPr>
        <p:txBody>
          <a:bodyPr>
            <a:normAutofit fontScale="90000"/>
          </a:bodyPr>
          <a:lstStyle/>
          <a:p>
            <a:pPr algn="l" eaLnBrk="0" hangingPunct="0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Ожидаемые результаты.</a:t>
            </a:r>
            <a:b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Критерии оценки   эффективности</a:t>
            </a:r>
            <a:b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дошкольников сформированы представления о гербе, флаге и гимне нашей страны и республики.</a:t>
            </a:r>
            <a:b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Появились первые проявления патриотических чувств, любви и уважения к малой родине и к стране.</a:t>
            </a:r>
            <a:b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Дети  применяют полученные знания о гербе, флаге и гимне нашей республики и Российской Федерации в ходе общения в игровых и жизненных ситуациях, адекватно оценивают поведение других детей и свое собственное поведение.</a:t>
            </a:r>
            <a:b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Созданы условия в группе и ДОУ для расширения представлений у детей 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о государственной символике России и Республики Мордовия.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Calibri" pitchFamily="34" charset="0"/>
              </a:rPr>
              <a:t>Критериями оценки эффективности реализации проекта являются: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Достижение цели проекта и выполнение поставленных задач.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Соблюдение механизма реализации проекта.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916832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507288" cy="4032448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Спасибо за внимание !</a:t>
            </a:r>
            <a:endParaRPr lang="ru-RU" sz="6600" dirty="0">
              <a:solidFill>
                <a:srgbClr val="00B0F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42" name="Picture 2" descr="C:\Users\Андрей\Desktop\проект\tricolor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996952"/>
            <a:ext cx="3004472" cy="3168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0528" y="1124744"/>
            <a:ext cx="9073008" cy="8094524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Участники проекта:</a:t>
            </a:r>
          </a:p>
          <a:p>
            <a:pPr algn="ctr"/>
            <a:endParaRPr lang="ru-RU" altLang="ru-RU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altLang="ru-RU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altLang="ru-RU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altLang="ru-RU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altLang="ru-RU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altLang="ru-RU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alt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дети старшей группы</a:t>
            </a:r>
          </a:p>
          <a:p>
            <a:pPr algn="ctr"/>
            <a:r>
              <a:rPr lang="ru-RU" alt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№8 </a:t>
            </a:r>
          </a:p>
          <a:p>
            <a:pPr algn="ctr"/>
            <a:endParaRPr lang="ru-RU" altLang="ru-RU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altLang="ru-RU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altLang="ru-RU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altLang="ru-RU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altLang="ru-RU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alt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            </a:t>
            </a:r>
          </a:p>
          <a:p>
            <a:pPr algn="ctr"/>
            <a:r>
              <a:rPr lang="ru-RU" alt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         </a:t>
            </a:r>
          </a:p>
          <a:p>
            <a:pPr algn="ctr"/>
            <a:endParaRPr lang="ru-RU" altLang="ru-RU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2" descr="C:\Users\Андрей\Desktop\мои фото\Camera\20171026_111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060848"/>
            <a:ext cx="3744416" cy="2102633"/>
          </a:xfrm>
          <a:prstGeom prst="heart">
            <a:avLst/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Андрей\Desktop\мои фото\Camera\20171020_1228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1800200" cy="3200355"/>
          </a:xfrm>
          <a:prstGeom prst="star24">
            <a:avLst/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5157193"/>
            <a:ext cx="2987823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alt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Воспитатель Меркушина Н.Н.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284984"/>
            <a:ext cx="2711532" cy="2016224"/>
          </a:xfrm>
          <a:prstGeom prst="wedgeRectCallout">
            <a:avLst/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444208" y="5589240"/>
            <a:ext cx="2382541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alt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родители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340768"/>
            <a:ext cx="8568952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alt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Тип проекта: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информационно-практико-ориентированный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alt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alt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Долгосрочный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K:\image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221088"/>
            <a:ext cx="1680093" cy="2376264"/>
          </a:xfrm>
          <a:prstGeom prst="rect">
            <a:avLst/>
          </a:prstGeom>
          <a:noFill/>
        </p:spPr>
      </p:pic>
      <p:pic>
        <p:nvPicPr>
          <p:cNvPr id="2051" name="Picture 3" descr="K:\image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221088"/>
            <a:ext cx="1624915" cy="2376264"/>
          </a:xfrm>
          <a:prstGeom prst="rect">
            <a:avLst/>
          </a:prstGeom>
          <a:noFill/>
        </p:spPr>
      </p:pic>
      <p:pic>
        <p:nvPicPr>
          <p:cNvPr id="2053" name="Picture 5" descr="C:\Users\Андрей\Desktop\im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8237" y="4365104"/>
            <a:ext cx="2304256" cy="1728192"/>
          </a:xfrm>
          <a:prstGeom prst="rect">
            <a:avLst/>
          </a:prstGeom>
          <a:noFill/>
        </p:spPr>
      </p:pic>
      <p:pic>
        <p:nvPicPr>
          <p:cNvPr id="2054" name="Picture 6" descr="C:\Users\Андрей\Desktop\Без названия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293096"/>
            <a:ext cx="2851513" cy="2135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26876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Постановка проблемы:</a:t>
            </a:r>
          </a:p>
          <a:p>
            <a:pPr algn="ctr"/>
            <a:r>
              <a:rPr lang="ru-RU" alt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дети мало знают о государственных символах своей Родины-России</a:t>
            </a:r>
            <a:endParaRPr lang="ru-RU" alt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K:\стенд уголок патриотичe — копия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924944"/>
            <a:ext cx="2263164" cy="3477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3" descr="K:\орор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068960"/>
            <a:ext cx="3390872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4" descr="K:\рчлреп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852936"/>
            <a:ext cx="2324419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2564904"/>
            <a:ext cx="8712968" cy="4597896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67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:</a:t>
            </a:r>
            <a:endParaRPr lang="ru-RU" sz="6700" b="1" i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34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Познакомить с изображениями Государственного флага и герба РФ и РМ, гимнами.</a:t>
            </a:r>
          </a:p>
          <a:p>
            <a:pPr algn="just" eaLnBrk="0" hangingPunct="0"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34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Сформировать представление о значении государственных символов в истории народа.</a:t>
            </a:r>
          </a:p>
          <a:p>
            <a:pPr algn="just" eaLnBrk="0" hangingPunct="0"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34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Воспитывать уважительное отношение к  Государственным символам, любовь к Родине, гордость за неё. </a:t>
            </a:r>
          </a:p>
          <a:p>
            <a:pPr algn="just" eaLnBrk="0" hangingPunct="0"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34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Углубить представление детей о России как государстве, в котором они живут (столица, президент).</a:t>
            </a:r>
          </a:p>
          <a:p>
            <a:pPr algn="just" eaLnBrk="0" hangingPunct="0"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34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Способствовать развитию грамматического строя речи, связной речи, обогащать словарный запас, расширять кругозор.</a:t>
            </a:r>
          </a:p>
          <a:p>
            <a:pPr algn="just" eaLnBrk="0" hangingPunct="0"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34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Поддерживать познавательный интерес к истории страны. </a:t>
            </a:r>
          </a:p>
          <a:p>
            <a:pPr algn="just">
              <a:lnSpc>
                <a:spcPct val="170000"/>
              </a:lnSpc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08720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itka Banner" pitchFamily="2" charset="0"/>
              </a:rPr>
              <a:t>Цель: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Сформировать положительное эстетическое отношение к Государственным символам Республики Мордовия  и Российской Федерации в рамках  патриотического воспитания дошкольников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itka Banne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024222"/>
            <a:ext cx="8424936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effectLst>
                  <a:glow rad="139700">
                    <a:schemeClr val="bg2">
                      <a:lumMod val="10000"/>
                      <a:alpha val="40000"/>
                    </a:schemeClr>
                  </a:glow>
                </a:effectLst>
                <a:latin typeface="Arial Black" pitchFamily="34" charset="0"/>
              </a:rPr>
              <a:t>Предполагаемый результат: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Calibri" pitchFamily="34" charset="0"/>
                <a:cs typeface="Calibri" pitchFamily="34" charset="0"/>
              </a:rPr>
              <a:t>                              </a:t>
            </a:r>
            <a:r>
              <a:rPr kumimoji="0" lang="ru-RU" b="1" i="0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Дети должны знать и называть:</a:t>
            </a:r>
            <a:endParaRPr kumimoji="0" lang="ru-RU" b="1" i="0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Calibri" pitchFamily="34" charset="0"/>
                <a:cs typeface="Calibri" pitchFamily="34" charset="0"/>
              </a:rPr>
              <a:t>Домашний адрес; испытывать любовь и привязанность к родному дому, семье, матери, детскому саду; дорожить своей семьей, домом; с удовольствием идти в детский сад.</a:t>
            </a:r>
            <a:endParaRPr kumimoji="0" lang="ru-RU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Calibri" pitchFamily="34" charset="0"/>
                <a:cs typeface="Calibri" pitchFamily="34" charset="0"/>
              </a:rPr>
              <a:t>Место работы родителей, значимость их труда; испытывать гордость и уважение к труду взрослых. Дети должны иметь посильные трудовые обязанности дома, в детском саду, нести ответственность за их выполнение.</a:t>
            </a:r>
            <a:endParaRPr kumimoji="0" lang="ru-RU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Calibri" pitchFamily="34" charset="0"/>
                <a:cs typeface="Calibri" pitchFamily="34" charset="0"/>
              </a:rPr>
              <a:t>Место проживания: город, область; предприятия родного города и их значимость; символику города, достопримечательности.</a:t>
            </a:r>
            <a:endParaRPr kumimoji="0" lang="ru-RU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Calibri" pitchFamily="34" charset="0"/>
                <a:cs typeface="Calibri" pitchFamily="34" charset="0"/>
              </a:rPr>
              <a:t>Свою нацию, русскую культуру, язык, традиции, должны гордиться своим народом, его достижениями. Знать столицу нашей Родины – Москву. Ее историю, достопримечательности, показывать на карте России несколько крупных городов. Дети должны знать флаг, герб, гимн России.</a:t>
            </a:r>
            <a:endParaRPr kumimoji="0" lang="ru-RU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ea typeface="Calibri" pitchFamily="34" charset="0"/>
                <a:cs typeface="Arial" pitchFamily="34" charset="0"/>
              </a:rPr>
              <a:t>Называть представителей других национальностей, населяющих нашу Родину. Уважать их культуру и традиции</a:t>
            </a: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chemeClr val="accent5">
                    <a:lumMod val="75000"/>
                    <a:alpha val="6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68760"/>
            <a:ext cx="83529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Этапы работы</a:t>
            </a:r>
          </a:p>
          <a:p>
            <a:pPr algn="ctr"/>
            <a:r>
              <a:rPr lang="ru-RU" sz="8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над проектом</a:t>
            </a:r>
            <a:endParaRPr lang="ru-RU" sz="8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68760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Подготовительный этап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:</a:t>
            </a:r>
            <a:endParaRPr lang="ru-RU" sz="2800" dirty="0" smtClean="0">
              <a:solidFill>
                <a:srgbClr val="FF0000"/>
              </a:solidFill>
              <a:latin typeface="Monotype Corsiva" pitchFamily="66" charset="0"/>
              <a:cs typeface="Arial" charset="0"/>
            </a:endParaRPr>
          </a:p>
          <a:p>
            <a:pPr algn="just"/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-  подбор литературы, наглядных и дидактических материалов: настольно-дидактические игры, иллюстрации, презентации и видеоматериалы по теме проекта;</a:t>
            </a:r>
            <a:endParaRPr lang="ru-RU" sz="2800" dirty="0" smtClean="0">
              <a:latin typeface="Monotype Corsiva" pitchFamily="66" charset="0"/>
              <a:cs typeface="Arial" charset="0"/>
            </a:endParaRPr>
          </a:p>
          <a:p>
            <a:pPr algn="just"/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- подготовка материалов для организации творческой и познавательно-исследовательской деятельности: материалы и оборудование для изготовления альбома «Моя страна – Россия»». Сбор иллюстраций и фотографий для изготовления коллажа «Широка страна моя родная».</a:t>
            </a:r>
            <a:endParaRPr lang="ru-RU" sz="2800" dirty="0" smtClean="0">
              <a:latin typeface="Monotype Corsiva" pitchFamily="66" charset="0"/>
              <a:cs typeface="Arial" charset="0"/>
            </a:endParaRPr>
          </a:p>
          <a:p>
            <a:pPr algn="just"/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- подготовка </a:t>
            </a:r>
            <a:r>
              <a:rPr lang="ru-RU" sz="2800" dirty="0" err="1" smtClean="0">
                <a:latin typeface="Monotype Corsiva" pitchFamily="66" charset="0"/>
                <a:cs typeface="Times New Roman" pitchFamily="18" charset="0"/>
              </a:rPr>
              <a:t>справочно</a:t>
            </a:r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 – информационного материала для педагогов и родителей.</a:t>
            </a:r>
            <a:endParaRPr lang="ru-RU" sz="2800" dirty="0">
              <a:latin typeface="Monotype Corsiva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17242625</TotalTime>
  <Words>635</Words>
  <Application>Microsoft Office PowerPoint</Application>
  <PresentationFormat>Экран (4:3)</PresentationFormat>
  <Paragraphs>93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Актуальность            Ознакомление с важнейшими государственными                              символами   патриотического   воспитания дошкольников.  С дошкольного возраста нужно воспитывать детей гражданами своей малой и большой Родины. Поэтому необходимо, кроме элементарных сведений о республике, в которой они проживают, дать ознакомительные сведения о гербе и флаге России.  У народа они символизирует святость и гордость. Их назначение – объединение народов, проживающих на одной территории, на основе общей истории  и традиций, отраженных в гербе, флаге и гимне.  Очень важно воспитывать у детей дошкольников ответственность, гражданскую позицию, любви к своей малой Родине.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Взаимодействие с родителями: -Подбор информационного и наглядного материалов о нашей стране России. - Помощь в сборе картинок для составления коллажа «Широка страна моя родная». - Привлечение родителей к итоговому мероприятию  «Мы рисуем мир». </vt:lpstr>
      <vt:lpstr>Слайд 14</vt:lpstr>
      <vt:lpstr>Слайд 15</vt:lpstr>
      <vt:lpstr>Слайд 16</vt:lpstr>
      <vt:lpstr>Развитие речи</vt:lpstr>
      <vt:lpstr>Слайд 18</vt:lpstr>
      <vt:lpstr>Слайд 19</vt:lpstr>
      <vt:lpstr>Слайд 20</vt:lpstr>
      <vt:lpstr>Слайд 21</vt:lpstr>
      <vt:lpstr>Слайд 22</vt:lpstr>
      <vt:lpstr>                                           Ожидаемые результаты.                     Критерии оценки   эффективности - У дошкольников сформированы представления о гербе, флаге и гимне нашей страны и республики. - Появились первые проявления патриотических чувств, любви и уважения к малой родине и к стране. - Дети  применяют полученные знания о гербе, флаге и гимне нашей республики и Российской Федерации в ходе общения в игровых и жизненных ситуациях, адекватно оценивают поведение других детей и свое собственное поведение. - Созданы условия в группе и ДОУ для расширения представлений у детей  о государственной символике России и Республики Мордовия. Критериями оценки эффективности реализации проекта являются: - Достижение цели проекта и выполнение поставленных задач. - Соблюдение механизма реализации проекта. 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Андрей</cp:lastModifiedBy>
  <cp:revision>136</cp:revision>
  <dcterms:created xsi:type="dcterms:W3CDTF">2015-02-07T15:10:13Z</dcterms:created>
  <dcterms:modified xsi:type="dcterms:W3CDTF">2018-05-30T07:21:37Z</dcterms:modified>
</cp:coreProperties>
</file>