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08" r:id="rId1"/>
  </p:sldMasterIdLst>
  <p:notesMasterIdLst>
    <p:notesMasterId r:id="rId31"/>
  </p:notesMasterIdLst>
  <p:sldIdLst>
    <p:sldId id="256" r:id="rId2"/>
    <p:sldId id="257" r:id="rId3"/>
    <p:sldId id="267" r:id="rId4"/>
    <p:sldId id="270" r:id="rId5"/>
    <p:sldId id="271" r:id="rId6"/>
    <p:sldId id="305" r:id="rId7"/>
    <p:sldId id="306" r:id="rId8"/>
    <p:sldId id="307" r:id="rId9"/>
    <p:sldId id="308" r:id="rId10"/>
    <p:sldId id="269" r:id="rId11"/>
    <p:sldId id="272" r:id="rId12"/>
    <p:sldId id="302" r:id="rId13"/>
    <p:sldId id="288" r:id="rId14"/>
    <p:sldId id="301" r:id="rId15"/>
    <p:sldId id="303" r:id="rId16"/>
    <p:sldId id="275" r:id="rId17"/>
    <p:sldId id="297" r:id="rId18"/>
    <p:sldId id="300" r:id="rId19"/>
    <p:sldId id="289" r:id="rId20"/>
    <p:sldId id="276" r:id="rId21"/>
    <p:sldId id="281" r:id="rId22"/>
    <p:sldId id="282" r:id="rId23"/>
    <p:sldId id="304" r:id="rId24"/>
    <p:sldId id="285" r:id="rId25"/>
    <p:sldId id="290" r:id="rId26"/>
    <p:sldId id="309" r:id="rId27"/>
    <p:sldId id="286" r:id="rId28"/>
    <p:sldId id="310" r:id="rId29"/>
    <p:sldId id="287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40000"/>
    <a:srgbClr val="A87882"/>
    <a:srgbClr val="813B5C"/>
    <a:srgbClr val="FF3399"/>
    <a:srgbClr val="B7618A"/>
    <a:srgbClr val="CC0000"/>
    <a:srgbClr val="7B3603"/>
    <a:srgbClr val="B85D2A"/>
    <a:srgbClr val="DE9A7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656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D40F6D-53D5-421B-A86F-D14449FF332B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7239E-680A-4167-8604-440BC27BFEA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7239E-680A-4167-8604-440BC27BFEA8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7239E-680A-4167-8604-440BC27BFEA8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10" Type="http://schemas.openxmlformats.org/officeDocument/2006/relationships/image" Target="../media/image37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етрушкины\Desktop\IMG_33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92" y="642918"/>
            <a:ext cx="1958981" cy="25103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0"/>
            <a:ext cx="7286676" cy="2286016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МИНИСТЕРСТВО ОБРАЗОВАНИЯ РМ</a:t>
            </a:r>
            <a:br>
              <a:rPr lang="ru-RU" sz="28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ПОРТФОЛИО</a:t>
            </a:r>
            <a:r>
              <a:rPr lang="ru-RU" sz="28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ПЕТРУШКИНОЙ МАРИИ СЕРГЕЕВНЫ</a:t>
            </a:r>
            <a:br>
              <a:rPr lang="ru-RU" sz="20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ПРЕПОДАВАТЕЛЯ МОУ ДОД </a:t>
            </a:r>
            <a:br>
              <a:rPr lang="ru-RU" sz="20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«ДЕТСКАЯ ХУДОЖЕСТВЕННАЯ ШКОЛА №2»</a:t>
            </a:r>
            <a:endParaRPr lang="ru-RU" sz="20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1538" y="2786058"/>
            <a:ext cx="7117180" cy="3786190"/>
          </a:xfrm>
        </p:spPr>
        <p:txBody>
          <a:bodyPr>
            <a:noAutofit/>
          </a:bodyPr>
          <a:lstStyle/>
          <a:p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</a:rPr>
              <a:t>Дата рождения: 10.05.1986г.</a:t>
            </a:r>
          </a:p>
          <a:p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</a:rPr>
              <a:t>Профессиональное образование: художник- мастер ,модельер СХУ им. </a:t>
            </a:r>
            <a:r>
              <a:rPr lang="ru-RU" sz="1600" dirty="0" err="1" smtClean="0">
                <a:solidFill>
                  <a:schemeClr val="accent3">
                    <a:lumMod val="75000"/>
                  </a:schemeClr>
                </a:solidFill>
              </a:rPr>
              <a:t>Ф.В.Сычкова</a:t>
            </a: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</a:rPr>
              <a:t>. ;диплом СБ №5313985 дата выдачи 01.07.2005г.</a:t>
            </a:r>
          </a:p>
          <a:p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</a:rPr>
              <a:t>Художественный руководитель студии декоративно- прикладного творчества, преподаватель. МГУ </a:t>
            </a:r>
            <a:r>
              <a:rPr lang="ru-RU" sz="1600" dirty="0" err="1" smtClean="0">
                <a:solidFill>
                  <a:schemeClr val="accent3">
                    <a:lumMod val="75000"/>
                  </a:schemeClr>
                </a:solidFill>
              </a:rPr>
              <a:t>им.Н.П.Огарёва</a:t>
            </a: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</a:rPr>
              <a:t>; диплом ВСА № 0986210  дата выдачи 01.07.2010г.</a:t>
            </a:r>
          </a:p>
          <a:p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</a:rPr>
              <a:t>Стаж педагогической работы (по специальности) </a:t>
            </a: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</a:rPr>
              <a:t>:9года</a:t>
            </a:r>
            <a:endParaRPr lang="ru-RU" sz="1600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</a:rPr>
              <a:t>Общий трудовой стаж: </a:t>
            </a: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</a:rPr>
              <a:t>12лет</a:t>
            </a:r>
            <a:endParaRPr lang="ru-RU" sz="1600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</a:rPr>
              <a:t>Дата последней аттестации :2015г.</a:t>
            </a:r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/>
          </a:p>
        </p:txBody>
      </p:sp>
    </p:spTree>
    <p:extLst>
      <p:ext uri="{BB962C8B-B14F-4D97-AF65-F5344CB8AC3E}">
        <p14:creationId xmlns="" xmlns:p14="http://schemas.microsoft.com/office/powerpoint/2010/main" val="86438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8072494" cy="1500198"/>
          </a:xfrm>
        </p:spPr>
        <p:txBody>
          <a:bodyPr/>
          <a:lstStyle/>
          <a:p>
            <a:r>
              <a:rPr lang="ru-RU" altLang="ru-RU" sz="2000" b="1" dirty="0" smtClean="0">
                <a:solidFill>
                  <a:schemeClr val="accent1">
                    <a:lumMod val="50000"/>
                  </a:schemeClr>
                </a:solidFill>
              </a:rPr>
              <a:t>2. Выступления на научно-практических конференциях, педагогических чтениях, семинарах, секциях, методических объединениях.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28596" y="1500174"/>
          <a:ext cx="8501122" cy="47142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899"/>
                <a:gridCol w="2762865"/>
                <a:gridCol w="1275168"/>
                <a:gridCol w="1912752"/>
                <a:gridCol w="2054438"/>
              </a:tblGrid>
              <a:tr h="793055">
                <a:tc gridSpan="5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Выступление на семинарах, мастер – классах. </a:t>
                      </a:r>
                      <a:endParaRPr lang="ru-RU" sz="180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endParaRPr lang="ru-RU" dirty="0"/>
                    </a:p>
                  </a:txBody>
                  <a:tcPr>
                    <a:solidFill>
                      <a:srgbClr val="A8788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78581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№</a:t>
                      </a:r>
                      <a:endParaRPr lang="ru-RU" sz="1600" b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Форма обучения</a:t>
                      </a:r>
                      <a:endParaRPr lang="ru-RU" sz="1600" b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/>
                      <a:endParaRPr lang="ru-RU" sz="1600" b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Дата</a:t>
                      </a:r>
                      <a:endParaRPr lang="ru-RU" sz="1600" b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/>
                      <a:endParaRPr lang="ru-RU" sz="1600" b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Место проведения</a:t>
                      </a:r>
                      <a:endParaRPr lang="ru-RU" sz="1600" b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/>
                      <a:endParaRPr lang="ru-RU" sz="1600" b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Тема выступления</a:t>
                      </a:r>
                      <a:endParaRPr lang="ru-RU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917417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740000"/>
                          </a:solidFill>
                        </a:rPr>
                        <a:t>1</a:t>
                      </a:r>
                      <a:endParaRPr lang="ru-RU" sz="1600" dirty="0">
                        <a:solidFill>
                          <a:srgbClr val="74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rgbClr val="740000"/>
                          </a:solidFill>
                          <a:latin typeface="+mn-lt"/>
                          <a:ea typeface="+mn-ea"/>
                          <a:cs typeface="+mn-cs"/>
                        </a:rPr>
                        <a:t>Зональное методическое объединение преподавателей </a:t>
                      </a:r>
                      <a:endParaRPr lang="ru-RU" sz="1600" dirty="0" smtClean="0">
                        <a:solidFill>
                          <a:srgbClr val="740000"/>
                        </a:solidFill>
                      </a:endParaRPr>
                    </a:p>
                    <a:p>
                      <a:r>
                        <a:rPr lang="ru-RU" sz="1600" kern="1200" dirty="0" smtClean="0">
                          <a:solidFill>
                            <a:srgbClr val="740000"/>
                          </a:solidFill>
                          <a:latin typeface="+mn-lt"/>
                          <a:ea typeface="+mn-ea"/>
                          <a:cs typeface="+mn-cs"/>
                        </a:rPr>
                        <a:t>ДХШ и ДШИ г.о. Саранск</a:t>
                      </a:r>
                      <a:endParaRPr lang="ru-RU" sz="1600" dirty="0">
                        <a:solidFill>
                          <a:srgbClr val="74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kern="1200" dirty="0" smtClean="0">
                          <a:solidFill>
                            <a:srgbClr val="740000"/>
                          </a:solidFill>
                          <a:latin typeface="+mn-lt"/>
                          <a:ea typeface="+mn-ea"/>
                          <a:cs typeface="+mn-cs"/>
                        </a:rPr>
                        <a:t>30 марта 2017года</a:t>
                      </a:r>
                      <a:endParaRPr lang="ru-RU" sz="1600" b="0" dirty="0">
                        <a:solidFill>
                          <a:srgbClr val="74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rgbClr val="740000"/>
                          </a:solidFill>
                          <a:latin typeface="+mn-lt"/>
                          <a:ea typeface="+mn-ea"/>
                          <a:cs typeface="+mn-cs"/>
                        </a:rPr>
                        <a:t>МБУДО «ДХШ №1 им. П.Ф.Рябова»</a:t>
                      </a:r>
                      <a:endParaRPr lang="ru-RU" sz="1600" dirty="0">
                        <a:solidFill>
                          <a:srgbClr val="74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rgbClr val="740000"/>
                          </a:solidFill>
                          <a:latin typeface="+mn-lt"/>
                          <a:ea typeface="+mn-ea"/>
                          <a:cs typeface="+mn-cs"/>
                        </a:rPr>
                        <a:t>« Преподавание художественных дисциплин в ДХШ и ДШИ»</a:t>
                      </a:r>
                      <a:endParaRPr lang="ru-RU" sz="1600" dirty="0">
                        <a:solidFill>
                          <a:srgbClr val="74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180770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rgbClr val="740000"/>
                          </a:solidFill>
                        </a:rPr>
                        <a:t>2</a:t>
                      </a:r>
                      <a:endParaRPr lang="ru-RU" sz="1600" b="0" dirty="0">
                        <a:solidFill>
                          <a:srgbClr val="74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kern="1200" dirty="0" smtClean="0">
                          <a:solidFill>
                            <a:srgbClr val="740000"/>
                          </a:solidFill>
                          <a:latin typeface="+mn-lt"/>
                          <a:ea typeface="+mn-ea"/>
                          <a:cs typeface="+mn-cs"/>
                        </a:rPr>
                        <a:t>Мастер - класс для учащихся МОУ «Гимназия№29»</a:t>
                      </a:r>
                      <a:endParaRPr lang="ru-RU" sz="1600" b="0" dirty="0">
                        <a:solidFill>
                          <a:srgbClr val="74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kern="1200" dirty="0" smtClean="0">
                          <a:solidFill>
                            <a:srgbClr val="740000"/>
                          </a:solidFill>
                          <a:latin typeface="+mn-lt"/>
                          <a:ea typeface="+mn-ea"/>
                          <a:cs typeface="+mn-cs"/>
                        </a:rPr>
                        <a:t>29 октября 2019года</a:t>
                      </a:r>
                      <a:endParaRPr lang="ru-RU" sz="1600" b="0" dirty="0">
                        <a:solidFill>
                          <a:srgbClr val="74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kern="1200" dirty="0" smtClean="0">
                          <a:solidFill>
                            <a:srgbClr val="740000"/>
                          </a:solidFill>
                          <a:latin typeface="+mn-lt"/>
                          <a:ea typeface="+mn-ea"/>
                          <a:cs typeface="+mn-cs"/>
                        </a:rPr>
                        <a:t>МОУ «Гимназия №29»</a:t>
                      </a:r>
                      <a:endParaRPr lang="ru-RU" sz="1600" b="0" dirty="0">
                        <a:solidFill>
                          <a:srgbClr val="74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kern="1200" dirty="0" smtClean="0">
                          <a:solidFill>
                            <a:srgbClr val="740000"/>
                          </a:solidFill>
                          <a:latin typeface="+mn-lt"/>
                          <a:ea typeface="+mn-ea"/>
                          <a:cs typeface="+mn-cs"/>
                        </a:rPr>
                        <a:t>«Я леплю из пластилина»</a:t>
                      </a:r>
                      <a:endParaRPr lang="ru-RU" sz="1600" b="0" dirty="0">
                        <a:solidFill>
                          <a:srgbClr val="74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Петрушкины\Desktop\Петрушкина  ат\Scanitto_2020-01-17_0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50646"/>
          <a:stretch>
            <a:fillRect/>
          </a:stretch>
        </p:blipFill>
        <p:spPr bwMode="auto">
          <a:xfrm>
            <a:off x="500034" y="1357298"/>
            <a:ext cx="3931201" cy="2786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C:\Users\Петрушкины\Desktop\Петрушкина  ат\Scanitto_2020-01-17_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571480"/>
            <a:ext cx="4214842" cy="57808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357167"/>
            <a:ext cx="7277331" cy="928694"/>
          </a:xfrm>
        </p:spPr>
        <p:txBody>
          <a:bodyPr/>
          <a:lstStyle/>
          <a:p>
            <a:r>
              <a:rPr lang="ru-RU" altLang="ru-RU" sz="2000" b="1" dirty="0" smtClean="0">
                <a:solidFill>
                  <a:srgbClr val="74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altLang="ru-RU" sz="2000" b="1" i="1" dirty="0" smtClean="0">
                <a:solidFill>
                  <a:srgbClr val="74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 smtClean="0">
                <a:solidFill>
                  <a:srgbClr val="740000"/>
                </a:solidFill>
                <a:latin typeface="Times New Roman" pitchFamily="18" charset="0"/>
                <a:cs typeface="Times New Roman" pitchFamily="18" charset="0"/>
              </a:rPr>
              <a:t>Позитивная динамика доли учащихся, успевающих на «4» и «5» за 2018-2019 учебный год (%)</a:t>
            </a:r>
            <a:br>
              <a:rPr lang="ru-RU" sz="2000" b="1" dirty="0" smtClean="0">
                <a:solidFill>
                  <a:srgbClr val="74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rgbClr val="74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Петрушкины\Desktop\Петрушкина  ат\Scanitto_2020-01-17_07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071546"/>
            <a:ext cx="6602333" cy="4787917"/>
          </a:xfrm>
          <a:prstGeom prst="rect">
            <a:avLst/>
          </a:prstGeom>
          <a:ln w="38100" cap="sq">
            <a:solidFill>
              <a:srgbClr val="74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7491645" cy="1071570"/>
          </a:xfrm>
        </p:spPr>
        <p:txBody>
          <a:bodyPr/>
          <a:lstStyle/>
          <a:p>
            <a:r>
              <a:rPr lang="ru-RU" sz="1200" dirty="0" smtClean="0"/>
              <a:t> </a:t>
            </a:r>
            <a:r>
              <a:rPr lang="ru-RU" sz="1800" b="1" dirty="0" smtClean="0">
                <a:solidFill>
                  <a:srgbClr val="740000"/>
                </a:solidFill>
                <a:latin typeface="Times New Roman" pitchFamily="18" charset="0"/>
                <a:cs typeface="Times New Roman" pitchFamily="18" charset="0"/>
              </a:rPr>
              <a:t>4. Результаты участия обучающихся в профессиональных конкурсах, проводимых под патронатом Министерства культуры и туризма Республики Мордовия.</a:t>
            </a:r>
            <a:br>
              <a:rPr lang="ru-RU" sz="1800" b="1" dirty="0" smtClean="0">
                <a:solidFill>
                  <a:srgbClr val="74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1142984"/>
          <a:ext cx="8501122" cy="49423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9326"/>
                <a:gridCol w="4421947"/>
                <a:gridCol w="3069849"/>
              </a:tblGrid>
              <a:tr h="450060">
                <a:tc grid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907262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74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Дата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1600" b="1" dirty="0">
                        <a:solidFill>
                          <a:srgbClr val="74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rgbClr val="74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Наименование конкурса.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rgbClr val="74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Место проведения.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1600" b="1" dirty="0">
                        <a:solidFill>
                          <a:srgbClr val="74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74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ФИ победителя, результат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1600" b="1" dirty="0">
                        <a:solidFill>
                          <a:srgbClr val="74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90011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rgbClr val="74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2015г.</a:t>
                      </a:r>
                      <a:endParaRPr lang="ru-RU" sz="1800" dirty="0" smtClean="0">
                        <a:solidFill>
                          <a:srgbClr val="74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1800" b="1" dirty="0">
                        <a:solidFill>
                          <a:srgbClr val="74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rgbClr val="74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IX Республиканский </a:t>
                      </a:r>
                      <a:r>
                        <a:rPr lang="ru-RU" sz="1800" b="0" kern="1200" dirty="0" smtClean="0">
                          <a:solidFill>
                            <a:srgbClr val="74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конкурс творческих работ « Святыни земли мордовской»</a:t>
                      </a:r>
                      <a:endParaRPr lang="ru-RU" sz="1800" b="0" dirty="0" smtClean="0">
                        <a:solidFill>
                          <a:srgbClr val="74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1800" b="1" dirty="0">
                        <a:solidFill>
                          <a:srgbClr val="74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>
                          <a:solidFill>
                            <a:srgbClr val="74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Грамота победителя </a:t>
                      </a:r>
                    </a:p>
                    <a:p>
                      <a:pPr algn="l"/>
                      <a:r>
                        <a:rPr lang="en-US" sz="1800" kern="1200" dirty="0" smtClean="0">
                          <a:solidFill>
                            <a:srgbClr val="74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II</a:t>
                      </a:r>
                      <a:r>
                        <a:rPr lang="ru-RU" sz="1800" kern="1200" dirty="0" smtClean="0">
                          <a:solidFill>
                            <a:srgbClr val="74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место </a:t>
                      </a:r>
                      <a:r>
                        <a:rPr lang="ru-RU" sz="1800" kern="1200" dirty="0" err="1" smtClean="0">
                          <a:solidFill>
                            <a:srgbClr val="74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Кулачкина</a:t>
                      </a:r>
                      <a:r>
                        <a:rPr lang="ru-RU" sz="1800" kern="1200" dirty="0" smtClean="0">
                          <a:solidFill>
                            <a:srgbClr val="74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Арина</a:t>
                      </a:r>
                      <a:endParaRPr lang="ru-RU" sz="1800" dirty="0" smtClean="0">
                        <a:solidFill>
                          <a:srgbClr val="74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1800" b="1" dirty="0">
                        <a:solidFill>
                          <a:srgbClr val="74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787604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rgbClr val="74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2016г.</a:t>
                      </a:r>
                      <a:endParaRPr lang="ru-RU" sz="1800" dirty="0">
                        <a:solidFill>
                          <a:srgbClr val="74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dirty="0">
                          <a:solidFill>
                            <a:srgbClr val="74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Республиканская выставка-конкурс детского художественного творчества  «Саранск глазами детей</a:t>
                      </a:r>
                      <a:r>
                        <a:rPr lang="ru-RU" sz="1800" b="0" dirty="0" smtClean="0">
                          <a:solidFill>
                            <a:srgbClr val="74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»</a:t>
                      </a:r>
                      <a:endParaRPr lang="ru-RU" sz="1800" b="0" dirty="0">
                        <a:solidFill>
                          <a:srgbClr val="74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14300" marR="11430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>
                          <a:solidFill>
                            <a:srgbClr val="74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Михеева  Полина</a:t>
                      </a:r>
                    </a:p>
                    <a:p>
                      <a:pPr algn="l"/>
                      <a:r>
                        <a:rPr lang="ru-RU" sz="1800" kern="1200" dirty="0" smtClean="0">
                          <a:solidFill>
                            <a:srgbClr val="74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Лауреат </a:t>
                      </a:r>
                      <a:r>
                        <a:rPr lang="en-US" sz="1800" kern="1200" dirty="0" smtClean="0">
                          <a:solidFill>
                            <a:srgbClr val="74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</a:t>
                      </a:r>
                      <a:r>
                        <a:rPr lang="ru-RU" sz="1800" kern="1200" dirty="0" smtClean="0">
                          <a:solidFill>
                            <a:srgbClr val="74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степени</a:t>
                      </a:r>
                    </a:p>
                    <a:p>
                      <a:pPr algn="l"/>
                      <a:endParaRPr lang="ru-RU" sz="1800" dirty="0">
                        <a:solidFill>
                          <a:srgbClr val="74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4300" marR="11430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90011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rgbClr val="74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2016г.</a:t>
                      </a:r>
                      <a:endParaRPr lang="ru-RU" sz="1800" dirty="0" smtClean="0">
                        <a:solidFill>
                          <a:srgbClr val="74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800" dirty="0">
                        <a:solidFill>
                          <a:srgbClr val="74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rgbClr val="74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Республиканский этап</a:t>
                      </a:r>
                      <a:r>
                        <a:rPr lang="en-US" sz="1800" kern="1200" dirty="0" smtClean="0">
                          <a:solidFill>
                            <a:srgbClr val="74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XII</a:t>
                      </a:r>
                      <a:r>
                        <a:rPr lang="ru-RU" sz="1800" kern="1200" dirty="0" smtClean="0">
                          <a:solidFill>
                            <a:srgbClr val="74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Международного конкурса детского творчества(юных художников)  « Красота Божьего мира»</a:t>
                      </a:r>
                      <a:endParaRPr lang="ru-RU" sz="1800" b="0" dirty="0">
                        <a:solidFill>
                          <a:srgbClr val="74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>
                          <a:solidFill>
                            <a:srgbClr val="74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Грамота </a:t>
                      </a:r>
                      <a:r>
                        <a:rPr lang="ru-RU" sz="1800" dirty="0">
                          <a:solidFill>
                            <a:srgbClr val="74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победителя </a:t>
                      </a:r>
                      <a:endParaRPr lang="ru-RU" sz="1800" dirty="0" smtClean="0">
                        <a:solidFill>
                          <a:srgbClr val="74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en-US" sz="1800" kern="1200" dirty="0" smtClean="0">
                          <a:solidFill>
                            <a:srgbClr val="74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II</a:t>
                      </a:r>
                      <a:r>
                        <a:rPr lang="ru-RU" sz="1800" kern="1200" dirty="0" smtClean="0">
                          <a:solidFill>
                            <a:srgbClr val="74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место Елистратова Дарья</a:t>
                      </a:r>
                      <a:endParaRPr lang="ru-RU" sz="1800" dirty="0">
                        <a:solidFill>
                          <a:srgbClr val="74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4300" marR="11430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637584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rgbClr val="74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2016г.</a:t>
                      </a:r>
                      <a:endParaRPr lang="ru-RU" sz="1800" dirty="0" smtClean="0">
                        <a:solidFill>
                          <a:srgbClr val="74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800" dirty="0">
                        <a:solidFill>
                          <a:srgbClr val="74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rgbClr val="74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X Республиканский </a:t>
                      </a:r>
                      <a:r>
                        <a:rPr lang="ru-RU" sz="1800" kern="1200" dirty="0" smtClean="0">
                          <a:solidFill>
                            <a:srgbClr val="74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конкурс творческих работ « Святыни земли мордовской»</a:t>
                      </a:r>
                      <a:endParaRPr lang="ru-RU" sz="1800" b="0" dirty="0">
                        <a:solidFill>
                          <a:srgbClr val="74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kern="1200" dirty="0" smtClean="0">
                          <a:solidFill>
                            <a:srgbClr val="74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III</a:t>
                      </a:r>
                      <a:r>
                        <a:rPr lang="ru-RU" sz="1800" kern="1200" dirty="0" smtClean="0">
                          <a:solidFill>
                            <a:srgbClr val="74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место - </a:t>
                      </a:r>
                      <a:r>
                        <a:rPr lang="ru-RU" sz="1800" kern="1200" dirty="0" err="1" smtClean="0">
                          <a:solidFill>
                            <a:srgbClr val="74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Колыганова</a:t>
                      </a:r>
                      <a:r>
                        <a:rPr lang="ru-RU" sz="1800" kern="1200" dirty="0" smtClean="0">
                          <a:solidFill>
                            <a:srgbClr val="74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Евгения</a:t>
                      </a:r>
                      <a:endParaRPr lang="ru-RU" sz="1800" dirty="0">
                        <a:solidFill>
                          <a:srgbClr val="74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4300" marR="11430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214291"/>
            <a:ext cx="7125113" cy="357190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5" y="1071546"/>
          <a:ext cx="8143932" cy="42862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0579"/>
                <a:gridCol w="3888709"/>
                <a:gridCol w="2714644"/>
              </a:tblGrid>
              <a:tr h="42768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855361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rgbClr val="74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2017г.</a:t>
                      </a:r>
                      <a:endParaRPr lang="ru-RU" sz="1600" dirty="0" smtClean="0">
                        <a:solidFill>
                          <a:srgbClr val="74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600" dirty="0">
                        <a:solidFill>
                          <a:srgbClr val="74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rgbClr val="74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X</a:t>
                      </a:r>
                      <a:r>
                        <a:rPr lang="en-US" sz="1600" kern="1200" dirty="0" smtClean="0">
                          <a:solidFill>
                            <a:srgbClr val="74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II</a:t>
                      </a:r>
                      <a:r>
                        <a:rPr lang="ru-RU" sz="1600" kern="1200" dirty="0" smtClean="0">
                          <a:solidFill>
                            <a:srgbClr val="74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Республиканский конкурс творческих работ « Святыни земли мордовской»</a:t>
                      </a:r>
                      <a:endParaRPr lang="ru-RU" sz="1600" b="0" dirty="0" smtClean="0">
                        <a:solidFill>
                          <a:srgbClr val="74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dirty="0">
                        <a:solidFill>
                          <a:srgbClr val="74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rgbClr val="74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III</a:t>
                      </a:r>
                      <a:r>
                        <a:rPr lang="ru-RU" sz="1600" kern="1200" dirty="0" smtClean="0">
                          <a:solidFill>
                            <a:srgbClr val="74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место - Филина Александра</a:t>
                      </a:r>
                      <a:endParaRPr lang="ru-RU" sz="1600" dirty="0" smtClean="0">
                        <a:solidFill>
                          <a:srgbClr val="74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dirty="0">
                        <a:solidFill>
                          <a:srgbClr val="74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1048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dirty="0">
                          <a:solidFill>
                            <a:srgbClr val="74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2019г.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rgbClr val="74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Республиканский этап</a:t>
                      </a:r>
                      <a:r>
                        <a:rPr lang="en-US" sz="1600" kern="1200" dirty="0" smtClean="0">
                          <a:solidFill>
                            <a:srgbClr val="74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XV</a:t>
                      </a:r>
                      <a:r>
                        <a:rPr lang="ru-RU" sz="1600" kern="1200" dirty="0" smtClean="0">
                          <a:solidFill>
                            <a:srgbClr val="74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Международного конкурса детского творчества(юных художников)  « Красота Божьего мира»</a:t>
                      </a:r>
                      <a:endParaRPr lang="ru-RU" sz="1600" dirty="0">
                        <a:solidFill>
                          <a:srgbClr val="74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kern="1200" dirty="0" smtClean="0">
                          <a:solidFill>
                            <a:srgbClr val="74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III</a:t>
                      </a:r>
                      <a:r>
                        <a:rPr lang="ru-RU" sz="1600" kern="1200" dirty="0" smtClean="0">
                          <a:solidFill>
                            <a:srgbClr val="74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место - </a:t>
                      </a:r>
                      <a:r>
                        <a:rPr lang="ru-RU" sz="1600" kern="1200" dirty="0" err="1" smtClean="0">
                          <a:solidFill>
                            <a:srgbClr val="74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КаляковаИллария</a:t>
                      </a:r>
                      <a:endParaRPr lang="ru-RU" sz="1600" dirty="0">
                        <a:solidFill>
                          <a:srgbClr val="74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104842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74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2019г.</a:t>
                      </a:r>
                    </a:p>
                    <a:p>
                      <a:pPr algn="ctr"/>
                      <a:endParaRPr lang="ru-RU" sz="1600" dirty="0">
                        <a:solidFill>
                          <a:srgbClr val="74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rgbClr val="74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Республиканский этап</a:t>
                      </a:r>
                      <a:r>
                        <a:rPr lang="en-US" sz="1600" kern="1200" dirty="0" smtClean="0">
                          <a:solidFill>
                            <a:srgbClr val="74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XV</a:t>
                      </a:r>
                      <a:r>
                        <a:rPr lang="ru-RU" sz="1600" kern="1200" dirty="0" smtClean="0">
                          <a:solidFill>
                            <a:srgbClr val="74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Международного конкурса детского творчества(юных художников)  « Красота Божьего мира»</a:t>
                      </a:r>
                      <a:endParaRPr lang="ru-RU" sz="1600" dirty="0">
                        <a:solidFill>
                          <a:srgbClr val="74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kern="1200" dirty="0" smtClean="0">
                          <a:solidFill>
                            <a:srgbClr val="74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III</a:t>
                      </a:r>
                      <a:r>
                        <a:rPr lang="ru-RU" sz="1600" kern="1200" dirty="0" smtClean="0">
                          <a:solidFill>
                            <a:srgbClr val="74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место - </a:t>
                      </a:r>
                      <a:r>
                        <a:rPr lang="ru-RU" sz="1600" kern="1200" dirty="0" err="1" smtClean="0">
                          <a:solidFill>
                            <a:srgbClr val="74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Сусуйкина</a:t>
                      </a:r>
                      <a:r>
                        <a:rPr lang="ru-RU" sz="1600" kern="1200" dirty="0" smtClean="0">
                          <a:solidFill>
                            <a:srgbClr val="74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Виктория</a:t>
                      </a:r>
                      <a:endParaRPr lang="ru-RU" sz="1600" dirty="0">
                        <a:solidFill>
                          <a:srgbClr val="74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793553"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rgbClr val="74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Итого:</a:t>
                      </a:r>
                      <a:endParaRPr lang="ru-RU" sz="1600" dirty="0">
                        <a:solidFill>
                          <a:srgbClr val="74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74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600" dirty="0">
                        <a:solidFill>
                          <a:srgbClr val="74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714356"/>
            <a:ext cx="7125113" cy="92447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4" descr="C:\Users\Петрушкины\Desktop\Петрушкина  ат\Scanitto_2020-01-17_05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1738920" cy="2261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C:\Users\Петрушкины\Desktop\Петрушкина  ат\Scanitto_2020-01-17_0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285728"/>
            <a:ext cx="1700391" cy="2214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C:\Users\Петрушкины\Desktop\Петрушкина  ат\Scanitto_2020-01-17_0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6" y="285728"/>
            <a:ext cx="1643074" cy="23414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C:\Users\Петрушкины\Desktop\Петрушкина  ат\Scanitto_2019-11-18_0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86050" y="2857496"/>
            <a:ext cx="2491668" cy="3665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3" descr="C:\Users\Петрушкины\Desktop\Петрушкина  ат\Scanitto_2019-11-18_00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86446" y="2928934"/>
            <a:ext cx="2530889" cy="3571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C:\Users\Петрушкины\Desktop\Петрушкина  ат\Scanitto_2020-01-17_05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596" y="2928934"/>
            <a:ext cx="2128059" cy="3071834"/>
          </a:xfrm>
          <a:prstGeom prst="rect">
            <a:avLst/>
          </a:prstGeom>
          <a:noFill/>
        </p:spPr>
      </p:pic>
      <p:pic>
        <p:nvPicPr>
          <p:cNvPr id="3" name="Picture 2" descr="C:\Users\Петрушкины\Desktop\11\гр.подводный мир1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29322" y="285728"/>
            <a:ext cx="1714512" cy="24245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1800" b="1" dirty="0" smtClean="0">
                <a:solidFill>
                  <a:srgbClr val="740000"/>
                </a:solidFill>
              </a:rPr>
              <a:t>5. Результаты участия обучающихся в мероприятиях различных уровней по учебной деятельности:</a:t>
            </a:r>
            <a:br>
              <a:rPr lang="ru-RU" altLang="ru-RU" sz="1800" b="1" dirty="0" smtClean="0">
                <a:solidFill>
                  <a:srgbClr val="740000"/>
                </a:solidFill>
              </a:rPr>
            </a:br>
            <a:r>
              <a:rPr lang="ru-RU" sz="1800" b="1" dirty="0" smtClean="0">
                <a:solidFill>
                  <a:srgbClr val="740000"/>
                </a:solidFill>
              </a:rPr>
              <a:t>предметные олимпиады;</a:t>
            </a:r>
            <a:br>
              <a:rPr lang="ru-RU" sz="1800" b="1" dirty="0" smtClean="0">
                <a:solidFill>
                  <a:srgbClr val="740000"/>
                </a:solidFill>
              </a:rPr>
            </a:br>
            <a:r>
              <a:rPr lang="ru-RU" sz="1800" b="1" dirty="0" smtClean="0">
                <a:solidFill>
                  <a:srgbClr val="740000"/>
                </a:solidFill>
              </a:rPr>
              <a:t>конкурсы;</a:t>
            </a:r>
            <a:br>
              <a:rPr lang="ru-RU" sz="1800" b="1" dirty="0" smtClean="0">
                <a:solidFill>
                  <a:srgbClr val="740000"/>
                </a:solidFill>
              </a:rPr>
            </a:br>
            <a:r>
              <a:rPr lang="ru-RU" sz="1800" b="1" dirty="0" smtClean="0">
                <a:solidFill>
                  <a:srgbClr val="740000"/>
                </a:solidFill>
              </a:rPr>
              <a:t>фестивали;</a:t>
            </a:r>
            <a:br>
              <a:rPr lang="ru-RU" sz="1800" b="1" dirty="0" smtClean="0">
                <a:solidFill>
                  <a:srgbClr val="740000"/>
                </a:solidFill>
              </a:rPr>
            </a:br>
            <a:r>
              <a:rPr lang="ru-RU" sz="1800" b="1" dirty="0" smtClean="0">
                <a:solidFill>
                  <a:srgbClr val="740000"/>
                </a:solidFill>
              </a:rPr>
              <a:t>Выставки-конкурсы и </a:t>
            </a:r>
            <a:r>
              <a:rPr lang="ru-RU" sz="1800" b="1" dirty="0" err="1" smtClean="0">
                <a:solidFill>
                  <a:srgbClr val="740000"/>
                </a:solidFill>
              </a:rPr>
              <a:t>тд</a:t>
            </a:r>
            <a:r>
              <a:rPr lang="ru-RU" sz="1800" b="1" dirty="0" smtClean="0">
                <a:solidFill>
                  <a:srgbClr val="740000"/>
                </a:solidFill>
              </a:rPr>
              <a:t>.</a:t>
            </a:r>
            <a:br>
              <a:rPr lang="ru-RU" sz="1800" b="1" dirty="0" smtClean="0">
                <a:solidFill>
                  <a:srgbClr val="740000"/>
                </a:solidFill>
              </a:rPr>
            </a:br>
            <a:endParaRPr lang="ru-RU" sz="1800" dirty="0">
              <a:solidFill>
                <a:srgbClr val="740000"/>
              </a:solidFill>
            </a:endParaRPr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</p:nvPr>
        </p:nvGraphicFramePr>
        <p:xfrm>
          <a:off x="714348" y="2143115"/>
          <a:ext cx="8072494" cy="39193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72494"/>
              </a:tblGrid>
              <a:tr h="776117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Всероссийский и международный уровень -5 человек</a:t>
                      </a:r>
                      <a:endParaRPr lang="ru-RU" sz="28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776117">
                <a:tc>
                  <a:txBody>
                    <a:bodyPr/>
                    <a:lstStyle/>
                    <a:p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76117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8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Республиканский  уровень  -9человека </a:t>
                      </a:r>
                      <a:endParaRPr lang="ru-RU" sz="28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646159">
                <a:tc>
                  <a:txBody>
                    <a:bodyPr/>
                    <a:lstStyle/>
                    <a:p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76117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8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Городской уровень –</a:t>
                      </a:r>
                      <a:r>
                        <a:rPr lang="ru-RU" sz="2800" b="1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8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</a:t>
                      </a:r>
                      <a:r>
                        <a:rPr lang="ru-RU" sz="28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человека </a:t>
                      </a:r>
                      <a:endParaRPr lang="ru-RU" sz="28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етрушкины\Desktop\Петрушкина  ат\Scanitto_2020-01-17_0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285728"/>
            <a:ext cx="1785950" cy="257699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051" name="Picture 3" descr="C:\Users\Петрушкины\Desktop\Петрушкина  ат\Scanitto_2020-01-17_0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85728"/>
            <a:ext cx="1767999" cy="254471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052" name="Picture 4" descr="C:\Users\Петрушкины\Desktop\Петрушкина  ат\Scanitto_2020-01-17_0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357166"/>
            <a:ext cx="1921637" cy="264320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14291"/>
            <a:ext cx="7205893" cy="642942"/>
          </a:xfrm>
        </p:spPr>
        <p:txBody>
          <a:bodyPr/>
          <a:lstStyle/>
          <a:p>
            <a:pPr algn="ctr"/>
            <a:endParaRPr lang="ru-RU" sz="2400" b="1" dirty="0">
              <a:solidFill>
                <a:srgbClr val="740000"/>
              </a:solidFill>
            </a:endParaRPr>
          </a:p>
        </p:txBody>
      </p:sp>
      <p:pic>
        <p:nvPicPr>
          <p:cNvPr id="7" name="Picture 2" descr="C:\Users\Петрушкины\Desktop\Петрушкина  ат\Scanitto_2020-01-17_07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5143504" y="428604"/>
            <a:ext cx="1785950" cy="262482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Picture 6" descr="C:\Users\Петрушкины\Desktop\Петрушкина  ат\Scanitto_2020-01-17_06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3000372"/>
            <a:ext cx="1928958" cy="263682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" name="Picture 7" descr="C:\Users\Петрушкины\Desktop\Петрушкина  ат\Scanitto_2020-01-17_06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85918" y="3071810"/>
            <a:ext cx="1887549" cy="263785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" name="Picture 3" descr="C:\Users\Петрушкины\Desktop\Петрушкина2020\мс\Scanitto_2020-01-20_01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58016" y="571480"/>
            <a:ext cx="1873796" cy="258602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26" name="Picture 2" descr="C:\Users\Петрушкины\Desktop\11\диплом для петрушкиной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00826" y="3357561"/>
            <a:ext cx="2143140" cy="3031089"/>
          </a:xfrm>
          <a:prstGeom prst="rect">
            <a:avLst/>
          </a:prstGeom>
          <a:noFill/>
        </p:spPr>
      </p:pic>
      <p:pic>
        <p:nvPicPr>
          <p:cNvPr id="3" name="Picture 2" descr="C:\Users\Петрушкины\Desktop\Петрушкина2020\мс\Scanitto_2020-01-20_010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14678" y="3214686"/>
            <a:ext cx="1758068" cy="260922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074" name="Picture 2" descr="C:\Users\Петрушкины\Desktop\Аттестация 2020\Петрушкина2020\мс\Scanitto_2020-01-20_012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643438" y="3429000"/>
            <a:ext cx="1853887" cy="271431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Петрушкины\Desktop\Петрушкина  ат\Scanitto_2020-01-17_0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1515946" cy="209826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123" name="Picture 3" descr="C:\Users\Петрушкины\Desktop\Петрушкина  ат\Scanitto_2020-01-17_0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285728"/>
            <a:ext cx="1523766" cy="214314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125" name="Picture 5" descr="C:\Users\Петрушкины\Desktop\Петрушкина  ат\Scanitto_2020-01-17_0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0" y="357166"/>
            <a:ext cx="1445581" cy="212382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126" name="Picture 6" descr="C:\Users\Петрушкины\Desktop\Петрушкина  ат\Scanitto_2020-01-17_04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2857496"/>
            <a:ext cx="1852726" cy="262412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127" name="Picture 7" descr="C:\Users\Петрушкины\Desktop\Петрушкина  ат\Scanitto_2020-01-17_04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85918" y="2857496"/>
            <a:ext cx="1712996" cy="254315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128" name="Picture 8" descr="C:\Users\Петрушкины\Desktop\Петрушкина  ат\Scanitto_2020-01-17_04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43240" y="2928934"/>
            <a:ext cx="1852651" cy="257808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129" name="Picture 9" descr="C:\Users\Петрушкины\Desktop\Петрушкина2020\Scanitto_2020-01-17_030.jpg"/>
          <p:cNvPicPr>
            <a:picLocks noChangeAspect="1" noChangeArrowheads="1"/>
          </p:cNvPicPr>
          <p:nvPr/>
        </p:nvPicPr>
        <p:blipFill>
          <a:blip r:embed="rId8" cstate="print"/>
          <a:srcRect t="1757" r="7758"/>
          <a:stretch>
            <a:fillRect/>
          </a:stretch>
        </p:blipFill>
        <p:spPr bwMode="auto">
          <a:xfrm>
            <a:off x="4929190" y="285728"/>
            <a:ext cx="1653662" cy="2416154"/>
          </a:xfrm>
          <a:prstGeom prst="rect">
            <a:avLst/>
          </a:prstGeom>
          <a:noFill/>
        </p:spPr>
      </p:pic>
      <p:pic>
        <p:nvPicPr>
          <p:cNvPr id="3074" name="Picture 2" descr="C:\Users\Петрушкины\Desktop\11\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43504" y="2857496"/>
            <a:ext cx="2402859" cy="3397910"/>
          </a:xfrm>
          <a:prstGeom prst="rect">
            <a:avLst/>
          </a:prstGeom>
          <a:noFill/>
        </p:spPr>
      </p:pic>
      <p:pic>
        <p:nvPicPr>
          <p:cNvPr id="3075" name="Picture 3" descr="C:\Users\Петрушкины\Desktop\11\зима прикладное2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58016" y="285728"/>
            <a:ext cx="1708135" cy="24154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1000108"/>
            <a:ext cx="7053675" cy="567285"/>
          </a:xfrm>
        </p:spPr>
        <p:txBody>
          <a:bodyPr/>
          <a:lstStyle/>
          <a:p>
            <a:r>
              <a:rPr lang="ru-RU" altLang="ru-RU" sz="2400" b="1" dirty="0" smtClean="0">
                <a:solidFill>
                  <a:srgbClr val="740000"/>
                </a:solidFill>
              </a:rPr>
              <a:t>6.</a:t>
            </a:r>
            <a:r>
              <a:rPr lang="ru-RU" altLang="ru-RU" sz="2400" dirty="0" smtClean="0">
                <a:solidFill>
                  <a:srgbClr val="74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Количество учащихся(коллективов), принимающих участие в конкурсах, фестивалях, выставках различного уровня за </a:t>
            </a:r>
            <a:r>
              <a:rPr lang="ru-RU" altLang="ru-RU" sz="2400" dirty="0" err="1" smtClean="0">
                <a:solidFill>
                  <a:srgbClr val="74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межаттестационный</a:t>
            </a:r>
            <a:r>
              <a:rPr lang="ru-RU" altLang="ru-RU" sz="2400" dirty="0" smtClean="0">
                <a:solidFill>
                  <a:srgbClr val="74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период.</a:t>
            </a:r>
            <a:r>
              <a:rPr lang="ru-RU" sz="2400" dirty="0" smtClean="0">
                <a:solidFill>
                  <a:srgbClr val="740000"/>
                </a:solidFill>
              </a:rPr>
              <a:t/>
            </a:r>
            <a:br>
              <a:rPr lang="ru-RU" sz="2400" dirty="0" smtClean="0">
                <a:solidFill>
                  <a:srgbClr val="7400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4" y="1806573"/>
          <a:ext cx="8143932" cy="40927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43932"/>
              </a:tblGrid>
              <a:tr h="112236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Всероссийский и международный уровень –19человек</a:t>
                      </a:r>
                      <a:endParaRPr lang="ru-RU" sz="2000" b="1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A87882"/>
                    </a:solidFill>
                  </a:tcPr>
                </a:tc>
              </a:tr>
              <a:tr h="622821"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622821"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Республиканский  уровень – 7человека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A87882"/>
                    </a:solidFill>
                  </a:tcPr>
                </a:tc>
              </a:tr>
              <a:tr h="622821"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10191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Городской уровень  - 9человека</a:t>
                      </a:r>
                      <a:endParaRPr lang="ru-RU" sz="2000" b="1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A8788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97352" flipH="1">
            <a:off x="9306002" y="1986240"/>
            <a:ext cx="87909" cy="9400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934" y="1785926"/>
            <a:ext cx="4095099" cy="3010398"/>
          </a:xfrm>
          <a:prstGeom prst="rect">
            <a:avLst/>
          </a:prstGeom>
          <a:ln w="88900" cap="sq" cmpd="thickThin">
            <a:solidFill>
              <a:srgbClr val="CC0000"/>
            </a:solidFill>
            <a:prstDash val="solid"/>
            <a:miter lim="800000"/>
          </a:ln>
          <a:effectLst>
            <a:innerShdw blurRad="76200">
              <a:srgbClr val="000000"/>
            </a:innerShdw>
            <a:reflection blurRad="6350" stA="52000" endA="300" endPos="35000" dir="5400000" sy="-100000" algn="bl" rotWithShape="0"/>
          </a:effectLst>
        </p:spPr>
      </p:pic>
      <p:pic>
        <p:nvPicPr>
          <p:cNvPr id="3" name="Picture 2" descr="C:\Users\Петрушкины\Desktop\1\диплом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071546"/>
            <a:ext cx="2973525" cy="2117935"/>
          </a:xfrm>
          <a:prstGeom prst="rect">
            <a:avLst/>
          </a:prstGeom>
          <a:ln w="889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  <a:reflection blurRad="6350" stA="52000" endA="300" endPos="3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23200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Содержимое 15"/>
          <p:cNvSpPr>
            <a:spLocks noGrp="1"/>
          </p:cNvSpPr>
          <p:nvPr>
            <p:ph idx="1"/>
          </p:nvPr>
        </p:nvSpPr>
        <p:spPr>
          <a:xfrm>
            <a:off x="1009443" y="3000372"/>
            <a:ext cx="1705169" cy="2858426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6147" name="Picture 3" descr="C:\Users\Петрушкины\Desktop\Петрушкина  ат\Scanitto_2020-01-17_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3071810"/>
            <a:ext cx="2513670" cy="1774812"/>
          </a:xfrm>
          <a:prstGeom prst="rect">
            <a:avLst/>
          </a:prstGeom>
          <a:noFill/>
        </p:spPr>
      </p:pic>
      <p:pic>
        <p:nvPicPr>
          <p:cNvPr id="6148" name="Picture 4" descr="C:\Users\Петрушкины\Desktop\Петрушкина  ат\Scanitto_2020-01-17_01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4286256"/>
            <a:ext cx="3157825" cy="2214578"/>
          </a:xfrm>
          <a:prstGeom prst="rect">
            <a:avLst/>
          </a:prstGeom>
          <a:noFill/>
        </p:spPr>
      </p:pic>
      <p:pic>
        <p:nvPicPr>
          <p:cNvPr id="6149" name="Picture 5" descr="C:\Users\Петрушкины\Desktop\Петрушкина  ат\Scanitto_2020-01-17_0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64" y="571480"/>
            <a:ext cx="1564447" cy="22431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50" name="Picture 6" descr="C:\Users\Петрушкины\Desktop\Петрушкина  ат\Scanitto_2020-01-17_02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642918"/>
            <a:ext cx="1624939" cy="21875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52" name="Picture 8" descr="C:\Users\Петрушкины\Desktop\Петрушкина  ат\Scanitto_2020-01-17_02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43702" y="714356"/>
            <a:ext cx="2037659" cy="2941834"/>
          </a:xfrm>
          <a:prstGeom prst="rect">
            <a:avLst/>
          </a:prstGeom>
          <a:noFill/>
        </p:spPr>
      </p:pic>
      <p:pic>
        <p:nvPicPr>
          <p:cNvPr id="6154" name="Picture 10" descr="C:\Users\Петрушкины\Desktop\Петрушкина  ат\Scanitto_2020-01-17_07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7224" y="3143248"/>
            <a:ext cx="2000264" cy="2802789"/>
          </a:xfrm>
          <a:prstGeom prst="rect">
            <a:avLst/>
          </a:prstGeom>
          <a:noFill/>
        </p:spPr>
      </p:pic>
      <p:pic>
        <p:nvPicPr>
          <p:cNvPr id="1027" name="Picture 3" descr="C:\Users\Петрушкины\Desktop\Петрушкина2020\Scanitto_2020-01-17_027.jpg"/>
          <p:cNvPicPr>
            <a:picLocks noChangeAspect="1" noChangeArrowheads="1"/>
          </p:cNvPicPr>
          <p:nvPr/>
        </p:nvPicPr>
        <p:blipFill>
          <a:blip r:embed="rId8" cstate="print"/>
          <a:srcRect l="15116" t="16284" r="20102" b="15324"/>
          <a:stretch>
            <a:fillRect/>
          </a:stretch>
        </p:blipFill>
        <p:spPr bwMode="auto">
          <a:xfrm>
            <a:off x="928662" y="500042"/>
            <a:ext cx="1578440" cy="2286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428604"/>
            <a:ext cx="8643998" cy="2071702"/>
          </a:xfrm>
        </p:spPr>
        <p:txBody>
          <a:bodyPr/>
          <a:lstStyle/>
          <a:p>
            <a:r>
              <a:rPr lang="ru-RU" altLang="ru-RU" sz="2400" b="1" dirty="0" smtClean="0">
                <a:solidFill>
                  <a:schemeClr val="accent1">
                    <a:lumMod val="75000"/>
                  </a:schemeClr>
                </a:solidFill>
              </a:rPr>
              <a:t>7.</a:t>
            </a:r>
            <a:r>
              <a:rPr lang="ru-RU" alt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altLang="ru-RU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Участие преподавателя или учащихся в мероприятиях концертно-просветительского, художественно-творческого характера.</a:t>
            </a:r>
            <a:br>
              <a:rPr lang="ru-RU" altLang="ru-RU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24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Содержимое 17"/>
          <p:cNvSpPr>
            <a:spLocks noGrp="1"/>
          </p:cNvSpPr>
          <p:nvPr>
            <p:ph idx="1"/>
          </p:nvPr>
        </p:nvSpPr>
        <p:spPr>
          <a:xfrm>
            <a:off x="285720" y="2143115"/>
            <a:ext cx="7848835" cy="2714645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  <a:tabLst>
                <a:tab pos="1371600" algn="l"/>
              </a:tabLst>
            </a:pPr>
            <a:endParaRPr lang="ru-RU" sz="2400" b="1" dirty="0" smtClean="0">
              <a:solidFill>
                <a:srgbClr val="74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  <a:tabLst>
                <a:tab pos="1371600" algn="l"/>
              </a:tabLst>
            </a:pPr>
            <a:r>
              <a:rPr lang="ru-RU" sz="3200" b="1" dirty="0" smtClean="0">
                <a:solidFill>
                  <a:srgbClr val="740000"/>
                </a:solidFill>
                <a:latin typeface="Times New Roman" pitchFamily="18" charset="0"/>
                <a:cs typeface="Times New Roman" pitchFamily="18" charset="0"/>
              </a:rPr>
              <a:t>Республиканский уровень  4 достижения</a:t>
            </a:r>
            <a:endParaRPr lang="ru-RU" sz="3200" b="1" dirty="0" smtClean="0">
              <a:solidFill>
                <a:srgbClr val="74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  <a:tabLst>
                <a:tab pos="1371600" algn="l"/>
              </a:tabLst>
            </a:pPr>
            <a:endParaRPr lang="ru-RU" sz="3200" b="1" dirty="0" smtClean="0">
              <a:solidFill>
                <a:srgbClr val="74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  <a:tabLst>
                <a:tab pos="1371600" algn="l"/>
              </a:tabLst>
            </a:pPr>
            <a:r>
              <a:rPr lang="ru-RU" sz="3200" b="1" dirty="0" smtClean="0">
                <a:solidFill>
                  <a:srgbClr val="740000"/>
                </a:solidFill>
                <a:latin typeface="Times New Roman" pitchFamily="18" charset="0"/>
                <a:cs typeface="Times New Roman" pitchFamily="18" charset="0"/>
              </a:rPr>
              <a:t>Городской уровень  -  2 достижений</a:t>
            </a:r>
            <a:endParaRPr lang="ru-RU" sz="3200" b="1" dirty="0">
              <a:solidFill>
                <a:srgbClr val="74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2357430"/>
            <a:ext cx="82868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2438" indent="-452438">
              <a:tabLst>
                <a:tab pos="182563" algn="l"/>
                <a:tab pos="269875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</a:pPr>
            <a:endParaRPr lang="ru-RU" altLang="ru-RU" sz="1600" i="1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2357430"/>
            <a:ext cx="764386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2438" indent="-452438">
              <a:tabLst>
                <a:tab pos="182563" algn="l"/>
                <a:tab pos="269875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</a:pPr>
            <a:endParaRPr lang="ru-RU" altLang="ru-RU" sz="1600" b="1" i="1" dirty="0" smtClean="0">
              <a:solidFill>
                <a:srgbClr val="7030A0"/>
              </a:solidFill>
            </a:endParaRPr>
          </a:p>
          <a:p>
            <a:pPr marL="452438" indent="-452438">
              <a:tabLst>
                <a:tab pos="182563" algn="l"/>
                <a:tab pos="269875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</a:pPr>
            <a:endParaRPr lang="ru-RU" altLang="ru-RU" sz="1600" b="1" i="1" dirty="0" smtClean="0">
              <a:solidFill>
                <a:srgbClr val="7030A0"/>
              </a:solidFill>
            </a:endParaRPr>
          </a:p>
          <a:p>
            <a:pPr marL="452438" indent="-452438">
              <a:tabLst>
                <a:tab pos="182563" algn="l"/>
                <a:tab pos="269875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</a:pPr>
            <a:endParaRPr lang="ru-RU" altLang="ru-RU" sz="1600" b="1" i="1" dirty="0" smtClean="0">
              <a:solidFill>
                <a:srgbClr val="7030A0"/>
              </a:solidFill>
            </a:endParaRPr>
          </a:p>
          <a:p>
            <a:pPr marL="452438" indent="-452438">
              <a:tabLst>
                <a:tab pos="182563" algn="l"/>
                <a:tab pos="269875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</a:pPr>
            <a:endParaRPr lang="ru-RU" altLang="ru-RU" sz="1600" b="1" i="1" dirty="0" smtClean="0">
              <a:solidFill>
                <a:srgbClr val="7030A0"/>
              </a:solidFill>
            </a:endParaRPr>
          </a:p>
          <a:p>
            <a:pPr marL="452438" indent="-452438">
              <a:tabLst>
                <a:tab pos="182563" algn="l"/>
                <a:tab pos="269875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</a:pPr>
            <a:endParaRPr lang="ru-RU" altLang="ru-RU" sz="1600" b="1" i="1" dirty="0" smtClean="0">
              <a:solidFill>
                <a:srgbClr val="7030A0"/>
              </a:solidFill>
            </a:endParaRPr>
          </a:p>
          <a:p>
            <a:pPr marL="452438" indent="-452438">
              <a:tabLst>
                <a:tab pos="182563" algn="l"/>
                <a:tab pos="269875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</a:pPr>
            <a:endParaRPr lang="ru-RU" altLang="ru-RU" sz="1600" b="1" i="1" dirty="0" smtClean="0">
              <a:solidFill>
                <a:srgbClr val="7030A0"/>
              </a:solidFill>
            </a:endParaRPr>
          </a:p>
          <a:p>
            <a:pPr marL="452438" indent="-452438">
              <a:tabLst>
                <a:tab pos="182563" algn="l"/>
                <a:tab pos="269875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</a:pPr>
            <a:endParaRPr lang="ru-RU" altLang="ru-RU" sz="1600" b="1" i="1" dirty="0" smtClean="0">
              <a:solidFill>
                <a:srgbClr val="7030A0"/>
              </a:solidFill>
            </a:endParaRPr>
          </a:p>
          <a:p>
            <a:pPr marL="452438" indent="-452438">
              <a:tabLst>
                <a:tab pos="182563" algn="l"/>
                <a:tab pos="269875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</a:pPr>
            <a:endParaRPr lang="ru-RU" altLang="ru-RU" sz="1600" b="1" i="1" dirty="0" smtClean="0">
              <a:solidFill>
                <a:srgbClr val="7030A0"/>
              </a:solidFill>
            </a:endParaRPr>
          </a:p>
          <a:p>
            <a:pPr marL="452438" indent="-452438">
              <a:tabLst>
                <a:tab pos="182563" algn="l"/>
                <a:tab pos="269875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</a:pPr>
            <a:endParaRPr lang="ru-RU" altLang="ru-RU" sz="1600" b="1" i="1" dirty="0" smtClean="0">
              <a:solidFill>
                <a:srgbClr val="7030A0"/>
              </a:solidFill>
            </a:endParaRPr>
          </a:p>
          <a:p>
            <a:pPr marL="452438" indent="-452438">
              <a:tabLst>
                <a:tab pos="182563" algn="l"/>
                <a:tab pos="269875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</a:pPr>
            <a:endParaRPr lang="ru-RU" altLang="ru-RU" sz="1600" b="1" i="1" dirty="0" smtClean="0">
              <a:solidFill>
                <a:srgbClr val="7030A0"/>
              </a:solidFill>
            </a:endParaRPr>
          </a:p>
          <a:p>
            <a:pPr marL="452438" indent="-452438">
              <a:tabLst>
                <a:tab pos="182563" algn="l"/>
                <a:tab pos="269875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</a:pPr>
            <a:r>
              <a:rPr lang="ru-RU" altLang="ru-RU" sz="1600" b="1" dirty="0" smtClean="0">
                <a:solidFill>
                  <a:srgbClr val="7030A0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7777397" cy="1785950"/>
          </a:xfrm>
        </p:spPr>
        <p:txBody>
          <a:bodyPr/>
          <a:lstStyle/>
          <a:p>
            <a:r>
              <a:rPr lang="ru-RU" altLang="ru-RU" sz="2400" dirty="0" smtClean="0">
                <a:solidFill>
                  <a:srgbClr val="740000"/>
                </a:solidFill>
                <a:latin typeface="+mn-lt"/>
              </a:rPr>
              <a:t>8. </a:t>
            </a:r>
            <a:r>
              <a:rPr lang="ru-RU" altLang="ru-RU" sz="2400" dirty="0" smtClean="0">
                <a:solidFill>
                  <a:srgbClr val="74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Поступление учащихся </a:t>
            </a:r>
            <a:r>
              <a:rPr lang="ru-RU" altLang="ru-RU" sz="2400" dirty="0" err="1" smtClean="0">
                <a:solidFill>
                  <a:srgbClr val="74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ССУЗы</a:t>
            </a:r>
            <a:r>
              <a:rPr lang="ru-RU" altLang="ru-RU" sz="2400" dirty="0" smtClean="0">
                <a:solidFill>
                  <a:srgbClr val="74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и ВУЗы за </a:t>
            </a:r>
            <a:r>
              <a:rPr lang="ru-RU" altLang="ru-RU" sz="2400" dirty="0" err="1" smtClean="0">
                <a:solidFill>
                  <a:srgbClr val="74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межаттестационный</a:t>
            </a:r>
            <a:r>
              <a:rPr lang="ru-RU" altLang="ru-RU" sz="2400" dirty="0" smtClean="0">
                <a:solidFill>
                  <a:srgbClr val="74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период.</a:t>
            </a:r>
            <a:endParaRPr lang="ru-RU" sz="2400" dirty="0">
              <a:solidFill>
                <a:srgbClr val="740000"/>
              </a:solidFill>
              <a:latin typeface="+mn-lt"/>
            </a:endParaRPr>
          </a:p>
        </p:txBody>
      </p:sp>
      <p:sp>
        <p:nvSpPr>
          <p:cNvPr id="16" name="Содержимое 15"/>
          <p:cNvSpPr>
            <a:spLocks noGrp="1"/>
          </p:cNvSpPr>
          <p:nvPr>
            <p:ph idx="1"/>
          </p:nvPr>
        </p:nvSpPr>
        <p:spPr>
          <a:xfrm>
            <a:off x="357158" y="2285992"/>
            <a:ext cx="7777397" cy="3572806"/>
          </a:xfrm>
        </p:spPr>
        <p:txBody>
          <a:bodyPr/>
          <a:lstStyle/>
          <a:p>
            <a:pPr marL="452438" indent="-452438">
              <a:buNone/>
              <a:tabLst>
                <a:tab pos="182563" algn="l"/>
                <a:tab pos="269875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</a:pPr>
            <a:endParaRPr lang="ru-RU" altLang="ru-RU" b="1" dirty="0" smtClean="0">
              <a:solidFill>
                <a:srgbClr val="B7618A"/>
              </a:solidFill>
            </a:endParaRPr>
          </a:p>
          <a:p>
            <a:pPr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58" y="1857364"/>
          <a:ext cx="7929618" cy="43522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8760"/>
                <a:gridCol w="1052876"/>
                <a:gridCol w="3189825"/>
                <a:gridCol w="3168157"/>
              </a:tblGrid>
              <a:tr h="64294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№</a:t>
                      </a:r>
                      <a:endParaRPr lang="ru-RU" sz="140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A878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Год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A878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Наименование ОУ</a:t>
                      </a:r>
                      <a:endParaRPr lang="ru-RU" sz="140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A878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Фамилия поступившего</a:t>
                      </a:r>
                      <a:endParaRPr lang="ru-RU" sz="140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A87882"/>
                    </a:solidFill>
                  </a:tcPr>
                </a:tc>
              </a:tr>
              <a:tr h="1143008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2015г.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ГБОУ</a:t>
                      </a:r>
                      <a:r>
                        <a:rPr lang="ru-RU" sz="160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СПО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«Саранское художественное училище им. Ф.В. </a:t>
                      </a:r>
                      <a:r>
                        <a:rPr lang="ru-RU" sz="1600" kern="1200" baseline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Сычкова</a:t>
                      </a:r>
                      <a:r>
                        <a:rPr lang="ru-RU" sz="160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»</a:t>
                      </a:r>
                      <a:endParaRPr lang="ru-RU" sz="1600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Каптилкина</a:t>
                      </a:r>
                      <a:r>
                        <a:rPr lang="ru-RU" sz="16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Татьяна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187297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2016г.</a:t>
                      </a:r>
                    </a:p>
                    <a:p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ГБОУ СПО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«Саранское художественное училище им. Ф.В. </a:t>
                      </a:r>
                      <a:r>
                        <a:rPr lang="ru-RU" sz="160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Сычкова</a:t>
                      </a:r>
                      <a:r>
                        <a:rPr lang="ru-RU" sz="16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  <a:endParaRPr lang="ru-RU" sz="1600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l"/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Базарова Анастасия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187297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3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2017г.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ГБОУ СПО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«Саранское художественное училище им. Ф.В. </a:t>
                      </a:r>
                      <a:r>
                        <a:rPr lang="ru-RU" sz="160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Сычкова</a:t>
                      </a:r>
                      <a:r>
                        <a:rPr lang="ru-RU" sz="16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  <a:endParaRPr lang="ru-RU" sz="1600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Киреева Анастасия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Петрушкины\Desktop\Аттестация Петрушкина\8 поступления учащихся\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15484"/>
          <a:stretch>
            <a:fillRect/>
          </a:stretch>
        </p:blipFill>
        <p:spPr bwMode="auto">
          <a:xfrm>
            <a:off x="428596" y="1142984"/>
            <a:ext cx="3860771" cy="4071966"/>
          </a:xfrm>
          <a:prstGeom prst="rect">
            <a:avLst/>
          </a:prstGeom>
          <a:ln w="38100" cap="sq">
            <a:solidFill>
              <a:srgbClr val="74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8" name="Picture 2" descr="C:\Users\Петрушкины\Desktop\Петрушкина  ат\все\Scanitto_2020-01-17_001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928670"/>
            <a:ext cx="3480102" cy="2435769"/>
          </a:xfrm>
          <a:prstGeom prst="rect">
            <a:avLst/>
          </a:prstGeom>
          <a:ln w="38100" cap="sq">
            <a:solidFill>
              <a:srgbClr val="74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9" name="Picture 3" descr="C:\Users\Петрушкины\Desktop\Петрушкина  ат\все\Scanitto_2020-01-17_002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571876"/>
            <a:ext cx="3571900" cy="2660200"/>
          </a:xfrm>
          <a:prstGeom prst="rect">
            <a:avLst/>
          </a:prstGeom>
          <a:ln w="38100" cap="sq">
            <a:solidFill>
              <a:srgbClr val="74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400" b="1" dirty="0" smtClean="0">
                <a:solidFill>
                  <a:srgbClr val="740000"/>
                </a:solidFill>
              </a:rPr>
              <a:t>9. </a:t>
            </a:r>
            <a:r>
              <a:rPr lang="ru-RU" altLang="ru-RU" sz="2400" dirty="0" smtClean="0">
                <a:solidFill>
                  <a:srgbClr val="74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Наличие научно – методических материалов, имеющих внешнюю рецензию:</a:t>
            </a:r>
            <a:r>
              <a:rPr lang="ru-RU" sz="2400" dirty="0" smtClean="0">
                <a:solidFill>
                  <a:srgbClr val="740000"/>
                </a:solidFill>
              </a:rPr>
              <a:t/>
            </a:r>
            <a:br>
              <a:rPr lang="ru-RU" sz="2400" dirty="0" smtClean="0">
                <a:solidFill>
                  <a:srgbClr val="740000"/>
                </a:solidFill>
              </a:rPr>
            </a:br>
            <a:endParaRPr lang="ru-RU" sz="2400" dirty="0">
              <a:solidFill>
                <a:srgbClr val="740000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642910" y="2285992"/>
          <a:ext cx="7491440" cy="29797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4379"/>
                <a:gridCol w="5357850"/>
                <a:gridCol w="1419211"/>
              </a:tblGrid>
              <a:tr h="693732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№</a:t>
                      </a:r>
                      <a:endParaRPr lang="ru-RU" sz="180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/>
                      <a:endParaRPr lang="ru-RU" sz="18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A878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Наименование</a:t>
                      </a:r>
                      <a:endParaRPr lang="ru-RU" sz="180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/>
                      <a:endParaRPr lang="ru-RU" sz="18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A878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Дата</a:t>
                      </a:r>
                      <a:endParaRPr lang="ru-RU" sz="180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/>
                      <a:endParaRPr lang="ru-RU" sz="18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A87882"/>
                    </a:solidFill>
                  </a:tcPr>
                </a:tc>
              </a:tr>
              <a:tr h="1066867">
                <a:tc>
                  <a:txBody>
                    <a:bodyPr/>
                    <a:lstStyle/>
                    <a:p>
                      <a:r>
                        <a:rPr lang="ru-RU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Методическая разработка урока «Медаль ко дню Победы». Группы раннего эстетического развития 8 лет. Предмет: Объемная пластика.</a:t>
                      </a:r>
                      <a:endParaRPr lang="ru-RU" dirty="0" smtClean="0"/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ru-RU" dirty="0" smtClean="0"/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https://hud2sar.schoolrm.ru/edu-process/metodcabinet/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2020 г.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42853"/>
            <a:ext cx="7491645" cy="1143008"/>
          </a:xfrm>
        </p:spPr>
        <p:txBody>
          <a:bodyPr/>
          <a:lstStyle/>
          <a:p>
            <a:r>
              <a:rPr lang="ru-RU" altLang="ru-RU" sz="1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10.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Признание высокого профессионализма, в т.ч.: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наличие грамот, благодарственных писем, полученных за работу преподавателя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(за </a:t>
            </a:r>
            <a:r>
              <a:rPr lang="ru-RU" sz="16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межаттестационный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период)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20" y="1214422"/>
          <a:ext cx="8624897" cy="53038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102"/>
                <a:gridCol w="6464351"/>
                <a:gridCol w="1735444"/>
              </a:tblGrid>
              <a:tr h="428628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ru-RU" sz="14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/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A878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Форма поощрения</a:t>
                      </a:r>
                      <a:endParaRPr lang="ru-RU" sz="14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/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A878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Дата</a:t>
                      </a:r>
                      <a:endParaRPr lang="ru-RU" sz="14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/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A87882"/>
                    </a:solidFill>
                  </a:tcPr>
                </a:tc>
              </a:tr>
              <a:tr h="343472"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/>
                        </a:rPr>
                        <a:t>Международный, всероссийский уровень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6982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Диплом за подготовку и участие юных художников в  Международном конкурсе детского рисунка «А.С.Пушкин глазами детей»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2015г.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6982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Диплом за подготовку и участие юных художников в  Международном конкурсе детского рисунка «А.С.Пушкин глазами детей» 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2017г.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3472"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Республиканский уровень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6982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Благодарность за активное участие в организации регионального этапа 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X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международного конкурса детского рисунка «Автомобиль мечты»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2017г.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3472">
                <a:tc>
                  <a:txBody>
                    <a:bodyPr/>
                    <a:lstStyle/>
                    <a:p>
                      <a:pPr algn="ctr"/>
                      <a:endParaRPr lang="ru-RU" sz="120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Городской уровень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6982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Благодарность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 подготовку участников конкурса «Символ 2015 года»</a:t>
                      </a:r>
                      <a:endParaRPr lang="ru-RU" sz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2015г.</a:t>
                      </a: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9284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Благодарность  Директора МОУ ДОД «ДХШ №2»за добросовестный труд, достигнутые успехи в деле обучения и воспитания подрастающего поколения 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2015г.</a:t>
                      </a: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6982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Благодарность Администрации МАУК «Городские парки»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2015г.</a:t>
                      </a: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347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Благодарность  завода «Биохимик»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2016г.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6982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Благодарность за предоставление рисунков учащихся для книг заслуженного поэта РМ 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Г.С.Гребенцова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2017г.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Петрушкины\Desktop\Петрушкина  ат\Scanitto_2020-01-17_0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214290"/>
            <a:ext cx="2057582" cy="2928958"/>
          </a:xfrm>
          <a:prstGeom prst="rect">
            <a:avLst/>
          </a:prstGeom>
          <a:noFill/>
        </p:spPr>
      </p:pic>
      <p:pic>
        <p:nvPicPr>
          <p:cNvPr id="4100" name="Picture 4" descr="C:\Users\Петрушкины\Desktop\Петрушкина  ат\Scanitto_2020-01-17_0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3286124"/>
            <a:ext cx="2357804" cy="3346032"/>
          </a:xfrm>
          <a:prstGeom prst="rect">
            <a:avLst/>
          </a:prstGeom>
          <a:noFill/>
        </p:spPr>
      </p:pic>
      <p:pic>
        <p:nvPicPr>
          <p:cNvPr id="4101" name="Picture 5" descr="C:\Users\Петрушкины\Desktop\Петрушкина  ат\Scanitto_2020-01-17_0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214290"/>
            <a:ext cx="2071702" cy="2966520"/>
          </a:xfrm>
          <a:prstGeom prst="rect">
            <a:avLst/>
          </a:prstGeom>
          <a:noFill/>
        </p:spPr>
      </p:pic>
      <p:pic>
        <p:nvPicPr>
          <p:cNvPr id="4103" name="Picture 7" descr="C:\Users\Петрушкины\Desktop\Петрушкина  ат\Scanitto_2020-01-17_06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538" y="285728"/>
            <a:ext cx="2000264" cy="2863696"/>
          </a:xfrm>
          <a:prstGeom prst="rect">
            <a:avLst/>
          </a:prstGeom>
          <a:noFill/>
        </p:spPr>
      </p:pic>
      <p:pic>
        <p:nvPicPr>
          <p:cNvPr id="4104" name="Picture 8" descr="C:\Users\Петрушкины\Desktop\Петрушкина2020\мс\Scanitto_2020-01-20_00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868" y="3286124"/>
            <a:ext cx="2286016" cy="3241230"/>
          </a:xfrm>
          <a:prstGeom prst="rect">
            <a:avLst/>
          </a:prstGeom>
          <a:noFill/>
        </p:spPr>
      </p:pic>
      <p:pic>
        <p:nvPicPr>
          <p:cNvPr id="4105" name="Picture 9" descr="C:\Users\Петрушкины\Desktop\Петрушкина  ат\Scanitto_2020-01-17_01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15074" y="3357562"/>
            <a:ext cx="2281056" cy="32162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7705959" cy="2071702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cs typeface="Microsoft Sans Serif" pitchFamily="34" charset="0"/>
              </a:rPr>
              <a:t>11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cs typeface="Microsoft Sans Serif" pitchFamily="34" charset="0"/>
              </a:rPr>
              <a:t>.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cs typeface="Microsoft Sans Serif" pitchFamily="34" charset="0"/>
              </a:rPr>
              <a:t>Наличие наград (грамот, благодарственных писем), полученных за работу в области культуры и искусства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cs typeface="Microsoft Sans Serif" pitchFamily="34" charset="0"/>
              </a:rPr>
              <a:t/>
            </a:r>
            <a:br>
              <a:rPr lang="ru-RU" sz="2800" dirty="0" smtClean="0">
                <a:solidFill>
                  <a:schemeClr val="accent1">
                    <a:lumMod val="50000"/>
                  </a:schemeClr>
                </a:solidFill>
                <a:cs typeface="Microsoft Sans Serif" pitchFamily="34" charset="0"/>
              </a:rPr>
            </a:b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785926"/>
            <a:ext cx="6705827" cy="2928958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Почётная грамота Администрации городского округа Саранск.</a:t>
            </a: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Петрушкины\Desktop\Петрушкина  ат\Scanitto_2020-02-03_0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477679"/>
            <a:ext cx="3781229" cy="53817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75724"/>
            <a:ext cx="8286808" cy="4253474"/>
          </a:xfrm>
        </p:spPr>
        <p:txBody>
          <a:bodyPr/>
          <a:lstStyle/>
          <a:p>
            <a:r>
              <a:rPr lang="ru-RU" sz="8000" b="1" i="1" dirty="0" smtClean="0">
                <a:solidFill>
                  <a:srgbClr val="740000"/>
                </a:solidFill>
              </a:rPr>
              <a:t>СПАСИБО ЗА ВНИМАНИЕ!</a:t>
            </a:r>
            <a:endParaRPr lang="ru-RU" sz="8000" b="1" i="1" dirty="0">
              <a:solidFill>
                <a:srgbClr val="74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00231" y="3643314"/>
            <a:ext cx="6134323" cy="2215484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675725"/>
            <a:ext cx="6777265" cy="4571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14290"/>
            <a:ext cx="8429684" cy="92869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48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Характеристика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 преподавателя прикладного отделения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 МБУДО  «Детская художественная школа № 2»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Петрушкиной Марии Сергеевны</a:t>
            </a:r>
            <a:endParaRPr lang="ru-RU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6386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214282" y="1071546"/>
            <a:ext cx="8572560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Дата и место рождения: 15 мая 1986 год, г.Саранск.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cs typeface="Arial" pitchFamily="34" charset="0"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ea typeface="Times New Roman" pitchFamily="18" charset="0"/>
                <a:cs typeface="Arial" pitchFamily="34" charset="0"/>
              </a:rPr>
              <a:t>Годы учёбы: Саранское художественное училище  им. Ф.В. </a:t>
            </a:r>
            <a:r>
              <a:rPr lang="ru-RU" sz="1200" dirty="0" err="1" smtClean="0">
                <a:solidFill>
                  <a:schemeClr val="accent1">
                    <a:lumMod val="50000"/>
                  </a:schemeClr>
                </a:solidFill>
                <a:ea typeface="Times New Roman" pitchFamily="18" charset="0"/>
                <a:cs typeface="Arial" pitchFamily="34" charset="0"/>
              </a:rPr>
              <a:t>Сычкова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ea typeface="Times New Roman" pitchFamily="18" charset="0"/>
                <a:cs typeface="Arial" pitchFamily="34" charset="0"/>
              </a:rPr>
              <a:t>   квалификация  «художник - мастер модельер» по специальности декоративно - прикладное искусство и народные промыслы (2001 - 2005). МГУ им. Н.П.Огарёва квалификация «Художественный руководитель студии декоративно – прикладного </a:t>
            </a:r>
            <a:r>
              <a:rPr lang="ru-RU" sz="1200" dirty="0" err="1" smtClean="0">
                <a:solidFill>
                  <a:schemeClr val="accent1">
                    <a:lumMod val="50000"/>
                  </a:schemeClr>
                </a:solidFill>
                <a:ea typeface="Times New Roman" pitchFamily="18" charset="0"/>
                <a:cs typeface="Arial" pitchFamily="34" charset="0"/>
              </a:rPr>
              <a:t>творчества,преподаватель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ea typeface="Times New Roman" pitchFamily="18" charset="0"/>
                <a:cs typeface="Arial" pitchFamily="34" charset="0"/>
              </a:rPr>
              <a:t>» по специальности «Народное художественное творчество» (2005-2010).</a:t>
            </a:r>
            <a:endParaRPr lang="ru-RU" sz="1200" dirty="0" smtClean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ea typeface="Times New Roman" pitchFamily="18" charset="0"/>
                <a:cs typeface="Arial" pitchFamily="34" charset="0"/>
              </a:rPr>
              <a:t>С 2010 года Петрушкина Мария Сергеевна работает преподавателем прикладного  отделения и Групп раннего эстетического развития детей 6-9 лет Детской художественной школы №2. Мария Сергеевна добросовестно относится к своим обязанностям, умело организует учебный процесс и методическую работу. Она  принимает активное участие в мероприятиях школы. Петрушкина М.С. оказывала помощь в разработке проекта рабочих программ  «Лепка», «Тематическое рисование», «Работа в материале » для групп раннего эстетического развития детей 7-9 лет.</a:t>
            </a:r>
            <a:endParaRPr lang="ru-RU" sz="1200" dirty="0" smtClean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ea typeface="Times New Roman" pitchFamily="18" charset="0"/>
                <a:cs typeface="Arial" pitchFamily="34" charset="0"/>
              </a:rPr>
              <a:t>	  Петрушкина М.С. прошла курсы повышения квалификации 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ea typeface="Lucida Sans Unicode" pitchFamily="34" charset="0"/>
                <a:cs typeface="Arial" pitchFamily="34" charset="0"/>
              </a:rPr>
              <a:t>по дополнительной профессиональной программе «Теория и методика профессиональной деятельности» для преподавателей прикладных  отделений ДХШ и ДШИ, в объёме 72 часа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ea typeface="Times New Roman" pitchFamily="18" charset="0"/>
                <a:cs typeface="Arial" pitchFamily="34" charset="0"/>
              </a:rPr>
              <a:t>(18.05.16 по 27.01.2016). Являлась  слушателем  педагогических семинаров ДХШ и ДШИ города и  республики (2015-2020гг.).</a:t>
            </a:r>
            <a:endParaRPr lang="ru-RU" sz="1200" dirty="0" smtClean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ea typeface="Times New Roman" pitchFamily="18" charset="0"/>
                <a:cs typeface="Arial" pitchFamily="34" charset="0"/>
              </a:rPr>
              <a:t>	Воспитанники Марии Сергеевны являются активными участниками и победителями городских, республиканских, всероссийских выставок –конкурсов детского </a:t>
            </a:r>
            <a:r>
              <a:rPr lang="ru-RU" sz="1200" dirty="0" err="1" smtClean="0">
                <a:solidFill>
                  <a:schemeClr val="accent1">
                    <a:lumMod val="50000"/>
                  </a:schemeClr>
                </a:solidFill>
                <a:ea typeface="Times New Roman" pitchFamily="18" charset="0"/>
                <a:cs typeface="Arial" pitchFamily="34" charset="0"/>
              </a:rPr>
              <a:t>творчества: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Общий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 стаж работы 12 лет. Стаж работы в должности преподаватель: 9 лет.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I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Зональный,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XI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 Открытый районный конкурс детского художественного творчества «Благовест», номинация «Графика» 1 место – Елистратова Дарья,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Матяева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 Валерия (2016г.).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II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Всероссийский конкурс декоративно-прикладного творчества детей «Традиции и современность», номинация «вышивка» 1 место - Базарова Анастасия (2018г.), Республиканский этап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XV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 международного конкурса детского творчества «Красота Божьего мира» 3 место -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Сусуйкина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 Виктория,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КаляковаИллария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 (2019г.) и др.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	Петрушкина М.С.  – молодой,  перспективный педагог, преданный  своему  делу. За небольшой период своей работы, она заслужила любовь детей,  уважение  коллег и родителей учащихся школы.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	Награждена Почётной грамотой Администрации Городского округа Саранск (2016г.)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7777397" cy="1214446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Критерий №1</a:t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Повышение квалификации, профессиональная переподготовка.</a:t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sz="16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1428736"/>
          <a:ext cx="7839105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190"/>
                <a:gridCol w="2000264"/>
                <a:gridCol w="2000264"/>
                <a:gridCol w="2143140"/>
                <a:gridCol w="1338247"/>
              </a:tblGrid>
              <a:tr h="714380">
                <a:tc gridSpan="5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Посещение преподавателем  курсов повышения квалификации</a:t>
                      </a:r>
                      <a:endParaRPr lang="ru-RU" sz="1800" dirty="0" smtClean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/>
                      </a:endParaRPr>
                    </a:p>
                    <a:p>
                      <a:endParaRPr lang="ru-RU" dirty="0"/>
                    </a:p>
                  </a:txBody>
                  <a:tcPr>
                    <a:solidFill>
                      <a:srgbClr val="A8788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57236"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№</a:t>
                      </a:r>
                      <a:endParaRPr lang="ru-RU" b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A878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Форма обучения</a:t>
                      </a:r>
                      <a:endParaRPr lang="ru-RU" sz="1800" b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  <a:p>
                      <a:pPr algn="ctr"/>
                      <a:endParaRPr lang="ru-RU" b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A878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Тема</a:t>
                      </a:r>
                      <a:endParaRPr lang="ru-RU" sz="1800" b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  <a:p>
                      <a:pPr algn="ctr"/>
                      <a:endParaRPr lang="ru-RU" b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A878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Срок и место проведения</a:t>
                      </a:r>
                      <a:endParaRPr lang="ru-RU" sz="1800" b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  <a:p>
                      <a:pPr algn="ctr"/>
                      <a:endParaRPr lang="ru-RU" b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A878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Участие</a:t>
                      </a:r>
                      <a:endParaRPr lang="ru-RU" sz="1800" b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  <a:p>
                      <a:pPr algn="ctr"/>
                      <a:endParaRPr lang="ru-RU" b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A87882"/>
                    </a:solidFill>
                  </a:tcPr>
                </a:tc>
              </a:tr>
              <a:tr h="121444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Курсы повышения квалификации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Обучение по программе «Формирование базовых компетенций учащихся на занятиях декоративно-прикладного искусства» для преподавателей ДХШ и ДШИ и руководителей кружков ДПИ, в объёме 72 часа.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18 января 2016года по 27 января 2016 г. </a:t>
                      </a:r>
                      <a:endParaRPr lang="ru-RU" sz="1400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ru-RU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ГБУК «Национальная библиотека им. А.С.Пушкина РМ»</a:t>
                      </a:r>
                      <a:endParaRPr lang="ru-RU" sz="1400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Слушатель</a:t>
                      </a:r>
                    </a:p>
                    <a:p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етрушкины\Desktop\Петрушкина  ат\Scanitto_2020-01-17_0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142984"/>
            <a:ext cx="6190714" cy="4359289"/>
          </a:xfrm>
          <a:prstGeom prst="rect">
            <a:avLst/>
          </a:prstGeom>
          <a:ln w="38100" cap="sq">
            <a:solidFill>
              <a:srgbClr val="740000"/>
            </a:solidFill>
            <a:prstDash val="solid"/>
            <a:miter lim="800000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85728"/>
            <a:ext cx="7420207" cy="1314471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Критерий №1</a:t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Повышение квалификации, профессиональная переподготовка.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58" y="1500174"/>
          <a:ext cx="8429683" cy="4211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6413"/>
                <a:gridCol w="2200489"/>
                <a:gridCol w="2197606"/>
                <a:gridCol w="1905841"/>
                <a:gridCol w="1539334"/>
              </a:tblGrid>
              <a:tr h="714380">
                <a:tc gridSpan="5"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rgbClr val="740000"/>
                          </a:solidFill>
                          <a:latin typeface="+mn-lt"/>
                          <a:ea typeface="+mn-ea"/>
                          <a:cs typeface="+mn-cs"/>
                        </a:rPr>
                        <a:t>Посещение преподавателем  семинаров, конференций, открытых уроков.</a:t>
                      </a:r>
                      <a:endParaRPr lang="ru-RU" dirty="0">
                        <a:solidFill>
                          <a:srgbClr val="740000"/>
                        </a:solidFill>
                      </a:endParaRPr>
                    </a:p>
                  </a:txBody>
                  <a:tcPr>
                    <a:solidFill>
                      <a:srgbClr val="A8788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A8788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A8788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A8788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A87882"/>
                    </a:solidFill>
                  </a:tcPr>
                </a:tc>
              </a:tr>
              <a:tr h="800106"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rgbClr val="813B5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№</a:t>
                      </a:r>
                      <a:endParaRPr lang="ru-RU" sz="1600" dirty="0">
                        <a:solidFill>
                          <a:srgbClr val="813B5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rgbClr val="813B5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Форма обучения</a:t>
                      </a:r>
                      <a:endParaRPr lang="ru-RU" sz="1600" dirty="0">
                        <a:solidFill>
                          <a:srgbClr val="813B5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rgbClr val="813B5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Тема</a:t>
                      </a:r>
                      <a:endParaRPr lang="ru-RU" sz="1600" dirty="0">
                        <a:solidFill>
                          <a:srgbClr val="813B5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rgbClr val="813B5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Срок и место проведения</a:t>
                      </a:r>
                      <a:endParaRPr lang="ru-RU" sz="1600" dirty="0">
                        <a:solidFill>
                          <a:srgbClr val="813B5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rgbClr val="813B5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Участие</a:t>
                      </a:r>
                      <a:endParaRPr lang="ru-RU" sz="1600" dirty="0">
                        <a:solidFill>
                          <a:srgbClr val="813B5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385898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Республиканский методический семинар.</a:t>
                      </a:r>
                      <a:endParaRPr lang="ru-RU" sz="16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«Традиции и современная педагогическая практика»</a:t>
                      </a:r>
                      <a:endParaRPr lang="ru-RU" sz="16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 февраля 2015г. СХУ </a:t>
                      </a:r>
                      <a:r>
                        <a:rPr lang="ru-RU" sz="1600" kern="12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им.Ф.В.Сычкова</a:t>
                      </a:r>
                      <a:endParaRPr lang="ru-RU" sz="16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Слушатель</a:t>
                      </a:r>
                      <a:endParaRPr lang="ru-RU" sz="16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5633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6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Городской семинар</a:t>
                      </a:r>
                      <a:endParaRPr lang="ru-RU" sz="16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Заседание секции преподавателей теоретических дисциплин ДХШ и ДШИ</a:t>
                      </a:r>
                      <a:endParaRPr lang="ru-RU" sz="16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16 марта 2015 г. МБУДО «ДХШ№1 им. П.Ф.Рябова»</a:t>
                      </a:r>
                      <a:endParaRPr lang="ru-RU" sz="16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Слушатель</a:t>
                      </a:r>
                      <a:endParaRPr lang="ru-RU" sz="16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675725"/>
            <a:ext cx="7125113" cy="324384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3" y="285728"/>
          <a:ext cx="8358246" cy="57864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8924"/>
                <a:gridCol w="1944025"/>
                <a:gridCol w="2533425"/>
                <a:gridCol w="1685936"/>
                <a:gridCol w="1685936"/>
              </a:tblGrid>
              <a:tr h="1390873"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Городской семинар</a:t>
                      </a:r>
                      <a:endParaRPr lang="ru-RU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Заседание секции преподавателей теоретических дисциплин ДХШ</a:t>
                      </a:r>
                      <a:endParaRPr lang="ru-RU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30 марта </a:t>
                      </a:r>
                      <a:r>
                        <a:rPr lang="ru-RU" sz="1600" b="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марта</a:t>
                      </a:r>
                      <a:r>
                        <a:rPr lang="ru-RU" sz="1600" b="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2015 г. МБУДО «ДХШ№1 им. П.Ф.Рябова»</a:t>
                      </a:r>
                      <a:endParaRPr lang="ru-RU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1600" b="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Слушатель</a:t>
                      </a:r>
                      <a:endParaRPr lang="ru-RU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017850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Открытый урок </a:t>
                      </a:r>
                      <a:r>
                        <a:rPr lang="ru-RU" sz="1600" b="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Малаевой</a:t>
                      </a:r>
                      <a:r>
                        <a:rPr lang="ru-RU" sz="1600" b="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О.А.</a:t>
                      </a:r>
                      <a:endParaRPr lang="ru-RU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 Вышивка- какая она разная»</a:t>
                      </a:r>
                      <a:endParaRPr lang="ru-RU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25 ноября 2015г. МБУДО «ДХШ№3</a:t>
                      </a:r>
                      <a:endParaRPr lang="ru-RU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Слушатель</a:t>
                      </a:r>
                      <a:endParaRPr lang="ru-RU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040469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Открытый урок Вагановой О.А.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 Праздник весны. Конструирование птиц из бумаги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26 апреля2016г. МБУДО «ДХШ№2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Слушатель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01785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Республиканский методический семинар.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«Традиции и современная педагогическая практика»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19 февраля 2016 г. НБ им.А.С. Пушкина РМ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Слушатель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319435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Городской семинар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Заседание секции преподавателей теоретических дисциплин ДХШ и ДШИ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17 марта 2016 г. МБУДО «ДХШ№1 им. П.Ф.Рябова»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Слушатель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14290"/>
            <a:ext cx="7277331" cy="571505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57" y="928670"/>
          <a:ext cx="8358247" cy="52149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753"/>
                <a:gridCol w="2081184"/>
                <a:gridCol w="2559250"/>
                <a:gridCol w="2074738"/>
                <a:gridCol w="1357322"/>
              </a:tblGrid>
              <a:tr h="1880615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6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Городской семинар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Заседание секции преподавателей теоретических дисциплин ДХШ и ДШИ</a:t>
                      </a:r>
                      <a:endParaRPr lang="ru-RU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31 марта 2016 г. МБУДО «ДХШ№1 им. П.Ф.Рябова»</a:t>
                      </a:r>
                      <a:endParaRPr lang="ru-RU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Слушатель</a:t>
                      </a:r>
                      <a:endParaRPr lang="ru-RU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37121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Методическая конференция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«Методическая работа педагога дополнительного образования в контексте жизнедеятельности ДХШ и ДШИ»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21 ноября 2016г.МБУДО «ДХШ№3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Слушатель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963149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Республиканский методический семинар.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«Традиции и современная педагогическая практика»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3февраля 2017 г. НБ им.А.С. Пушкина РМ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Слушатель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етрушкины\Desktop\Петрушкина  ат\все\Scanitto_2020-01-17_0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285728"/>
            <a:ext cx="2286016" cy="3011701"/>
          </a:xfrm>
          <a:prstGeom prst="rect">
            <a:avLst/>
          </a:prstGeom>
          <a:ln w="38100" cap="sq">
            <a:solidFill>
              <a:srgbClr val="74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C:\Users\Петрушкины\Desktop\Петрушкина  ат\все\Scanitto_2020-01-17_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429000"/>
            <a:ext cx="3000396" cy="2864979"/>
          </a:xfrm>
          <a:prstGeom prst="rect">
            <a:avLst/>
          </a:prstGeom>
          <a:ln w="38100" cap="sq">
            <a:solidFill>
              <a:srgbClr val="74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 descr="C:\Users\Петрушкины\Desktop\Петрушкина  ат\все\Scanitto_2020-01-17_0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785794"/>
            <a:ext cx="3429024" cy="2241523"/>
          </a:xfrm>
          <a:prstGeom prst="rect">
            <a:avLst/>
          </a:prstGeom>
          <a:noFill/>
          <a:ln>
            <a:solidFill>
              <a:srgbClr val="740000"/>
            </a:solidFill>
          </a:ln>
        </p:spPr>
      </p:pic>
      <p:pic>
        <p:nvPicPr>
          <p:cNvPr id="1029" name="Picture 5" descr="C:\Users\Петрушкины\Desktop\Петрушкина  ат\все\Scanitto_2020-01-17_00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57290" y="3423482"/>
            <a:ext cx="2286016" cy="3136054"/>
          </a:xfrm>
          <a:prstGeom prst="rect">
            <a:avLst/>
          </a:prstGeom>
          <a:ln w="38100" cap="sq">
            <a:solidFill>
              <a:srgbClr val="74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Autumn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843</TotalTime>
  <Words>1182</Words>
  <Application>Microsoft Office PowerPoint</Application>
  <PresentationFormat>Экран (4:3)</PresentationFormat>
  <Paragraphs>226</Paragraphs>
  <Slides>29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Autumn</vt:lpstr>
      <vt:lpstr>МИНИСТЕРСТВО ОБРАЗОВАНИЯ РМ  ПОРТФОЛИО ПЕТРУШКИНОЙ МАРИИ СЕРГЕЕВНЫ ПРЕПОДАВАТЕЛЯ МОУ ДОД  «ДЕТСКАЯ ХУДОЖЕСТВЕННАЯ ШКОЛА №2»</vt:lpstr>
      <vt:lpstr>Слайд 2</vt:lpstr>
      <vt:lpstr>Слайд 3</vt:lpstr>
      <vt:lpstr> Критерий №1 Повышение квалификации, профессиональная переподготовка.   </vt:lpstr>
      <vt:lpstr>Слайд 5</vt:lpstr>
      <vt:lpstr>Критерий №1 Повышение квалификации, профессиональная переподготовка.</vt:lpstr>
      <vt:lpstr>Слайд 7</vt:lpstr>
      <vt:lpstr>Слайд 8</vt:lpstr>
      <vt:lpstr>Слайд 9</vt:lpstr>
      <vt:lpstr>2. Выступления на научно-практических конференциях, педагогических чтениях, семинарах, секциях, методических объединениях. </vt:lpstr>
      <vt:lpstr>Слайд 11</vt:lpstr>
      <vt:lpstr>3. Позитивная динамика доли учащихся, успевающих на «4» и «5» за 2018-2019 учебный год (%) </vt:lpstr>
      <vt:lpstr> 4. Результаты участия обучающихся в профессиональных конкурсах, проводимых под патронатом Министерства культуры и туризма Республики Мордовия.  </vt:lpstr>
      <vt:lpstr>Слайд 14</vt:lpstr>
      <vt:lpstr>Слайд 15</vt:lpstr>
      <vt:lpstr>5. Результаты участия обучающихся в мероприятиях различных уровней по учебной деятельности: предметные олимпиады; конкурсы; фестивали; Выставки-конкурсы и тд. </vt:lpstr>
      <vt:lpstr>Слайд 17</vt:lpstr>
      <vt:lpstr>Слайд 18</vt:lpstr>
      <vt:lpstr>6. Количество учащихся(коллективов), принимающих участие в конкурсах, фестивалях, выставках различного уровня за межаттестационный период.  </vt:lpstr>
      <vt:lpstr>Слайд 20</vt:lpstr>
      <vt:lpstr>7. Участие преподавателя или учащихся в мероприятиях концертно-просветительского, художественно-творческого характера.  </vt:lpstr>
      <vt:lpstr>8. Поступление учащихся ССУЗы и ВУЗы за межаттестационный период.</vt:lpstr>
      <vt:lpstr>Слайд 23</vt:lpstr>
      <vt:lpstr>9. Наличие научно – методических материалов, имеющих внешнюю рецензию: </vt:lpstr>
      <vt:lpstr>10. Признание высокого профессионализма, в т.ч.: наличие грамот, благодарственных писем, полученных за работу преподавателя  (за межаттестационный период) </vt:lpstr>
      <vt:lpstr>Слайд 26</vt:lpstr>
      <vt:lpstr>11.Наличие наград (грамот, благодарственных писем), полученных за работу в области культуры и искусства </vt:lpstr>
      <vt:lpstr>Слайд 28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2015</dc:title>
  <dc:creator>Admin</dc:creator>
  <cp:lastModifiedBy>Петрушкины</cp:lastModifiedBy>
  <cp:revision>171</cp:revision>
  <dcterms:created xsi:type="dcterms:W3CDTF">2015-02-10T14:44:42Z</dcterms:created>
  <dcterms:modified xsi:type="dcterms:W3CDTF">2020-04-07T10:49:18Z</dcterms:modified>
</cp:coreProperties>
</file>