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943" r:id="rId2"/>
    <p:sldMasterId id="2147483969" r:id="rId3"/>
  </p:sldMasterIdLst>
  <p:notesMasterIdLst>
    <p:notesMasterId r:id="rId37"/>
  </p:notesMasterIdLst>
  <p:sldIdLst>
    <p:sldId id="256" r:id="rId4"/>
    <p:sldId id="258" r:id="rId5"/>
    <p:sldId id="257" r:id="rId6"/>
    <p:sldId id="290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8" r:id="rId15"/>
    <p:sldId id="313" r:id="rId16"/>
    <p:sldId id="261" r:id="rId17"/>
    <p:sldId id="293" r:id="rId18"/>
    <p:sldId id="306" r:id="rId19"/>
    <p:sldId id="303" r:id="rId20"/>
    <p:sldId id="291" r:id="rId21"/>
    <p:sldId id="304" r:id="rId22"/>
    <p:sldId id="295" r:id="rId23"/>
    <p:sldId id="280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5" r:id="rId32"/>
    <p:sldId id="307" r:id="rId33"/>
    <p:sldId id="309" r:id="rId34"/>
    <p:sldId id="308" r:id="rId35"/>
    <p:sldId id="31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17" autoAdjust="0"/>
    <p:restoredTop sz="94675" autoAdjust="0"/>
  </p:normalViewPr>
  <p:slideViewPr>
    <p:cSldViewPr>
      <p:cViewPr varScale="1">
        <p:scale>
          <a:sx n="65" d="100"/>
          <a:sy n="65" d="100"/>
        </p:scale>
        <p:origin x="-136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45DDA-D394-4A35-9EDF-889AB594DA05}" type="datetimeFigureOut">
              <a:rPr lang="ru-RU" smtClean="0"/>
              <a:pPr/>
              <a:t>01.06.2020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8376C-E0B3-4F0B-86BB-E2547A1FA3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30197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905FC50-4984-46C4-AAD3-3D9C5FD0D29C}" type="slidenum">
              <a:rPr lang="ru-RU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3F7D251-B2A3-415E-8F2A-DB06394DD8C4}" type="datetimeFigureOut">
              <a:rPr lang="ru-RU" smtClean="0"/>
              <a:pPr/>
              <a:t>01.06.2020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8BFA7A1-F00E-4F2E-B427-DE5756FF0F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D251-B2A3-415E-8F2A-DB06394DD8C4}" type="datetimeFigureOut">
              <a:rPr lang="ru-RU" smtClean="0"/>
              <a:pPr/>
              <a:t>01.06.2020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A7A1-F00E-4F2E-B427-DE5756FF0F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D251-B2A3-415E-8F2A-DB06394DD8C4}" type="datetimeFigureOut">
              <a:rPr lang="ru-RU" smtClean="0"/>
              <a:pPr/>
              <a:t>01.06.2020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A7A1-F00E-4F2E-B427-DE5756FF0F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22863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28826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7496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800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93787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9555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85826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78893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D251-B2A3-415E-8F2A-DB06394DD8C4}" type="datetimeFigureOut">
              <a:rPr lang="ru-RU" smtClean="0"/>
              <a:pPr/>
              <a:t>01.06.2020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A7A1-F00E-4F2E-B427-DE5756FF0F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13437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51091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29053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299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66715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23608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9187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26512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28979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16315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D251-B2A3-415E-8F2A-DB06394DD8C4}" type="datetimeFigureOut">
              <a:rPr lang="ru-RU" smtClean="0"/>
              <a:pPr/>
              <a:t>01.06.2020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A7A1-F00E-4F2E-B427-DE5756FF0F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5592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B6529-0500-4DD2-B6DC-30FA9BD981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06DD7-F8D9-4CDF-B395-AACD857C86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4536592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A74A0-DAAB-43F9-BAE7-1345D9A0E5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792E2-0725-4440-A2D9-B7608A5DB2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5547927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502D3-A743-473A-ACDC-198735E620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18F3A-A4E5-4C30-B5DF-CFAE68EA12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0590251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935E9-DB0A-4062-B1E6-3D36551D2A5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E1E76-854D-465A-A676-CF599F3846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6338727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578FC-7C29-455C-9296-554CDC7834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2F2A0-3749-4399-A2B1-5CC09E64934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3262504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C1761-7FF4-49DD-8263-4C47522459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83456-BDD4-4BBA-A654-C582611B10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1543675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7764A-BA4B-45D2-979E-D960383337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AB38D-4D27-436D-B14A-CCD8D90242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1979015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69E50-1FBB-4304-AD1C-A5A2A3AABE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A3D58-F8D4-4D41-965E-FBD1389AEB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8923653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F0FD3-D3E0-4B21-903D-807C09DA366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1C5C5-BF9E-4A5D-84CB-74871F6BD2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589448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D251-B2A3-415E-8F2A-DB06394DD8C4}" type="datetimeFigureOut">
              <a:rPr lang="ru-RU" smtClean="0"/>
              <a:pPr/>
              <a:t>01.06.2020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A7A1-F00E-4F2E-B427-DE5756FF0F7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E79EB-0383-4A47-9BD9-A75BB6A48D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F39E7-C44D-41B5-8F71-071B5B7104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7023276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B7F02-E9BE-492A-902B-AD7566ABE9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38E45-6087-4435-A879-C0290FB5EC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4739345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2295607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3F7D251-B2A3-415E-8F2A-DB06394DD8C4}" type="datetimeFigureOut">
              <a:rPr lang="ru-RU" smtClean="0">
                <a:solidFill>
                  <a:srgbClr val="465E9C"/>
                </a:solidFill>
              </a:rPr>
              <a:pPr/>
              <a:t>01.06.2020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8BFA7A1-F00E-4F2E-B427-DE5756FF0F7E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86710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D251-B2A3-415E-8F2A-DB06394DD8C4}" type="datetimeFigureOut">
              <a:rPr lang="ru-RU" smtClean="0">
                <a:solidFill>
                  <a:srgbClr val="465E9C"/>
                </a:solidFill>
              </a:rPr>
              <a:pPr/>
              <a:t>01.06.2020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A7A1-F00E-4F2E-B427-DE5756FF0F7E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08885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D251-B2A3-415E-8F2A-DB06394DD8C4}" type="datetimeFigureOut">
              <a:rPr lang="ru-RU" smtClean="0">
                <a:solidFill>
                  <a:srgbClr val="465E9C"/>
                </a:solidFill>
              </a:rPr>
              <a:pPr/>
              <a:t>01.06.2020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A7A1-F00E-4F2E-B427-DE5756FF0F7E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20767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D251-B2A3-415E-8F2A-DB06394DD8C4}" type="datetimeFigureOut">
              <a:rPr lang="ru-RU" smtClean="0">
                <a:solidFill>
                  <a:srgbClr val="465E9C"/>
                </a:solidFill>
              </a:rPr>
              <a:pPr/>
              <a:t>01.06.2020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A7A1-F00E-4F2E-B427-DE5756FF0F7E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40549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D251-B2A3-415E-8F2A-DB06394DD8C4}" type="datetimeFigureOut">
              <a:rPr lang="ru-RU" smtClean="0">
                <a:solidFill>
                  <a:srgbClr val="465E9C"/>
                </a:solidFill>
              </a:rPr>
              <a:pPr/>
              <a:t>01.06.2020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A7A1-F00E-4F2E-B427-DE5756FF0F7E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39528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D251-B2A3-415E-8F2A-DB06394DD8C4}" type="datetimeFigureOut">
              <a:rPr lang="ru-RU" smtClean="0">
                <a:solidFill>
                  <a:srgbClr val="465E9C"/>
                </a:solidFill>
              </a:rPr>
              <a:pPr/>
              <a:t>01.06.2020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A7A1-F00E-4F2E-B427-DE5756FF0F7E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06058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D251-B2A3-415E-8F2A-DB06394DD8C4}" type="datetimeFigureOut">
              <a:rPr lang="ru-RU" smtClean="0">
                <a:solidFill>
                  <a:srgbClr val="465E9C"/>
                </a:solidFill>
              </a:rPr>
              <a:pPr/>
              <a:t>01.06.2020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A7A1-F00E-4F2E-B427-DE5756FF0F7E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686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D251-B2A3-415E-8F2A-DB06394DD8C4}" type="datetimeFigureOut">
              <a:rPr lang="ru-RU" smtClean="0"/>
              <a:pPr/>
              <a:t>01.06.2020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A7A1-F00E-4F2E-B427-DE5756FF0F7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3F7D251-B2A3-415E-8F2A-DB06394DD8C4}" type="datetimeFigureOut">
              <a:rPr lang="ru-RU" smtClean="0">
                <a:solidFill>
                  <a:srgbClr val="465E9C"/>
                </a:solidFill>
              </a:rPr>
              <a:pPr/>
              <a:t>01.06.2020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8BFA7A1-F00E-4F2E-B427-DE5756FF0F7E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10801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3F7D251-B2A3-415E-8F2A-DB06394DD8C4}" type="datetimeFigureOut">
              <a:rPr lang="ru-RU" smtClean="0">
                <a:solidFill>
                  <a:srgbClr val="465E9C"/>
                </a:solidFill>
              </a:rPr>
              <a:pPr/>
              <a:t>01.06.2020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8BFA7A1-F00E-4F2E-B427-DE5756FF0F7E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80491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D251-B2A3-415E-8F2A-DB06394DD8C4}" type="datetimeFigureOut">
              <a:rPr lang="ru-RU" smtClean="0">
                <a:solidFill>
                  <a:srgbClr val="465E9C"/>
                </a:solidFill>
              </a:rPr>
              <a:pPr/>
              <a:t>01.06.2020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A7A1-F00E-4F2E-B427-DE5756FF0F7E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09759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D251-B2A3-415E-8F2A-DB06394DD8C4}" type="datetimeFigureOut">
              <a:rPr lang="ru-RU" smtClean="0">
                <a:solidFill>
                  <a:srgbClr val="465E9C"/>
                </a:solidFill>
              </a:rPr>
              <a:pPr/>
              <a:t>01.06.2020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A7A1-F00E-4F2E-B427-DE5756FF0F7E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86475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8495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08511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74840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08119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9933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37017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D251-B2A3-415E-8F2A-DB06394DD8C4}" type="datetimeFigureOut">
              <a:rPr lang="ru-RU" smtClean="0"/>
              <a:pPr/>
              <a:t>01.06.2020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A7A1-F00E-4F2E-B427-DE5756FF0F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221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0324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94835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89099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2993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68298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40785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8756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36078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3187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D251-B2A3-415E-8F2A-DB06394DD8C4}" type="datetimeFigureOut">
              <a:rPr lang="ru-RU" smtClean="0"/>
              <a:pPr/>
              <a:t>01.06.2020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A7A1-F00E-4F2E-B427-DE5756FF0F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42929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2642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FA1B-DD5B-44FD-8918-F41DBB149D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2B6D-AE4A-446B-AF72-48E52FB3EC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88047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3F7D251-B2A3-415E-8F2A-DB06394DD8C4}" type="datetimeFigureOut">
              <a:rPr lang="ru-RU" smtClean="0"/>
              <a:pPr/>
              <a:t>01.06.2020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8BFA7A1-F00E-4F2E-B427-DE5756FF0F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3F7D251-B2A3-415E-8F2A-DB06394DD8C4}" type="datetimeFigureOut">
              <a:rPr lang="ru-RU" smtClean="0"/>
              <a:pPr/>
              <a:t>01.06.2020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8BFA7A1-F00E-4F2E-B427-DE5756FF0F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33" Type="http://schemas.openxmlformats.org/officeDocument/2006/relationships/image" Target="../media/image4.png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1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image" Target="../media/image3.jpeg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3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3F7D251-B2A3-415E-8F2A-DB06394DD8C4}" type="datetimeFigureOut">
              <a:rPr lang="ru-RU" smtClean="0"/>
              <a:pPr/>
              <a:t>01.06.2020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8BFA7A1-F00E-4F2E-B427-DE5756FF0F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08" r:id="rId12"/>
    <p:sldLayoutId id="2147483721" r:id="rId13"/>
    <p:sldLayoutId id="2147483734" r:id="rId14"/>
    <p:sldLayoutId id="2147483747" r:id="rId15"/>
    <p:sldLayoutId id="2147483760" r:id="rId16"/>
    <p:sldLayoutId id="2147483773" r:id="rId17"/>
    <p:sldLayoutId id="2147483786" r:id="rId18"/>
    <p:sldLayoutId id="2147483799" r:id="rId19"/>
    <p:sldLayoutId id="2147483812" r:id="rId20"/>
    <p:sldLayoutId id="2147483825" r:id="rId21"/>
    <p:sldLayoutId id="2147483838" r:id="rId22"/>
    <p:sldLayoutId id="2147483851" r:id="rId23"/>
    <p:sldLayoutId id="2147483864" r:id="rId24"/>
    <p:sldLayoutId id="2147483877" r:id="rId25"/>
    <p:sldLayoutId id="2147483890" r:id="rId26"/>
    <p:sldLayoutId id="2147483903" r:id="rId27"/>
    <p:sldLayoutId id="2147483916" r:id="rId28"/>
    <p:sldLayoutId id="2147483929" r:id="rId29"/>
    <p:sldLayoutId id="2147483968" r:id="rId3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CDA3BF-46A3-44FB-B3C9-4252F1966C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BF99C1-7C6E-4E9E-9404-4AE969E0E72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764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3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3F7D251-B2A3-415E-8F2A-DB06394DD8C4}" type="datetimeFigureOut">
              <a:rPr lang="ru-RU" smtClean="0">
                <a:solidFill>
                  <a:srgbClr val="465E9C"/>
                </a:solidFill>
              </a:rPr>
              <a:pPr/>
              <a:t>01.06.2020</a:t>
            </a:fld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8BFA7A1-F00E-4F2E-B427-DE5756FF0F7E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384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  <p:sldLayoutId id="2147483984" r:id="rId15"/>
    <p:sldLayoutId id="2147483985" r:id="rId16"/>
    <p:sldLayoutId id="2147483986" r:id="rId17"/>
    <p:sldLayoutId id="2147483987" r:id="rId18"/>
    <p:sldLayoutId id="2147483988" r:id="rId19"/>
    <p:sldLayoutId id="2147483989" r:id="rId20"/>
    <p:sldLayoutId id="2147483990" r:id="rId21"/>
    <p:sldLayoutId id="2147483991" r:id="rId22"/>
    <p:sldLayoutId id="2147483992" r:id="rId23"/>
    <p:sldLayoutId id="2147483993" r:id="rId24"/>
    <p:sldLayoutId id="2147483994" r:id="rId25"/>
    <p:sldLayoutId id="2147483995" r:id="rId26"/>
    <p:sldLayoutId id="2147483996" r:id="rId27"/>
    <p:sldLayoutId id="2147483997" r:id="rId28"/>
    <p:sldLayoutId id="2147483998" r:id="rId29"/>
    <p:sldLayoutId id="2147483999" r:id="rId3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microsoft.com/office/2007/relationships/hdphoto" Target="../media/hdphoto1.wdp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0.png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214423"/>
            <a:ext cx="6696743" cy="1357322"/>
          </a:xfrm>
        </p:spPr>
        <p:txBody>
          <a:bodyPr>
            <a:noAutofit/>
          </a:bodyPr>
          <a:lstStyle/>
          <a:p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b="1" dirty="0" smtClean="0">
                <a:solidFill>
                  <a:srgbClr val="0070C0"/>
                </a:solidFill>
              </a:rPr>
              <a:t>Загадочный мир эмоций на воде</a:t>
            </a:r>
            <a:endParaRPr lang="ru-RU" sz="72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571744"/>
            <a:ext cx="7010584" cy="3092354"/>
          </a:xfrm>
        </p:spPr>
        <p:txBody>
          <a:bodyPr>
            <a:normAutofit fontScale="55000" lnSpcReduction="20000"/>
          </a:bodyPr>
          <a:lstStyle/>
          <a:p>
            <a:endParaRPr lang="ru-RU" sz="3800" b="1" dirty="0" smtClean="0"/>
          </a:p>
          <a:p>
            <a:r>
              <a:rPr lang="ru-RU" sz="3800" b="1" dirty="0" smtClean="0"/>
              <a:t>Презентация </a:t>
            </a:r>
          </a:p>
          <a:p>
            <a:r>
              <a:rPr lang="ru-RU" sz="3800" b="1" dirty="0" smtClean="0"/>
              <a:t>к инновационному проекту</a:t>
            </a:r>
          </a:p>
          <a:p>
            <a:r>
              <a:rPr lang="ru-RU" sz="3800" b="1" dirty="0" smtClean="0"/>
              <a:t> «Волшебный мир </a:t>
            </a:r>
            <a:r>
              <a:rPr lang="ru-RU" sz="3800" b="1" dirty="0" err="1" smtClean="0"/>
              <a:t>Эбру</a:t>
            </a:r>
            <a:r>
              <a:rPr lang="ru-RU" sz="3800" b="1" dirty="0" smtClean="0"/>
              <a:t>»</a:t>
            </a:r>
          </a:p>
          <a:p>
            <a:endParaRPr lang="ru-RU" sz="2500" b="1" i="1" dirty="0" smtClean="0"/>
          </a:p>
          <a:p>
            <a:endParaRPr lang="ru-RU" sz="25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</a:rPr>
              <a:t>Подготовила воспитатель</a:t>
            </a:r>
          </a:p>
          <a:p>
            <a:r>
              <a:rPr lang="ru-RU" sz="2500" b="1" dirty="0" err="1" smtClean="0">
                <a:solidFill>
                  <a:schemeClr val="accent3">
                    <a:lumMod val="50000"/>
                  </a:schemeClr>
                </a:solidFill>
              </a:rPr>
              <a:t>Канаева</a:t>
            </a: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</a:rPr>
              <a:t> Т.А.</a:t>
            </a:r>
          </a:p>
          <a:p>
            <a:endParaRPr lang="ru-RU" sz="25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</a:rPr>
              <a:t>Рузаевка, 2018</a:t>
            </a:r>
          </a:p>
          <a:p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5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User\Desktop\сенсорная комната\Картинки  в технике Эбру\ebru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3143248"/>
            <a:ext cx="1464852" cy="21816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сенсорная комната\Картинки  в технике Эбру\эбру-для-взрослых-в-киеве-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26" t="4086" r="6428"/>
          <a:stretch/>
        </p:blipFill>
        <p:spPr bwMode="auto">
          <a:xfrm flipH="1">
            <a:off x="6500826" y="3143248"/>
            <a:ext cx="1422460" cy="2254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3575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1296" y="548680"/>
            <a:ext cx="6601423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Вода – принимает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форму сосуда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496" y="44624"/>
            <a:ext cx="648072" cy="792088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dirty="0">
                <a:solidFill>
                  <a:prstClr val="white">
                    <a:lumMod val="75000"/>
                  </a:prstClr>
                </a:solidFill>
              </a:rPr>
              <a:t>8</a:t>
            </a:r>
          </a:p>
        </p:txBody>
      </p:sp>
      <p:pic>
        <p:nvPicPr>
          <p:cNvPr id="13318" name="Рисунок 5" descr="вода в вазе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36838"/>
            <a:ext cx="2736850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Рисунок 6" descr="сосуд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565400"/>
            <a:ext cx="35417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808581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5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Вода растворяет некоторые вещества</a:t>
            </a:r>
            <a:endParaRPr lang="ru-RU" sz="54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9" name="Picture 2" descr="https://im3-tub-ru.yandex.net/i?id=9083504791ff9efb4dd5ed29c208aaad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68960"/>
            <a:ext cx="4609048" cy="259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http://etotprazdnik.ru/wp-content/uploads/2016/02/Bez-imeni-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214554"/>
            <a:ext cx="2804414" cy="421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6375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4143375" cy="2650306"/>
          </a:xfrm>
        </p:spPr>
        <p:txBody>
          <a:bodyPr/>
          <a:lstStyle/>
          <a:p>
            <a:r>
              <a:rPr lang="ru-RU" sz="6000" b="1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Текучесть</a:t>
            </a:r>
            <a:br>
              <a:rPr lang="ru-RU" sz="6000" b="1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</a:br>
            <a:r>
              <a:rPr lang="ru-RU" sz="3200" b="1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(движение,</a:t>
            </a:r>
            <a:br>
              <a:rPr lang="ru-RU" sz="3200" b="1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</a:br>
            <a:r>
              <a:rPr lang="ru-RU" sz="3200" b="1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 изменение)</a:t>
            </a:r>
            <a:br>
              <a:rPr lang="ru-RU" sz="3200" b="1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</a:br>
            <a:endParaRPr lang="ru-RU" sz="3200" dirty="0" smtClean="0"/>
          </a:p>
        </p:txBody>
      </p:sp>
      <p:pic>
        <p:nvPicPr>
          <p:cNvPr id="24579" name="Picture 2" descr="https://im2-tub-ru.yandex.net/i?id=4c647db2ccd73448d99417c3872c3d90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1048"/>
            <a:ext cx="3959225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http://images.freeimages.com/images/previews/f75/flowing-water-11928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411956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 descr="http://4.bp.blogspot.com/_eSDXh651FZw/SwFCePCchiI/AAAAAAAAAAU/2cAiRI0-XAY/s1600/niagara-waterfall-landscape-wallpap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0648"/>
            <a:ext cx="4352355" cy="348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144655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620688"/>
            <a:ext cx="5649275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+mj-ea"/>
                <a:cs typeface="+mj-cs"/>
              </a:rPr>
              <a:t>Можно ли представить себе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+mj-ea"/>
                <a:cs typeface="+mj-cs"/>
              </a:rPr>
              <a:t>что-либо более непостоянное,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b="1" kern="0" dirty="0" smtClean="0">
              <a:ln w="10541" cmpd="sng">
                <a:solidFill>
                  <a:srgbClr val="727CA3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727CA3">
                      <a:tint val="40000"/>
                      <a:satMod val="250000"/>
                    </a:srgbClr>
                  </a:gs>
                  <a:gs pos="9000">
                    <a:srgbClr val="727CA3">
                      <a:tint val="52000"/>
                      <a:satMod val="300000"/>
                    </a:srgbClr>
                  </a:gs>
                  <a:gs pos="50000">
                    <a:srgbClr val="727CA3">
                      <a:shade val="20000"/>
                      <a:satMod val="300000"/>
                    </a:srgbClr>
                  </a:gs>
                  <a:gs pos="79000">
                    <a:srgbClr val="727CA3">
                      <a:tint val="52000"/>
                      <a:satMod val="300000"/>
                    </a:srgbClr>
                  </a:gs>
                  <a:gs pos="100000">
                    <a:srgbClr val="727CA3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charset="0"/>
              <a:ea typeface="+mj-ea"/>
              <a:cs typeface="+mj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kern="0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+mj-ea"/>
                <a:cs typeface="+mj-cs"/>
              </a:rPr>
              <a:t>чем вода?</a:t>
            </a:r>
            <a:endParaRPr kumimoji="0" lang="ru-RU" sz="4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933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67544" y="692696"/>
            <a:ext cx="216024" cy="144016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flatTx/>
          </a:bodyPr>
          <a:lstStyle/>
          <a:p>
            <a:pPr marL="914400" indent="-91440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800" b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077" name="Прямоугольник 3"/>
          <p:cNvSpPr>
            <a:spLocks noChangeArrowheads="1"/>
          </p:cNvSpPr>
          <p:nvPr/>
        </p:nvSpPr>
        <p:spPr bwMode="auto">
          <a:xfrm>
            <a:off x="1979712" y="620713"/>
            <a:ext cx="5616624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prstClr val="black"/>
                </a:solidFill>
                <a:latin typeface="Arial" charset="0"/>
              </a:rPr>
              <a:t>Я и туча, и туман,</a:t>
            </a:r>
            <a:br>
              <a:rPr lang="ru-RU" sz="4000" b="1" dirty="0">
                <a:solidFill>
                  <a:prstClr val="black"/>
                </a:solidFill>
                <a:latin typeface="Arial" charset="0"/>
              </a:rPr>
            </a:br>
            <a:r>
              <a:rPr lang="ru-RU" sz="4000" b="1" dirty="0">
                <a:solidFill>
                  <a:prstClr val="black"/>
                </a:solidFill>
                <a:latin typeface="Arial" charset="0"/>
              </a:rPr>
              <a:t>И ручей, и океан,</a:t>
            </a:r>
            <a:br>
              <a:rPr lang="ru-RU" sz="4000" b="1" dirty="0">
                <a:solidFill>
                  <a:prstClr val="black"/>
                </a:solidFill>
                <a:latin typeface="Arial" charset="0"/>
              </a:rPr>
            </a:br>
            <a:r>
              <a:rPr lang="ru-RU" sz="4000" b="1" dirty="0">
                <a:solidFill>
                  <a:prstClr val="black"/>
                </a:solidFill>
                <a:latin typeface="Arial" charset="0"/>
              </a:rPr>
              <a:t>И летаю, и бегу,</a:t>
            </a:r>
            <a:br>
              <a:rPr lang="ru-RU" sz="4000" b="1" dirty="0">
                <a:solidFill>
                  <a:prstClr val="black"/>
                </a:solidFill>
                <a:latin typeface="Arial" charset="0"/>
              </a:rPr>
            </a:br>
            <a:r>
              <a:rPr lang="ru-RU" sz="4000" b="1" dirty="0">
                <a:solidFill>
                  <a:prstClr val="black"/>
                </a:solidFill>
                <a:latin typeface="Arial" charset="0"/>
              </a:rPr>
              <a:t>И стеклянной быть могу</a:t>
            </a:r>
            <a:r>
              <a:rPr lang="ru-RU" sz="4000" b="1" dirty="0" smtClean="0">
                <a:solidFill>
                  <a:prstClr val="black"/>
                </a:solidFill>
                <a:latin typeface="Arial" charset="0"/>
              </a:rPr>
              <a:t>! </a:t>
            </a:r>
            <a:endParaRPr lang="ru-RU" sz="32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079" name="Рисунок 6" descr="1327302753_01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38031">
            <a:off x="373089" y="1690910"/>
            <a:ext cx="18891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Рисунок 7" descr="туман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6791">
            <a:off x="7170721" y="1671982"/>
            <a:ext cx="16383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Рисунок 8" descr="ручей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1189">
            <a:off x="522901" y="3893515"/>
            <a:ext cx="17287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Рисунок 9" descr="океан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5896">
            <a:off x="7424422" y="3876927"/>
            <a:ext cx="15351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16974428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548680"/>
            <a:ext cx="7920880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400" b="1" dirty="0" smtClean="0">
              <a:ln w="10541" cmpd="sng">
                <a:solidFill>
                  <a:srgbClr val="727CA3">
                    <a:shade val="88000"/>
                    <a:satMod val="110000"/>
                  </a:srgb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человек </a:t>
            </a:r>
            <a:r>
              <a:rPr lang="ru-RU" sz="4800" b="1" dirty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– «туча»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dirty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человек – «ручеек»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000" b="1" dirty="0" smtClean="0">
              <a:ln w="10541" cmpd="sng">
                <a:solidFill>
                  <a:srgbClr val="727CA3">
                    <a:shade val="88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400" b="1" dirty="0">
              <a:ln w="10541" cmpd="sng">
                <a:solidFill>
                  <a:srgbClr val="727CA3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727CA3">
                      <a:tint val="40000"/>
                      <a:satMod val="250000"/>
                    </a:srgbClr>
                  </a:gs>
                  <a:gs pos="9000">
                    <a:srgbClr val="727CA3">
                      <a:tint val="52000"/>
                      <a:satMod val="300000"/>
                    </a:srgbClr>
                  </a:gs>
                  <a:gs pos="50000">
                    <a:srgbClr val="727CA3">
                      <a:shade val="20000"/>
                      <a:satMod val="300000"/>
                    </a:srgbClr>
                  </a:gs>
                  <a:gs pos="79000">
                    <a:srgbClr val="727CA3">
                      <a:tint val="52000"/>
                      <a:satMod val="300000"/>
                    </a:srgbClr>
                  </a:gs>
                  <a:gs pos="100000">
                    <a:srgbClr val="727CA3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                    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b="1" dirty="0" smtClean="0">
              <a:ln w="10541" cmpd="sng">
                <a:solidFill>
                  <a:srgbClr val="727CA3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727CA3">
                      <a:tint val="40000"/>
                      <a:satMod val="250000"/>
                    </a:srgbClr>
                  </a:gs>
                  <a:gs pos="9000">
                    <a:srgbClr val="727CA3">
                      <a:tint val="52000"/>
                      <a:satMod val="300000"/>
                    </a:srgbClr>
                  </a:gs>
                  <a:gs pos="50000">
                    <a:srgbClr val="727CA3">
                      <a:shade val="20000"/>
                      <a:satMod val="300000"/>
                    </a:srgbClr>
                  </a:gs>
                  <a:gs pos="79000">
                    <a:srgbClr val="727CA3">
                      <a:tint val="52000"/>
                      <a:satMod val="300000"/>
                    </a:srgbClr>
                  </a:gs>
                  <a:gs pos="100000">
                    <a:srgbClr val="727CA3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b="1" dirty="0" smtClean="0">
              <a:ln w="10541" cmpd="sng">
                <a:solidFill>
                  <a:srgbClr val="727CA3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727CA3">
                      <a:tint val="40000"/>
                      <a:satMod val="250000"/>
                    </a:srgbClr>
                  </a:gs>
                  <a:gs pos="9000">
                    <a:srgbClr val="727CA3">
                      <a:tint val="52000"/>
                      <a:satMod val="300000"/>
                    </a:srgbClr>
                  </a:gs>
                  <a:gs pos="50000">
                    <a:srgbClr val="727CA3">
                      <a:shade val="20000"/>
                      <a:satMod val="300000"/>
                    </a:srgbClr>
                  </a:gs>
                  <a:gs pos="79000">
                    <a:srgbClr val="727CA3">
                      <a:tint val="52000"/>
                      <a:satMod val="300000"/>
                    </a:srgbClr>
                  </a:gs>
                  <a:gs pos="100000">
                    <a:srgbClr val="727CA3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charset="0"/>
            </a:endParaRPr>
          </a:p>
        </p:txBody>
      </p:sp>
      <p:pic>
        <p:nvPicPr>
          <p:cNvPr id="3" name="Picture 16" descr="C:\Users\User\AppData\Local\Microsoft\Windows\Temporary Internet Files\Content.IE5\71DJF2EB\392_300_39833_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845" r="21348" b="57091"/>
          <a:stretch/>
        </p:blipFill>
        <p:spPr bwMode="auto">
          <a:xfrm>
            <a:off x="1619671" y="3501007"/>
            <a:ext cx="1671143" cy="1841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AppData\Local\Microsoft\Windows\Temporary Internet Files\Content.IE5\71DJF2EB\children_PNG17973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4366"/>
          <a:stretch/>
        </p:blipFill>
        <p:spPr bwMode="auto">
          <a:xfrm>
            <a:off x="4283968" y="3442655"/>
            <a:ext cx="3269982" cy="19578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808581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43842"/>
            <a:ext cx="6049114" cy="465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520512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Нарисуй эмоции</a:t>
            </a:r>
            <a:endParaRPr lang="ru-RU" sz="5400" b="1" dirty="0">
              <a:ln w="10541" cmpd="sng">
                <a:solidFill>
                  <a:srgbClr val="727CA3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727CA3">
                      <a:tint val="40000"/>
                      <a:satMod val="250000"/>
                    </a:srgbClr>
                  </a:gs>
                  <a:gs pos="9000">
                    <a:srgbClr val="727CA3">
                      <a:tint val="52000"/>
                      <a:satMod val="300000"/>
                    </a:srgbClr>
                  </a:gs>
                  <a:gs pos="50000">
                    <a:srgbClr val="727CA3">
                      <a:shade val="20000"/>
                      <a:satMod val="300000"/>
                    </a:srgbClr>
                  </a:gs>
                  <a:gs pos="79000">
                    <a:srgbClr val="727CA3">
                      <a:tint val="52000"/>
                      <a:satMod val="300000"/>
                    </a:srgbClr>
                  </a:gs>
                  <a:gs pos="100000">
                    <a:srgbClr val="727CA3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charset="0"/>
            </a:endParaRPr>
          </a:p>
        </p:txBody>
      </p:sp>
      <p:pic>
        <p:nvPicPr>
          <p:cNvPr id="2058" name="Picture 10" descr="C:\Users\User\AppData\Local\Microsoft\Windows\Temporary Internet Files\Content.IE5\CE3GATA4\emoticons-2032927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46" y="723006"/>
            <a:ext cx="936104" cy="10492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User\AppData\Local\Microsoft\Windows\Temporary Internet Files\Content.IE5\CE3GATA4\sunflower-1801284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18" y="724831"/>
            <a:ext cx="843552" cy="843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C:\Users\User\AppData\Local\Microsoft\Windows\Temporary Internet Files\Content.IE5\CE3GATA4\Смайлик-весёлый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995" y="5390133"/>
            <a:ext cx="769191" cy="7691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 descr="C:\Users\User\AppData\Local\Microsoft\Windows\Temporary Internet Files\Content.IE5\9TT8C2UI\600px-Смайлик-грустный.svg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18" y="5390134"/>
            <a:ext cx="724522" cy="7245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8859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44652" cy="511256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solidFill>
                  <a:srgbClr val="111111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1800" dirty="0" smtClean="0">
                <a:solidFill>
                  <a:srgbClr val="111111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3100" b="1" dirty="0">
                <a:solidFill>
                  <a:srgbClr val="64A73B">
                    <a:lumMod val="75000"/>
                  </a:srgbClr>
                </a:solidFill>
                <a:latin typeface="Times New Roman"/>
                <a:ea typeface="Times New Roman"/>
              </a:rPr>
              <a:t>ЗАГАДКИ </a:t>
            </a:r>
            <a:r>
              <a:rPr lang="ru-RU" sz="3100" b="1" dirty="0" smtClean="0">
                <a:solidFill>
                  <a:srgbClr val="64A73B">
                    <a:lumMod val="75000"/>
                  </a:srgbClr>
                </a:solidFill>
                <a:latin typeface="Times New Roman"/>
                <a:ea typeface="Times New Roman"/>
              </a:rPr>
              <a:t>  </a:t>
            </a:r>
            <a:r>
              <a:rPr lang="ru-RU" sz="3100" b="1" dirty="0" smtClean="0">
                <a:solidFill>
                  <a:srgbClr val="C00000"/>
                </a:solidFill>
                <a:latin typeface="Times New Roman"/>
                <a:ea typeface="Times New Roman"/>
                <a:cs typeface="+mn-cs"/>
              </a:rPr>
              <a:t>Отгадай, кто это?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  <a:cs typeface="+mn-cs"/>
              </a:rPr>
              <a:t>1)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ru-RU" sz="2000" dirty="0" smtClean="0">
                <a:solidFill>
                  <a:srgbClr val="111111"/>
                </a:solidFill>
                <a:latin typeface="Times New Roman"/>
                <a:ea typeface="Times New Roman"/>
                <a:cs typeface="+mn-cs"/>
              </a:rPr>
              <a:t>Мчит </a:t>
            </a: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  <a:cs typeface="+mn-cs"/>
              </a:rPr>
              <a:t>на водных лыжах клоп, </a:t>
            </a:r>
            <a:r>
              <a:rPr lang="ru-RU" sz="2000" dirty="0" smtClean="0">
                <a:solidFill>
                  <a:srgbClr val="111111"/>
                </a:solidFill>
                <a:latin typeface="Times New Roman"/>
                <a:ea typeface="Times New Roman"/>
                <a:cs typeface="+mn-cs"/>
              </a:rPr>
              <a:t>сдвинув </a:t>
            </a: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  <a:cs typeface="+mn-cs"/>
              </a:rPr>
              <a:t>шапочку на лоб.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000" dirty="0" smtClean="0">
                <a:solidFill>
                  <a:srgbClr val="111111"/>
                </a:solidFill>
                <a:latin typeface="Times New Roman"/>
                <a:ea typeface="Times New Roman"/>
                <a:cs typeface="+mn-cs"/>
              </a:rPr>
              <a:t>Хоть </a:t>
            </a: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  <a:cs typeface="+mn-cs"/>
              </a:rPr>
              <a:t>в пруду, как рыбы, живёт, - </a:t>
            </a:r>
            <a:r>
              <a:rPr lang="ru-RU" sz="2000" dirty="0" smtClean="0">
                <a:solidFill>
                  <a:srgbClr val="111111"/>
                </a:solidFill>
                <a:latin typeface="Times New Roman"/>
                <a:ea typeface="Times New Roman"/>
                <a:cs typeface="+mn-cs"/>
              </a:rPr>
              <a:t>по </a:t>
            </a: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  <a:cs typeface="+mn-cs"/>
              </a:rPr>
              <a:t>воде бежит, - не плывёт!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  <a:cs typeface="+mn-cs"/>
              </a:rPr>
              <a:t> - Рыбам всем-всем не в пример, </a:t>
            </a:r>
            <a:r>
              <a:rPr lang="ru-RU" sz="2000" dirty="0" smtClean="0">
                <a:solidFill>
                  <a:srgbClr val="111111"/>
                </a:solidFill>
                <a:latin typeface="Times New Roman"/>
                <a:ea typeface="Times New Roman"/>
                <a:cs typeface="+mn-cs"/>
              </a:rPr>
              <a:t>тонконогий  (кто?)…….</a:t>
            </a:r>
            <a:br>
              <a:rPr lang="ru-RU" sz="2000" dirty="0" smtClean="0">
                <a:solidFill>
                  <a:srgbClr val="111111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000" dirty="0" smtClean="0">
                <a:solidFill>
                  <a:srgbClr val="111111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000" dirty="0" smtClean="0">
                <a:solidFill>
                  <a:srgbClr val="111111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000" dirty="0">
                <a:solidFill>
                  <a:srgbClr val="111111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  <a:cs typeface="+mn-cs"/>
              </a:rPr>
              <a:t>2)</a:t>
            </a:r>
            <a:r>
              <a:rPr lang="ru-RU" sz="2000" dirty="0" smtClean="0">
                <a:solidFill>
                  <a:srgbClr val="111111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В……..а  бегать может  без труда по водной глади, </a:t>
            </a:r>
            <a:br>
              <a:rPr lang="ru-RU" sz="2000" dirty="0" smtClean="0">
                <a:latin typeface="Times New Roman"/>
                <a:ea typeface="Calibri"/>
                <a:cs typeface="Times New Roman"/>
              </a:rPr>
            </a:b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У неё в избытке ножек  есть и спереди, и сзади. </a:t>
            </a:r>
            <a:br>
              <a:rPr lang="ru-RU" sz="2000" dirty="0" smtClean="0">
                <a:latin typeface="Times New Roman"/>
                <a:ea typeface="Calibri"/>
                <a:cs typeface="Times New Roman"/>
              </a:rPr>
            </a:br>
            <a:r>
              <a:rPr lang="ru-RU" sz="20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000" dirty="0" smtClean="0">
                <a:latin typeface="Times New Roman"/>
                <a:ea typeface="Calibri"/>
                <a:cs typeface="Times New Roman"/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3) 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В…….а  очень быстра, и за нею - не поспеть, </a:t>
            </a:r>
            <a:br>
              <a:rPr lang="ru-RU" sz="2000" dirty="0" smtClean="0">
                <a:latin typeface="Times New Roman"/>
                <a:ea typeface="Calibri"/>
                <a:cs typeface="Times New Roman"/>
              </a:rPr>
            </a:b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Где водица серебриста,  её можно разглядеть. 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 smtClean="0">
                <a:latin typeface="Calibri"/>
                <a:ea typeface="Calibri"/>
                <a:cs typeface="Times New Roman"/>
              </a:rPr>
            </a:br>
            <a:r>
              <a:rPr lang="ru-RU" sz="2000" dirty="0" smtClean="0">
                <a:latin typeface="Times New Roman"/>
                <a:ea typeface="Times New Roman"/>
                <a:cs typeface="+mn-cs"/>
              </a:rPr>
              <a:t/>
            </a:r>
            <a:br>
              <a:rPr lang="ru-RU" sz="2000" dirty="0" smtClean="0">
                <a:latin typeface="Times New Roman"/>
                <a:ea typeface="Times New Roman"/>
                <a:cs typeface="+mn-cs"/>
              </a:rPr>
            </a:br>
            <a:r>
              <a:rPr lang="ru-RU" sz="2000" dirty="0">
                <a:latin typeface="Times New Roman"/>
                <a:ea typeface="Times New Roman"/>
                <a:cs typeface="+mn-cs"/>
              </a:rPr>
              <a:t/>
            </a:r>
            <a:br>
              <a:rPr lang="ru-RU" sz="2000" dirty="0">
                <a:latin typeface="Times New Roman"/>
                <a:ea typeface="Times New Roman"/>
                <a:cs typeface="+mn-cs"/>
              </a:rPr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40352" y="1268760"/>
            <a:ext cx="7308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ru-RU" sz="4800" b="1" i="0" u="none" strike="noStrike" kern="0" cap="none" spc="0" normalizeH="0" baseline="0" noProof="0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283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6" name="Picture 34" descr="C:\Users\User\AppData\Local\Microsoft\Windows\Temporary Internet Files\Content.IE5\CE3GATA4\220px-Amenbo_06f5520sx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09669">
            <a:off x="5672562" y="3588466"/>
            <a:ext cx="2530328" cy="33699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ru-RU" sz="5400" b="1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Плоскость (опора) </a:t>
            </a:r>
            <a:r>
              <a:rPr lang="ru-RU" sz="6000" b="1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/>
            </a:r>
            <a:br>
              <a:rPr lang="ru-RU" sz="6000" b="1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</a:br>
            <a:endParaRPr lang="ru-RU" sz="3600" dirty="0"/>
          </a:p>
        </p:txBody>
      </p:sp>
      <p:pic>
        <p:nvPicPr>
          <p:cNvPr id="1040" name="Picture 16" descr="C:\Users\Ученик 2\AppData\Local\Microsoft\Windows\Temporary Internet Files\Content.IE5\UDYCFYN4\balmoral_cruise_ship_cruise_ship_shipping_crusaders-76967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45324">
            <a:off x="514892" y="4180319"/>
            <a:ext cx="3653866" cy="2186229"/>
          </a:xfrm>
          <a:prstGeom prst="rect">
            <a:avLst/>
          </a:prstGeom>
          <a:noFill/>
        </p:spPr>
      </p:pic>
      <p:pic>
        <p:nvPicPr>
          <p:cNvPr id="3092" name="Picture 20" descr="C:\Users\User\AppData\Local\Microsoft\Windows\Temporary Internet Files\Content.IE5\PD3DNZGQ\lebed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05" y="2028800"/>
            <a:ext cx="3226570" cy="18149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User\AppData\Local\Microsoft\Windows\Temporary Internet Files\Content.IE5\71DJF2EB\Gracie-Gold_-Sochi-2014-Figure-Skating----07-720x107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64038"/>
            <a:ext cx="1943535" cy="2912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C:\Users\User\AppData\Local\Microsoft\Windows\Temporary Internet Files\Content.IE5\9TT8C2UI\olimpiycy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6" y="2081669"/>
            <a:ext cx="2645030" cy="1709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748022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9036496" cy="1944216"/>
          </a:xfrm>
        </p:spPr>
        <p:txBody>
          <a:bodyPr/>
          <a:lstStyle/>
          <a:p>
            <a:r>
              <a:rPr lang="ru-RU" sz="6000" b="1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А еще плоскость…</a:t>
            </a:r>
            <a:br>
              <a:rPr lang="ru-RU" sz="6000" b="1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</a:br>
            <a:r>
              <a:rPr lang="ru-RU" sz="6000" b="1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для чего?</a:t>
            </a:r>
            <a:br>
              <a:rPr lang="ru-RU" sz="6000" b="1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Arial" charset="0"/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5" name="Picture 7" descr="C:\Users\User\AppData\Local\Microsoft\Windows\Temporary Internet Files\Content.IE5\PD3DNZGQ\4051641081_e4fbdac4a6_b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51397" y="2745347"/>
            <a:ext cx="3237823" cy="43170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2348880"/>
            <a:ext cx="8507288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  <a:ea typeface="+mj-ea"/>
                <a:cs typeface="+mj-cs"/>
              </a:rPr>
              <a:t>для </a:t>
            </a:r>
            <a:r>
              <a:rPr lang="ru-RU" sz="4800" b="1" dirty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  <a:ea typeface="+mj-ea"/>
                <a:cs typeface="+mj-cs"/>
              </a:rPr>
              <a:t>«танцующих» красок</a:t>
            </a:r>
            <a:endParaRPr lang="ru-RU" sz="4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65681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817582"/>
            <a:ext cx="7602638" cy="2179370"/>
          </a:xfrm>
        </p:spPr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</a:pPr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sz="3100" dirty="0" smtClean="0">
                <a:solidFill>
                  <a:prstClr val="black"/>
                </a:solidFill>
                <a:latin typeface="Georgia" pitchFamily="18" charset="0"/>
              </a:rPr>
              <a:t>1.Тренинговое</a:t>
            </a:r>
            <a:r>
              <a:rPr lang="ru-RU" sz="4000" dirty="0" smtClean="0">
                <a:solidFill>
                  <a:prstClr val="black"/>
                </a:solidFill>
                <a:latin typeface="Georgia" pitchFamily="18" charset="0"/>
              </a:rPr>
              <a:t>  </a:t>
            </a:r>
            <a:r>
              <a:rPr lang="ru-RU" sz="3100" dirty="0" smtClean="0">
                <a:solidFill>
                  <a:prstClr val="black"/>
                </a:solidFill>
                <a:latin typeface="Georgia" pitchFamily="18" charset="0"/>
              </a:rPr>
              <a:t>упражнение</a:t>
            </a:r>
            <a:br>
              <a:rPr lang="ru-RU" sz="3100" dirty="0" smtClean="0">
                <a:solidFill>
                  <a:prstClr val="black"/>
                </a:solidFill>
                <a:latin typeface="Georgia" pitchFamily="18" charset="0"/>
              </a:rPr>
            </a:br>
            <a:r>
              <a:rPr lang="ru-RU" sz="4000" dirty="0" smtClean="0">
                <a:solidFill>
                  <a:prstClr val="black"/>
                </a:solidFill>
                <a:latin typeface="Georgia" pitchFamily="18" charset="0"/>
              </a:rPr>
              <a:t>  </a:t>
            </a:r>
            <a:r>
              <a:rPr lang="ru-RU" sz="3600" i="1" dirty="0" smtClean="0">
                <a:solidFill>
                  <a:srgbClr val="FF0000"/>
                </a:solidFill>
                <a:latin typeface="Georgia" pitchFamily="18" charset="0"/>
                <a:ea typeface="+mn-ea"/>
                <a:cs typeface="+mn-cs"/>
              </a:rPr>
              <a:t>«</a:t>
            </a:r>
            <a:r>
              <a:rPr lang="ru-RU" sz="3600" i="1" dirty="0">
                <a:solidFill>
                  <a:srgbClr val="FF0000"/>
                </a:solidFill>
                <a:latin typeface="Georgia" pitchFamily="18" charset="0"/>
                <a:ea typeface="+mn-ea"/>
                <a:cs typeface="+mn-cs"/>
              </a:rPr>
              <a:t>Встаньте те, кто</a:t>
            </a:r>
            <a:r>
              <a:rPr lang="ru-RU" sz="3600" i="1" dirty="0" smtClean="0">
                <a:solidFill>
                  <a:srgbClr val="FF0000"/>
                </a:solidFill>
                <a:latin typeface="Georgia" pitchFamily="18" charset="0"/>
                <a:ea typeface="+mn-ea"/>
                <a:cs typeface="+mn-cs"/>
              </a:rPr>
              <a:t>….»</a:t>
            </a:r>
            <a:r>
              <a:rPr lang="ru-RU" sz="3600" i="1" dirty="0" smtClean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  <a:t> </a:t>
            </a:r>
            <a:br>
              <a:rPr lang="ru-RU" sz="3600" i="1" dirty="0" smtClean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sz="2700" dirty="0" smtClean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  <a:t>(</a:t>
            </a:r>
            <a:r>
              <a:rPr lang="ru-RU" sz="2700" dirty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  <a:t>настрой на работу)</a:t>
            </a:r>
            <a:br>
              <a:rPr lang="ru-RU" sz="2700" dirty="0">
                <a:solidFill>
                  <a:prstClr val="black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sz="48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/>
            </a:r>
            <a:br>
              <a:rPr lang="ru-RU" sz="48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</a:br>
            <a:r>
              <a:rPr lang="ru-RU" sz="5300" dirty="0" smtClean="0">
                <a:solidFill>
                  <a:prstClr val="black"/>
                </a:solidFill>
              </a:rPr>
              <a:t/>
            </a:r>
            <a:br>
              <a:rPr lang="ru-RU" sz="5300" dirty="0" smtClean="0">
                <a:solidFill>
                  <a:prstClr val="black"/>
                </a:solidFill>
              </a:rPr>
            </a:br>
            <a:endParaRPr lang="ru-RU" sz="53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24" y="2636912"/>
            <a:ext cx="7572428" cy="3086157"/>
          </a:xfrm>
        </p:spPr>
        <p:txBody>
          <a:bodyPr>
            <a:normAutofit fontScale="92500"/>
          </a:bodyPr>
          <a:lstStyle/>
          <a:p>
            <a:pPr marL="0" lvl="0" indent="0">
              <a:buClr>
                <a:srgbClr val="AA2B1E"/>
              </a:buClr>
              <a:buNone/>
            </a:pPr>
            <a:r>
              <a:rPr lang="ru-RU" sz="3100" dirty="0" smtClean="0">
                <a:solidFill>
                  <a:prstClr val="black"/>
                </a:solidFill>
                <a:latin typeface="Georgia" pitchFamily="18" charset="0"/>
                <a:ea typeface="+mj-ea"/>
                <a:cs typeface="+mj-cs"/>
              </a:rPr>
              <a:t>2. </a:t>
            </a:r>
            <a:r>
              <a:rPr lang="ru-RU" sz="3100" dirty="0" smtClean="0">
                <a:solidFill>
                  <a:prstClr val="black"/>
                </a:solidFill>
                <a:latin typeface="Georgia" pitchFamily="18" charset="0"/>
              </a:rPr>
              <a:t>Игра в </a:t>
            </a:r>
            <a:r>
              <a:rPr lang="ru-RU" sz="3100" dirty="0">
                <a:solidFill>
                  <a:prstClr val="black"/>
                </a:solidFill>
                <a:latin typeface="Georgia" pitchFamily="18" charset="0"/>
              </a:rPr>
              <a:t>«Каракули</a:t>
            </a:r>
            <a:r>
              <a:rPr lang="ru-RU" sz="2600" dirty="0">
                <a:solidFill>
                  <a:prstClr val="black"/>
                </a:solidFill>
                <a:latin typeface="Georgia" pitchFamily="18" charset="0"/>
              </a:rPr>
              <a:t>» (</a:t>
            </a:r>
            <a:r>
              <a:rPr lang="ru-RU" sz="2600" i="1" dirty="0">
                <a:solidFill>
                  <a:srgbClr val="000000"/>
                </a:solidFill>
                <a:latin typeface="Georgia" pitchFamily="18" charset="0"/>
              </a:rPr>
              <a:t>Арт-терапевтическая методика </a:t>
            </a:r>
            <a:r>
              <a:rPr lang="ru-RU" sz="2600" i="1" dirty="0" smtClean="0">
                <a:solidFill>
                  <a:srgbClr val="000000"/>
                </a:solidFill>
                <a:latin typeface="Georgia" pitchFamily="18" charset="0"/>
              </a:rPr>
              <a:t> «</a:t>
            </a:r>
            <a:r>
              <a:rPr lang="ru-RU" sz="2600" i="1" dirty="0">
                <a:solidFill>
                  <a:srgbClr val="000000"/>
                </a:solidFill>
                <a:latin typeface="Georgia" pitchFamily="18" charset="0"/>
              </a:rPr>
              <a:t>Каракули Д. Винникотта»)</a:t>
            </a:r>
            <a:r>
              <a:rPr lang="ru-RU" sz="2600" i="1" dirty="0">
                <a:solidFill>
                  <a:prstClr val="black"/>
                </a:solidFill>
                <a:latin typeface="Georgia" pitchFamily="18" charset="0"/>
              </a:rPr>
              <a:t/>
            </a:r>
            <a:br>
              <a:rPr lang="ru-RU" sz="2600" i="1" dirty="0">
                <a:solidFill>
                  <a:prstClr val="black"/>
                </a:solidFill>
                <a:latin typeface="Georgia" pitchFamily="18" charset="0"/>
              </a:rPr>
            </a:br>
            <a:r>
              <a:rPr lang="ru-RU" dirty="0">
                <a:solidFill>
                  <a:prstClr val="black"/>
                </a:solidFill>
                <a:latin typeface="Georgia" pitchFamily="18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prstClr val="black"/>
                </a:solidFill>
                <a:latin typeface="Georgia" pitchFamily="18" charset="0"/>
                <a:ea typeface="+mj-ea"/>
                <a:cs typeface="+mj-cs"/>
              </a:rPr>
              <a:t>3. Прослушивание записи звука воды (шума ручейка) для активизации слухового анализатора и последующего плавного вхождения в тему занятия.</a:t>
            </a:r>
          </a:p>
          <a:p>
            <a:pPr marL="0" indent="0">
              <a:buNone/>
            </a:pPr>
            <a:endParaRPr lang="ru-RU" sz="2800" dirty="0" smtClean="0">
              <a:solidFill>
                <a:prstClr val="black"/>
              </a:solidFill>
              <a:latin typeface="Constanti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724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/>
              <a:t>Что такое ЭБРУ?</a:t>
            </a:r>
            <a:endParaRPr lang="ru-RU" b="1" i="1" dirty="0"/>
          </a:p>
        </p:txBody>
      </p:sp>
      <p:pic>
        <p:nvPicPr>
          <p:cNvPr id="1026" name="Picture 2" descr="C:\Users\М.Видео\программы компа\Desktop\эбру\ebru_sanat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7128792" cy="396044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Стихи про рисование на воде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276871"/>
            <a:ext cx="6196405" cy="381642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2900" b="1" dirty="0">
                <a:latin typeface="Times New Roman Cyr, Times New Roman"/>
              </a:rPr>
              <a:t>Замираю, растекаюсь по поверхности,</a:t>
            </a: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>
                <a:latin typeface="Times New Roman Cyr, Times New Roman"/>
              </a:rPr>
              <a:t>Расцветаю, распускаюсь, как цветок…</a:t>
            </a: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>
                <a:latin typeface="Times New Roman Cyr, Times New Roman"/>
              </a:rPr>
              <a:t>Начинается мой путь по неизвестности,</a:t>
            </a: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>
                <a:latin typeface="Times New Roman Cyr, Times New Roman"/>
              </a:rPr>
              <a:t>Мой по Эбру начинается урок…</a:t>
            </a: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>
                <a:latin typeface="Times New Roman Cyr, Times New Roman"/>
              </a:rPr>
              <a:t>Краски, чистые, как будто мысли детские,</a:t>
            </a: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>
                <a:latin typeface="Times New Roman Cyr, Times New Roman"/>
              </a:rPr>
              <a:t>Яркие, густые, словно ртуть,</a:t>
            </a: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>
                <a:latin typeface="Times New Roman Cyr, Times New Roman"/>
              </a:rPr>
              <a:t>Мне подскажут, как же дальше действовать,</a:t>
            </a: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>
                <a:latin typeface="Times New Roman Cyr, Times New Roman"/>
              </a:rPr>
              <a:t>Мне помогут в душу заглянуть…</a:t>
            </a: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>
                <a:latin typeface="Times New Roman Cyr, Times New Roman"/>
              </a:rPr>
              <a:t>Капля в каплю… Чёрточка за чёрточкой,</a:t>
            </a: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>
                <a:latin typeface="Times New Roman Cyr, Times New Roman"/>
              </a:rPr>
              <a:t>Расцветает на воде узор,</a:t>
            </a: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>
                <a:latin typeface="Times New Roman Cyr, Times New Roman"/>
              </a:rPr>
              <a:t>Мысли спят, как воробьи на жёрдочке,</a:t>
            </a: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>
                <a:latin typeface="Times New Roman Cyr, Times New Roman"/>
              </a:rPr>
              <a:t>У меня с душою разговор…</a:t>
            </a: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>
                <a:latin typeface="Times New Roman Cyr, Times New Roman"/>
              </a:rPr>
              <a:t>А вода, как мудрая советчица,</a:t>
            </a: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>
                <a:latin typeface="Times New Roman Cyr, Times New Roman"/>
              </a:rPr>
              <a:t>То направит, то поправит неспеша…</a:t>
            </a: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>
                <a:latin typeface="Times New Roman Cyr, Times New Roman"/>
              </a:rPr>
              <a:t>Я сегодня видела воочию</a:t>
            </a: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>
                <a:latin typeface="Times New Roman Cyr, Times New Roman"/>
              </a:rPr>
              <a:t>Чудо - как рождается Душа…</a:t>
            </a:r>
            <a:r>
              <a:rPr lang="ru-RU" sz="2900" b="1" dirty="0"/>
              <a:t> </a:t>
            </a:r>
            <a:endParaRPr lang="ru-RU" sz="2900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906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57166"/>
            <a:ext cx="7704856" cy="5952154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Эбру</a:t>
            </a:r>
            <a:r>
              <a:rPr lang="ru-RU" sz="4000" dirty="0" smtClean="0"/>
              <a:t> — </a:t>
            </a:r>
            <a:r>
              <a:rPr lang="ru-RU" sz="4000" b="1" dirty="0" smtClean="0"/>
              <a:t>искусство обработки бумаги, называемое «Турецким мраморированием». Вначале изображение делается на воде, а затем переносится на бумагу или ткань</a:t>
            </a:r>
            <a:endParaRPr lang="ru-RU" sz="40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04856" cy="6097310"/>
          </a:xfrm>
        </p:spPr>
        <p:txBody>
          <a:bodyPr>
            <a:noAutofit/>
          </a:bodyPr>
          <a:lstStyle/>
          <a:p>
            <a:r>
              <a:rPr lang="ru-RU" sz="3600" b="1" i="1" u="sng" dirty="0" smtClean="0">
                <a:solidFill>
                  <a:schemeClr val="bg1"/>
                </a:solidFill>
              </a:rPr>
              <a:t>История возникновения эбру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200" b="1" dirty="0" smtClean="0"/>
              <a:t>История возникновения эбру окутана тайной. Сложно даже сказать, в каком именно веке оно появилось. Самая древняя из найденных картин датируется XI веком, но искусствоведы утверждают, что эта картина написана в условиях, когда искусство уже было отточено, а значит, появилось намного раньше самого изображения.</a:t>
            </a:r>
            <a:br>
              <a:rPr lang="ru-RU" sz="3200" b="1" dirty="0" smtClean="0"/>
            </a:br>
            <a:endParaRPr lang="ru-RU" sz="3200" b="1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3888432" cy="54006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Также невозможно определить, где именно зародилось эбру.</a:t>
            </a:r>
            <a:br>
              <a:rPr lang="ru-RU" sz="2000" b="1" dirty="0" smtClean="0"/>
            </a:br>
            <a:r>
              <a:rPr lang="ru-RU" sz="2000" b="1" dirty="0" smtClean="0"/>
              <a:t>Откуда бы ни пришло эбру в Османскую империю, но именно там оно прижилось, получило свое развитие, и в наше время Турцию принято считать центром, и даже родиной, необычайного искусства росписи по воде.</a:t>
            </a:r>
            <a:endParaRPr lang="ru-RU" sz="2000" b="1" dirty="0"/>
          </a:p>
        </p:txBody>
      </p:sp>
      <p:pic>
        <p:nvPicPr>
          <p:cNvPr id="2050" name="Picture 2" descr="C:\Users\М.Видео\программы компа\Desktop\эбру\osmanli-cars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357430"/>
            <a:ext cx="3520380" cy="335416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320"/>
            <a:ext cx="7704856" cy="658368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Каких только романтических эпитетов не придумали люди на Востоке для этого необычного вида искусства! Эбру называют «бумагой с облаками» или «бумагой с волнами». Известны такие названия, как «танцующие краски», «облака и ветер», «плавающие краски», «бумажное мраморирование». </a:t>
            </a:r>
            <a:endParaRPr lang="ru-RU" sz="3600" b="1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620688"/>
            <a:ext cx="7388894" cy="3960440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Эбру требует не только творческого начала, но также знания техники, терпения и концентрации.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Все компоненты для эбру обязательно натуральные. Краски состоят из воды с добавлением различных пигментов (мышьяк, синька, сажа, карбонат свинца, оксид железа), смешанной с бычьей желчью. Они очень жидкие, практически разноцветная вода. Кисти традиционно изготавливаются из конского волоса и стебля розы.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8194" name="Picture 2" descr="C:\Users\User\AppData\Local\Microsoft\Windows\Temporary Internet Files\Content.IE5\PD3DNZGQ\Technique_de_l'ebru_(2)[1]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889" t="57033"/>
          <a:stretch/>
        </p:blipFill>
        <p:spPr bwMode="auto">
          <a:xfrm>
            <a:off x="6143636" y="4214818"/>
            <a:ext cx="1732355" cy="16493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AppData\Local\Microsoft\Windows\Temporary Internet Files\Content.IE5\71DJF2EB\karin-kolay-ebru-seti-35x50-300x3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4070659"/>
            <a:ext cx="2214964" cy="2214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User\Desktop\эбру\IMG_20180623_1414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932" b="23793"/>
          <a:stretch/>
        </p:blipFill>
        <p:spPr bwMode="auto">
          <a:xfrm>
            <a:off x="3851919" y="4437110"/>
            <a:ext cx="1890909" cy="1420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024824" cy="272605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Помимо кистей, для создания эбру еще используют шило, которым художник «заплетает» капли краски на поверхности воды в различные узоры, и гребень длиной в ширину поддона, которым проводят по всей поверхности воды с красками, чтобы создать чешуйчатый узор.</a:t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1026" name="Picture 2" descr="C:\Users\М.Видео\программы компа\Desktop\эбру\eb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564904"/>
            <a:ext cx="7429552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632848" cy="452168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Разнообразие картин</a:t>
            </a:r>
            <a:br>
              <a:rPr lang="ru-RU" sz="6000" b="1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</a:br>
            <a:r>
              <a:rPr lang="ru-RU" sz="6000" b="1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/>
            </a:r>
            <a:br>
              <a:rPr lang="ru-RU" sz="6000" b="1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</a:br>
            <a:r>
              <a:rPr lang="ru-RU" sz="3200" b="1" dirty="0" smtClean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(выставка)</a:t>
            </a:r>
            <a:endParaRPr lang="ru-RU" sz="3200" b="1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</a:pPr>
            <a:r>
              <a:rPr lang="ru-RU" sz="6000" b="1" dirty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+mn-ea"/>
                <a:cs typeface="+mn-cs"/>
              </a:rPr>
              <a:t/>
            </a:r>
            <a:br>
              <a:rPr lang="ru-RU" sz="6000" b="1" dirty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</a:b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</a:br>
            <a:endParaRPr lang="ru-RU" dirty="0"/>
          </a:p>
        </p:txBody>
      </p:sp>
      <p:pic>
        <p:nvPicPr>
          <p:cNvPr id="5125" name="Picture 5" descr="C:\Users\User\AppData\Local\Microsoft\Windows\Temporary Internet Files\Content.IE5\PD3DNZGQ\ebru_by_guagapunyaimel-d4l6fgi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55235"/>
            <a:ext cx="2242144" cy="33632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User\AppData\Local\Microsoft\Windows\Temporary Internet Files\Content.IE5\CE3GATA4\Technique_de_l'ebru_(4)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71" y="311785"/>
            <a:ext cx="2306157" cy="2343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User\AppData\Local\Microsoft\Windows\Temporary Internet Files\Content.IE5\9TT8C2UI\ebru05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48680"/>
            <a:ext cx="4493329" cy="58354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662432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965245" cy="1202485"/>
          </a:xfrm>
        </p:spPr>
        <p:txBody>
          <a:bodyPr>
            <a:normAutofit/>
          </a:bodyPr>
          <a:lstStyle/>
          <a:p>
            <a:r>
              <a:rPr lang="ru-RU" sz="4900" dirty="0" smtClean="0">
                <a:solidFill>
                  <a:srgbClr val="002060"/>
                </a:solidFill>
              </a:rPr>
              <a:t>Значение ВОДЫ</a:t>
            </a:r>
            <a:endParaRPr lang="ru-RU" sz="4900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139952" y="4653136"/>
            <a:ext cx="386328" cy="10710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сенсорная комната\Картинки  в технике Эбру\1169791-231659-4x1673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86634"/>
            <a:ext cx="5328592" cy="47834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9560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048"/>
            <a:ext cx="5821451" cy="528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0921"/>
            <a:ext cx="274955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C:\Users\User\AppData\Local\Microsoft\Windows\Temporary Internet Files\Content.IE5\71DJF2EB\themen_ebru_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93096"/>
            <a:ext cx="3070930" cy="2088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94798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592370" cy="547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6731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ebr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714356"/>
            <a:ext cx="4752528" cy="42828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phoca_thumb_l_animator0004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432" r="4570" b="6954"/>
          <a:stretch/>
        </p:blipFill>
        <p:spPr bwMode="auto">
          <a:xfrm>
            <a:off x="4429124" y="3571876"/>
            <a:ext cx="3834619" cy="2670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8752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275714"/>
          </a:xfrm>
        </p:spPr>
        <p:txBody>
          <a:bodyPr>
            <a:normAutofit/>
          </a:bodyPr>
          <a:lstStyle/>
          <a:p>
            <a:pPr algn="l"/>
            <a:r>
              <a:rPr lang="ru-RU" sz="2000" u="sng" dirty="0" smtClean="0"/>
              <a:t>Что ценно в правополушарном рисовании </a:t>
            </a:r>
            <a:r>
              <a:rPr lang="ru-RU" sz="2000" u="sng" smtClean="0"/>
              <a:t>для педагога</a:t>
            </a:r>
            <a:r>
              <a:rPr lang="ru-RU" sz="2000" u="sng" dirty="0" smtClean="0"/>
              <a:t>?</a:t>
            </a:r>
            <a:br>
              <a:rPr lang="ru-RU" sz="2000" u="sng" dirty="0" smtClean="0"/>
            </a:br>
            <a:r>
              <a:rPr lang="ru-RU" sz="2000" dirty="0" smtClean="0"/>
              <a:t>1. В арт-рисовании мы работаем на ресурсе ребенка. Он сам создает рисунки, которые «накачивают» его силы.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2.Ребенок должен почувствовать, что все, что раньше казалось невозможным, становится управляемым, и то, что пугало, начинает сбываться, становиться подвластным и радостным (оказывается, можно многого добиться, усвоив определенные правила и техники).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3. Дети в работе «идут» за изменяющейся водой (помогают знания из окружающего мира: вода не имеет форму, она всегда находится в движении, вода - живая; этим движением управляет рисующий и одновременно прислушивается к «характеру» и «капризам» водной стихии). Так ребенок учится рефлексии.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59230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2322513" y="1055688"/>
            <a:ext cx="4500562" cy="2857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</a:rPr>
              <a:t>Жизнь - для кого?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92163" y="214313"/>
            <a:ext cx="7559675" cy="7143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</a:rPr>
              <a:t>Очень часто мы слышим фразу: «Вода-это жизнь!»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92163" y="3000375"/>
            <a:ext cx="7559675" cy="4286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prstClr val="black"/>
                </a:solidFill>
              </a:rPr>
              <a:t>Вода нужна везде! 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59113" y="3576638"/>
            <a:ext cx="2857500" cy="357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</a:rPr>
              <a:t>А для чего?</a:t>
            </a:r>
          </a:p>
        </p:txBody>
      </p:sp>
      <p:pic>
        <p:nvPicPr>
          <p:cNvPr id="25606" name="Прямоугольник 2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2109788"/>
            <a:ext cx="4583113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359" b="10939"/>
          <a:stretch>
            <a:fillRect/>
          </a:stretch>
        </p:blipFill>
        <p:spPr bwMode="auto">
          <a:xfrm>
            <a:off x="1554163" y="1700213"/>
            <a:ext cx="9144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702" b="12999"/>
          <a:stretch>
            <a:fillRect/>
          </a:stretch>
        </p:blipFill>
        <p:spPr bwMode="auto">
          <a:xfrm>
            <a:off x="2727325" y="1628775"/>
            <a:ext cx="106045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2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741" b="9340"/>
          <a:stretch>
            <a:fillRect/>
          </a:stretch>
        </p:blipFill>
        <p:spPr bwMode="auto">
          <a:xfrm>
            <a:off x="4046538" y="1557338"/>
            <a:ext cx="8382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3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581525"/>
            <a:ext cx="1800225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3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437063"/>
            <a:ext cx="1441450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3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479925"/>
            <a:ext cx="158432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3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581525"/>
            <a:ext cx="16859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2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44675"/>
            <a:ext cx="9001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2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557338"/>
            <a:ext cx="1352550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2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700213"/>
            <a:ext cx="10699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23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1557338"/>
            <a:ext cx="865187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Picture 2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81525"/>
            <a:ext cx="1223962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35496" y="44624"/>
            <a:ext cx="648072" cy="792088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prstClr val="white">
                    <a:lumMod val="75000"/>
                  </a:prstClr>
                </a:solidFill>
              </a:rPr>
              <a:t>11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7715109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35496" y="44624"/>
            <a:ext cx="648072" cy="792088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800" b="1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4101" name="Прямоугольник 1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375066"/>
            <a:ext cx="858361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Рисунок 18" descr="лед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3056"/>
            <a:ext cx="28082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Рисунок 19" descr="пар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89040"/>
            <a:ext cx="23050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капли воды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56792"/>
            <a:ext cx="3346128" cy="248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404848750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9065" y="548680"/>
            <a:ext cx="598586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Вода – без цвета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496" y="44624"/>
            <a:ext cx="648072" cy="792088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dirty="0">
                <a:solidFill>
                  <a:prstClr val="white">
                    <a:lumMod val="75000"/>
                  </a:prstClr>
                </a:solidFill>
              </a:rPr>
              <a:t>5</a:t>
            </a:r>
          </a:p>
        </p:txBody>
      </p:sp>
      <p:pic>
        <p:nvPicPr>
          <p:cNvPr id="9222" name="Рисунок 5" descr="Рыба в аквариуме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2071678"/>
            <a:ext cx="4608512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Рисунок 6" descr="GLAS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1643050"/>
            <a:ext cx="2900363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505624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35718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Вода прозрачная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43" name="Рисунок 5" descr="Рыба в аквариуме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643063"/>
            <a:ext cx="5903912" cy="44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520620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4595" y="548680"/>
            <a:ext cx="633481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Вода – без запаха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496" y="44624"/>
            <a:ext cx="648072" cy="792088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dirty="0">
                <a:solidFill>
                  <a:prstClr val="white">
                    <a:lumMod val="75000"/>
                  </a:prstClr>
                </a:solidFill>
              </a:rPr>
              <a:t>6</a:t>
            </a:r>
          </a:p>
        </p:txBody>
      </p:sp>
      <p:pic>
        <p:nvPicPr>
          <p:cNvPr id="11270" name="Рисунок 5" descr="лимон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89138"/>
            <a:ext cx="467995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Рисунок 5" descr="Bankoboev_Ru_voda_vylivaetsya_v_stakan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2285992"/>
            <a:ext cx="2717800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22628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95806" y="548680"/>
            <a:ext cx="615238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0541" cmpd="sng">
                  <a:solidFill>
                    <a:srgbClr val="727CA3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27CA3">
                        <a:tint val="40000"/>
                        <a:satMod val="250000"/>
                      </a:srgbClr>
                    </a:gs>
                    <a:gs pos="9000">
                      <a:srgbClr val="727CA3">
                        <a:tint val="52000"/>
                        <a:satMod val="300000"/>
                      </a:srgbClr>
                    </a:gs>
                    <a:gs pos="50000">
                      <a:srgbClr val="727CA3">
                        <a:shade val="20000"/>
                        <a:satMod val="300000"/>
                      </a:srgbClr>
                    </a:gs>
                    <a:gs pos="79000">
                      <a:srgbClr val="727CA3">
                        <a:tint val="52000"/>
                        <a:satMod val="300000"/>
                      </a:srgbClr>
                    </a:gs>
                    <a:gs pos="100000">
                      <a:srgbClr val="727CA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Вода – без вкуса 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2000240"/>
            <a:ext cx="3240087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5496" y="44624"/>
            <a:ext cx="648072" cy="792088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dirty="0">
                <a:solidFill>
                  <a:prstClr val="white">
                    <a:lumMod val="75000"/>
                  </a:prstClr>
                </a:solidFill>
              </a:rPr>
              <a:t>7</a:t>
            </a:r>
          </a:p>
        </p:txBody>
      </p:sp>
      <p:pic>
        <p:nvPicPr>
          <p:cNvPr id="12295" name="Рисунок 5" descr="апел.сок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2000240"/>
            <a:ext cx="3551237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870259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8|0.9|0.8|0.7|0.8|0.7|0.7|0.8|0.8|0.8|0.9|0.9|1.1|1.2|1.4|1.1|4.2|2.1|2.7|1.5|3.3|2.1|2.6|2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|0.3|0|0.2|0.7|0.8|0.7|0.6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|0.3|0|0.2|0.7|0.8|0.7|0.6|0.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9_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879</TotalTime>
  <Words>291</Words>
  <Application>Microsoft Office PowerPoint</Application>
  <PresentationFormat>Экран (4:3)</PresentationFormat>
  <Paragraphs>63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Кнопка</vt:lpstr>
      <vt:lpstr>19_Тема Office</vt:lpstr>
      <vt:lpstr>1_Кнопка</vt:lpstr>
      <vt:lpstr> Загадочный мир эмоций на воде</vt:lpstr>
      <vt:lpstr>   1.Тренинговое  упражнение   «Встаньте те, кто….»  (настрой на работу)   </vt:lpstr>
      <vt:lpstr>Значение ВОДЫ</vt:lpstr>
      <vt:lpstr>Слайд 4</vt:lpstr>
      <vt:lpstr>Слайд 5</vt:lpstr>
      <vt:lpstr>Слайд 6</vt:lpstr>
      <vt:lpstr>Вода прозрачная</vt:lpstr>
      <vt:lpstr>Слайд 8</vt:lpstr>
      <vt:lpstr>Слайд 9</vt:lpstr>
      <vt:lpstr>Слайд 10</vt:lpstr>
      <vt:lpstr>Вода растворяет некоторые вещества</vt:lpstr>
      <vt:lpstr>Текучесть (движение,  изменение) </vt:lpstr>
      <vt:lpstr>Слайд 13</vt:lpstr>
      <vt:lpstr>Слайд 14</vt:lpstr>
      <vt:lpstr>Слайд 15</vt:lpstr>
      <vt:lpstr>Слайд 16</vt:lpstr>
      <vt:lpstr> ЗАГАДКИ   Отгадай, кто это?  1) Мчит на водных лыжах клоп, сдвинув шапочку на лоб. Хоть в пруду, как рыбы, живёт, - по воде бежит, - не плывёт!  - Рыбам всем-всем не в пример, тонконогий  (кто?)…….   2) В……..а  бегать может  без труда по водной глади,  У неё в избытке ножек  есть и спереди, и сзади.   3)  В…….а  очень быстра, и за нею - не поспеть,  Где водица серебриста,  её можно разглядеть.    </vt:lpstr>
      <vt:lpstr>Плоскость (опора)  </vt:lpstr>
      <vt:lpstr>А еще плоскость… для чего? </vt:lpstr>
      <vt:lpstr>Что такое ЭБРУ?</vt:lpstr>
      <vt:lpstr>Стихи про рисование на воде</vt:lpstr>
      <vt:lpstr>Эбру — искусство обработки бумаги, называемое «Турецким мраморированием». Вначале изображение делается на воде, а затем переносится на бумагу или ткань</vt:lpstr>
      <vt:lpstr>История возникновения эбру История возникновения эбру окутана тайной. Сложно даже сказать, в каком именно веке оно появилось. Самая древняя из найденных картин датируется XI веком, но искусствоведы утверждают, что эта картина написана в условиях, когда искусство уже было отточено, а значит, появилось намного раньше самого изображения. </vt:lpstr>
      <vt:lpstr>Также невозможно определить, где именно зародилось эбру. Откуда бы ни пришло эбру в Османскую империю, но именно там оно прижилось, получило свое развитие, и в наше время Турцию принято считать центром, и даже родиной, необычайного искусства росписи по воде.</vt:lpstr>
      <vt:lpstr>Каких только романтических эпитетов не придумали люди на Востоке для этого необычного вида искусства! Эбру называют «бумагой с облаками» или «бумагой с волнами». Известны такие названия, как «танцующие краски», «облака и ветер», «плавающие краски», «бумажное мраморирование». </vt:lpstr>
      <vt:lpstr> Эбру требует не только творческого начала, но также знания техники, терпения и концентрации.  Все компоненты для эбру обязательно натуральные. Краски состоят из воды с добавлением различных пигментов (мышьяк, синька, сажа, карбонат свинца, оксид железа), смешанной с бычьей желчью. Они очень жидкие, практически разноцветная вода. Кисти традиционно изготавливаются из конского волоса и стебля розы.  </vt:lpstr>
      <vt:lpstr>Помимо кистей, для создания эбру еще используют шило, которым художник «заплетает» капли краски на поверхности воды в различные узоры, и гребень длиной в ширину поддона, которым проводят по всей поверхности воды с красками, чтобы создать чешуйчатый узор. </vt:lpstr>
      <vt:lpstr>Разнообразие картин  (выставка)</vt:lpstr>
      <vt:lpstr> </vt:lpstr>
      <vt:lpstr>Слайд 30</vt:lpstr>
      <vt:lpstr>Слайд 31</vt:lpstr>
      <vt:lpstr>Слайд 32</vt:lpstr>
      <vt:lpstr>Что ценно в правополушарном рисовании для педагога? 1. В арт-рисовании мы работаем на ресурсе ребенка. Он сам создает рисунки, которые «накачивают» его силы.  2.Ребенок должен почувствовать, что все, что раньше казалось невозможным, становится управляемым, и то, что пугало, начинает сбываться, становиться подвластным и радостным (оказывается, можно многого добиться, усвоив определенные правила и техники).  3. Дети в работе «идут» за изменяющейся водой (помогают знания из окружающего мира: вода не имеет форму, она всегда находится в движении, вода - живая; этим движением управляет рисующий и одновременно прислушивается к «характеру» и «капризам» водной стихии). Так ребенок учится рефлексии.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Живая вода</dc:title>
  <dc:creator>User;Л.В.Л.</dc:creator>
  <cp:lastModifiedBy>Сергей</cp:lastModifiedBy>
  <cp:revision>75</cp:revision>
  <dcterms:created xsi:type="dcterms:W3CDTF">2018-06-29T06:56:21Z</dcterms:created>
  <dcterms:modified xsi:type="dcterms:W3CDTF">2020-06-01T08:16:56Z</dcterms:modified>
</cp:coreProperties>
</file>