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63" r:id="rId3"/>
    <p:sldId id="264" r:id="rId4"/>
    <p:sldId id="265" r:id="rId5"/>
    <p:sldId id="273" r:id="rId6"/>
    <p:sldId id="266" r:id="rId7"/>
    <p:sldId id="267" r:id="rId8"/>
    <p:sldId id="262" r:id="rId9"/>
    <p:sldId id="274" r:id="rId10"/>
    <p:sldId id="275" r:id="rId11"/>
    <p:sldId id="276" r:id="rId12"/>
    <p:sldId id="277" r:id="rId13"/>
    <p:sldId id="280" r:id="rId14"/>
    <p:sldId id="282" r:id="rId15"/>
    <p:sldId id="283" r:id="rId16"/>
    <p:sldId id="281" r:id="rId17"/>
    <p:sldId id="272" r:id="rId18"/>
    <p:sldId id="284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C1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83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3023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1684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24588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239144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88623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26.01.2022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64772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26.01.2022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09704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89733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222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0578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88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0762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58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26.01.2022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283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26.01.2022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0450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26.01.2022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9077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4803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6064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1640" y="2636912"/>
            <a:ext cx="6768752" cy="439248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sz="4000" b="1" dirty="0">
                <a:solidFill>
                  <a:schemeClr val="bg1"/>
                </a:solidFill>
                <a:latin typeface="Century Schoolbook" pitchFamily="18" charset="0"/>
              </a:rPr>
              <a:t/>
            </a:r>
            <a:br>
              <a:rPr lang="ru-RU" sz="4000" b="1" dirty="0">
                <a:solidFill>
                  <a:schemeClr val="bg1"/>
                </a:solidFill>
                <a:latin typeface="Century Schoolbook" pitchFamily="18" charset="0"/>
              </a:rPr>
            </a:br>
            <a:r>
              <a:rPr lang="en-US" b="1" dirty="0" smtClean="0">
                <a:latin typeface="Bookman Old Style" panose="02050604050505020204" pitchFamily="18" charset="0"/>
              </a:rPr>
              <a:t/>
            </a:r>
            <a:br>
              <a:rPr lang="en-US" b="1" dirty="0" smtClean="0">
                <a:latin typeface="Bookman Old Style" panose="02050604050505020204" pitchFamily="18" charset="0"/>
              </a:rPr>
            </a:br>
            <a:r>
              <a:rPr lang="ru-RU" b="1" dirty="0" smtClean="0">
                <a:latin typeface="Bookman Old Style" panose="02050604050505020204" pitchFamily="18" charset="0"/>
              </a:rPr>
              <a:t>      </a:t>
            </a:r>
            <a:r>
              <a:rPr lang="ru-RU" b="1" dirty="0" smtClean="0">
                <a:latin typeface="Bookman Old Style" panose="02050604050505020204" pitchFamily="18" charset="0"/>
              </a:rPr>
              <a:t/>
            </a:r>
            <a:br>
              <a:rPr lang="ru-RU" b="1" dirty="0" smtClean="0">
                <a:latin typeface="Bookman Old Style" panose="02050604050505020204" pitchFamily="18" charset="0"/>
              </a:rPr>
            </a:br>
            <a:r>
              <a:rPr lang="ru-RU" b="1" dirty="0">
                <a:latin typeface="Bookman Old Style" panose="02050604050505020204" pitchFamily="18" charset="0"/>
              </a:rPr>
              <a:t/>
            </a:r>
            <a:br>
              <a:rPr lang="ru-RU" b="1" dirty="0">
                <a:latin typeface="Bookman Old Style" panose="02050604050505020204" pitchFamily="18" charset="0"/>
              </a:rPr>
            </a:br>
            <a:r>
              <a:rPr lang="ru-RU" sz="4000" b="1" dirty="0">
                <a:solidFill>
                  <a:schemeClr val="tx1"/>
                </a:solidFill>
                <a:latin typeface="Century Schoolbook" pitchFamily="18" charset="0"/>
              </a:rPr>
              <a:t>МДОУ «Детский сад №117»</a:t>
            </a:r>
            <a:r>
              <a:rPr lang="ru-RU" b="1" dirty="0">
                <a:solidFill>
                  <a:schemeClr val="tx1"/>
                </a:solidFill>
                <a:latin typeface="Century Schoolbook" pitchFamily="18" charset="0"/>
              </a:rPr>
              <a:t/>
            </a:r>
            <a:br>
              <a:rPr lang="ru-RU" b="1" dirty="0">
                <a:solidFill>
                  <a:schemeClr val="tx1"/>
                </a:solidFill>
                <a:latin typeface="Century Schoolbook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/>
            </a:r>
            <a:br>
              <a:rPr lang="ru-RU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Педагогический    </a:t>
            </a:r>
            <a:r>
              <a:rPr lang="ru-RU" sz="3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проект </a:t>
            </a:r>
            <a: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 </a:t>
            </a:r>
            <a:r>
              <a:rPr lang="en-US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/>
            </a:r>
            <a:br>
              <a:rPr lang="en-US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</a:br>
            <a:r>
              <a:rPr lang="ru-RU" b="1" i="1" dirty="0" smtClean="0">
                <a:solidFill>
                  <a:srgbClr val="FFC000"/>
                </a:solidFill>
                <a:latin typeface="Bookman Old Style" pitchFamily="18" charset="0"/>
              </a:rPr>
              <a:t>«Я и мой поселок </a:t>
            </a:r>
            <a:r>
              <a:rPr lang="ru-RU" b="1" i="1" dirty="0" err="1" smtClean="0">
                <a:solidFill>
                  <a:srgbClr val="FFC000"/>
                </a:solidFill>
                <a:latin typeface="Bookman Old Style" pitchFamily="18" charset="0"/>
              </a:rPr>
              <a:t>Ялга</a:t>
            </a:r>
            <a:r>
              <a:rPr lang="ru-RU" b="1" i="1" dirty="0" smtClean="0">
                <a:solidFill>
                  <a:srgbClr val="FFC000"/>
                </a:solidFill>
                <a:latin typeface="Bookman Old Style" pitchFamily="18" charset="0"/>
              </a:rPr>
              <a:t>»</a:t>
            </a:r>
            <a:r>
              <a:rPr lang="ru-RU" dirty="0" smtClean="0">
                <a:solidFill>
                  <a:srgbClr val="FFC000"/>
                </a:solidFill>
                <a:latin typeface="Bookman Old Style" panose="02050604050505020204" pitchFamily="18" charset="0"/>
              </a:rPr>
              <a:t/>
            </a:r>
            <a:br>
              <a:rPr lang="ru-RU" dirty="0" smtClean="0">
                <a:solidFill>
                  <a:srgbClr val="FFC000"/>
                </a:solidFill>
                <a:latin typeface="Bookman Old Style" panose="02050604050505020204" pitchFamily="18" charset="0"/>
              </a:rPr>
            </a:br>
            <a:r>
              <a:rPr lang="ru-RU" dirty="0" smtClean="0">
                <a:solidFill>
                  <a:srgbClr val="FFC000"/>
                </a:solidFill>
              </a:rPr>
              <a:t> </a:t>
            </a:r>
            <a:br>
              <a:rPr lang="ru-RU" dirty="0" smtClean="0">
                <a:solidFill>
                  <a:srgbClr val="FFC000"/>
                </a:solidFill>
              </a:rPr>
            </a:b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8336" y="5949280"/>
            <a:ext cx="6858000" cy="1655762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22C1FA"/>
                </a:solidFill>
                <a:latin typeface="Bookman Old Style" panose="02050604050505020204" pitchFamily="18" charset="0"/>
              </a:rPr>
              <a:t>Автор-составитель: воспитатель Гераськина М.Н.</a:t>
            </a:r>
            <a:endParaRPr lang="ru-RU" b="1" dirty="0">
              <a:solidFill>
                <a:srgbClr val="22C1FA"/>
              </a:solidFill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01533" y="404664"/>
            <a:ext cx="2520280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«Я и мой поселок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Ялга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endParaRPr lang="ru-RU" dirty="0"/>
          </a:p>
        </p:txBody>
      </p:sp>
      <p:sp>
        <p:nvSpPr>
          <p:cNvPr id="4" name="Выноска 1 3"/>
          <p:cNvSpPr/>
          <p:nvPr/>
        </p:nvSpPr>
        <p:spPr>
          <a:xfrm>
            <a:off x="5076056" y="3332779"/>
            <a:ext cx="1945101" cy="1343723"/>
          </a:xfrm>
          <a:prstGeom prst="borderCallout1">
            <a:avLst>
              <a:gd name="adj1" fmla="val -4587"/>
              <a:gd name="adj2" fmla="val 80722"/>
              <a:gd name="adj3" fmla="val -133940"/>
              <a:gd name="adj4" fmla="val 2505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4.«Современная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Ялга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endParaRPr lang="ru-RU" dirty="0"/>
          </a:p>
        </p:txBody>
      </p:sp>
      <p:sp>
        <p:nvSpPr>
          <p:cNvPr id="7" name="Выноска 1 6"/>
          <p:cNvSpPr/>
          <p:nvPr/>
        </p:nvSpPr>
        <p:spPr>
          <a:xfrm rot="10800000" flipV="1">
            <a:off x="2123728" y="3356992"/>
            <a:ext cx="1964866" cy="1294792"/>
          </a:xfrm>
          <a:prstGeom prst="borderCallout1">
            <a:avLst>
              <a:gd name="adj1" fmla="val -7480"/>
              <a:gd name="adj2" fmla="val 67447"/>
              <a:gd name="adj3" fmla="val -142350"/>
              <a:gd name="adj4" fmla="val 2978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2.«Традиции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родного поселка»</a:t>
            </a:r>
            <a:endParaRPr lang="ru-RU" dirty="0"/>
          </a:p>
        </p:txBody>
      </p:sp>
      <p:sp>
        <p:nvSpPr>
          <p:cNvPr id="10" name="Выноска 1 9"/>
          <p:cNvSpPr/>
          <p:nvPr/>
        </p:nvSpPr>
        <p:spPr>
          <a:xfrm>
            <a:off x="3230378" y="4941168"/>
            <a:ext cx="2818228" cy="1294792"/>
          </a:xfrm>
          <a:prstGeom prst="borderCallout1">
            <a:avLst>
              <a:gd name="adj1" fmla="val -8826"/>
              <a:gd name="adj2" fmla="val 50025"/>
              <a:gd name="adj3" fmla="val -253841"/>
              <a:gd name="adj4" fmla="val 472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3.«Поселок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Ялга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– достопримечательности»</a:t>
            </a:r>
            <a:endParaRPr lang="ru-RU" dirty="0"/>
          </a:p>
        </p:txBody>
      </p:sp>
      <p:sp>
        <p:nvSpPr>
          <p:cNvPr id="15" name="Выноска 1 14"/>
          <p:cNvSpPr/>
          <p:nvPr/>
        </p:nvSpPr>
        <p:spPr>
          <a:xfrm rot="10800000" flipV="1">
            <a:off x="230134" y="3626478"/>
            <a:ext cx="1570139" cy="1383352"/>
          </a:xfrm>
          <a:prstGeom prst="borderCallout1">
            <a:avLst>
              <a:gd name="adj1" fmla="val -9579"/>
              <a:gd name="adj2" fmla="val 78745"/>
              <a:gd name="adj3" fmla="val -207929"/>
              <a:gd name="adj4" fmla="val -921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1.«История </a:t>
            </a:r>
            <a:r>
              <a:rPr lang="ru-RU" b="1">
                <a:latin typeface="Times New Roman" panose="02020603050405020304" pitchFamily="18" charset="0"/>
                <a:ea typeface="Times New Roman" panose="02020603050405020304" pitchFamily="18" charset="0"/>
              </a:rPr>
              <a:t>поселка»</a:t>
            </a:r>
            <a:endParaRPr lang="ru-RU" dirty="0"/>
          </a:p>
        </p:txBody>
      </p:sp>
      <p:sp>
        <p:nvSpPr>
          <p:cNvPr id="16" name="Выноска 1 15"/>
          <p:cNvSpPr/>
          <p:nvPr/>
        </p:nvSpPr>
        <p:spPr>
          <a:xfrm>
            <a:off x="7308304" y="4147728"/>
            <a:ext cx="1634480" cy="1296144"/>
          </a:xfrm>
          <a:prstGeom prst="borderCallout1">
            <a:avLst>
              <a:gd name="adj1" fmla="val -267472"/>
              <a:gd name="adj2" fmla="val -89319"/>
              <a:gd name="adj3" fmla="val -7095"/>
              <a:gd name="adj4" fmla="val 815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5.Работа с родителями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89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1484784"/>
            <a:ext cx="9144000" cy="78329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/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1.История поселка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/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</a:br>
            <a:r>
              <a:rPr lang="ru-RU" sz="28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«Ознакомление детей о </a:t>
            </a:r>
            <a:r>
              <a:rPr lang="ru-RU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возникновении поселка </a:t>
            </a:r>
            <a:r>
              <a:rPr lang="ru-RU" sz="28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Ялга</a:t>
            </a:r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dirty="0"/>
              <a:t/>
            </a:r>
            <a:br>
              <a:rPr lang="ru-RU" dirty="0"/>
            </a:br>
            <a:endParaRPr lang="ru-RU" b="1" dirty="0">
              <a:solidFill>
                <a:schemeClr val="accent1">
                  <a:lumMod val="50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535" y="1700808"/>
            <a:ext cx="7856930" cy="496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496944" cy="1400530"/>
          </a:xfrm>
        </p:spPr>
        <p:txBody>
          <a:bodyPr/>
          <a:lstStyle/>
          <a:p>
            <a:pPr algn="ctr">
              <a:spcAft>
                <a:spcPts val="0"/>
              </a:spcAft>
            </a:pP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1.История поселка</a:t>
            </a:r>
            <a:r>
              <a:rPr lang="ru-RU" sz="44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44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Беседа  с детьми о подвигах солдат в ВОВ»</a:t>
            </a:r>
            <a:br>
              <a:rPr lang="ru-RU" sz="32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4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Кострова</a:t>
            </a:r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Мария Дмитриевна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708920"/>
            <a:ext cx="2592288" cy="320625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03848" y="2712071"/>
            <a:ext cx="561662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Monotype Corsiva" panose="03010101010201010101" pitchFamily="66" charset="0"/>
              </a:rPr>
              <a:t>С 1943 года </a:t>
            </a:r>
            <a:r>
              <a:rPr lang="ru-RU" sz="2400" dirty="0" err="1" smtClean="0">
                <a:latin typeface="Monotype Corsiva" panose="03010101010201010101" pitchFamily="66" charset="0"/>
              </a:rPr>
              <a:t>Кострова</a:t>
            </a:r>
            <a:r>
              <a:rPr lang="ru-RU" sz="2400" dirty="0">
                <a:latin typeface="Monotype Corsiva" panose="03010101010201010101" pitchFamily="66" charset="0"/>
              </a:rPr>
              <a:t> </a:t>
            </a:r>
            <a:r>
              <a:rPr lang="ru-RU" sz="2400" dirty="0" smtClean="0">
                <a:latin typeface="Monotype Corsiva" panose="03010101010201010101" pitchFamily="66" charset="0"/>
              </a:rPr>
              <a:t>М.Д. воевала</a:t>
            </a:r>
            <a:r>
              <a:rPr lang="ru-RU" sz="2400" dirty="0">
                <a:latin typeface="Monotype Corsiva" panose="03010101010201010101" pitchFamily="66" charset="0"/>
              </a:rPr>
              <a:t> </a:t>
            </a:r>
            <a:r>
              <a:rPr lang="ru-RU" sz="2400" dirty="0" smtClean="0">
                <a:latin typeface="Monotype Corsiva" panose="03010101010201010101" pitchFamily="66" charset="0"/>
              </a:rPr>
              <a:t>в  158 батальоне связи </a:t>
            </a:r>
            <a:r>
              <a:rPr lang="ru-RU" sz="2400" dirty="0">
                <a:latin typeface="Monotype Corsiva" panose="03010101010201010101" pitchFamily="66" charset="0"/>
              </a:rPr>
              <a:t>на Западном фронте в составе Первого Белорусского фронта. Освобождала </a:t>
            </a:r>
            <a:r>
              <a:rPr lang="ru-RU" sz="2400" dirty="0" err="1">
                <a:latin typeface="Monotype Corsiva" panose="03010101010201010101" pitchFamily="66" charset="0"/>
              </a:rPr>
              <a:t>Смоленшину</a:t>
            </a:r>
            <a:r>
              <a:rPr lang="ru-RU" sz="2400" dirty="0">
                <a:latin typeface="Monotype Corsiva" panose="03010101010201010101" pitchFamily="66" charset="0"/>
              </a:rPr>
              <a:t>. Белоруссию, Польшу За взятие Варшавы награждена </a:t>
            </a:r>
            <a:r>
              <a:rPr lang="ru-RU" sz="2400" dirty="0" smtClean="0">
                <a:latin typeface="Monotype Corsiva" panose="03010101010201010101" pitchFamily="66" charset="0"/>
              </a:rPr>
              <a:t>Похвальной </a:t>
            </a:r>
            <a:r>
              <a:rPr lang="ru-RU" sz="2400" dirty="0">
                <a:latin typeface="Monotype Corsiva" panose="03010101010201010101" pitchFamily="66" charset="0"/>
              </a:rPr>
              <a:t>грамотой от главнокомандующего </a:t>
            </a:r>
            <a:r>
              <a:rPr lang="ru-RU" sz="2400" dirty="0" err="1" smtClean="0">
                <a:latin typeface="Monotype Corsiva" panose="03010101010201010101" pitchFamily="66" charset="0"/>
              </a:rPr>
              <a:t>И.В.Сталина</a:t>
            </a:r>
            <a:r>
              <a:rPr lang="ru-RU" sz="2400" dirty="0" smtClean="0">
                <a:latin typeface="Monotype Corsiva" panose="03010101010201010101" pitchFamily="66" charset="0"/>
              </a:rPr>
              <a:t>.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28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27329"/>
            <a:ext cx="6889077" cy="9632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158" y="2727899"/>
            <a:ext cx="7053683" cy="14022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19954" t="34208" r="11630"/>
          <a:stretch/>
        </p:blipFill>
        <p:spPr>
          <a:xfrm>
            <a:off x="3184712" y="845717"/>
            <a:ext cx="5179123" cy="373541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r="54693" b="3963"/>
          <a:stretch/>
        </p:blipFill>
        <p:spPr>
          <a:xfrm>
            <a:off x="323527" y="836712"/>
            <a:ext cx="2750294" cy="38884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5158" y="932934"/>
            <a:ext cx="6857961" cy="49921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6039" y="864987"/>
            <a:ext cx="7927796" cy="529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302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1988840"/>
            <a:ext cx="3378965" cy="41419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3318" y="1484784"/>
            <a:ext cx="5389331" cy="517595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5536" y="188640"/>
            <a:ext cx="80648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3.«Поселок </a:t>
            </a:r>
            <a:r>
              <a:rPr lang="ru-RU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Ялга</a:t>
            </a:r>
            <a:r>
              <a:rPr lang="ru-RU" sz="36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– достопримечательности»</a:t>
            </a: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624" y="1466626"/>
            <a:ext cx="6913463" cy="51820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007" y="1410754"/>
            <a:ext cx="7080695" cy="53240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l="950" r="4989"/>
          <a:stretch/>
        </p:blipFill>
        <p:spPr>
          <a:xfrm>
            <a:off x="1104007" y="1349216"/>
            <a:ext cx="7128793" cy="50562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/>
          <a:srcRect l="6719" r="7773" b="3618"/>
          <a:stretch/>
        </p:blipFill>
        <p:spPr>
          <a:xfrm>
            <a:off x="1439998" y="1321424"/>
            <a:ext cx="6408712" cy="541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9" y="260648"/>
            <a:ext cx="77048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3.«Поселок </a:t>
            </a:r>
            <a:r>
              <a:rPr lang="ru-RU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Ялга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– достопримечательности</a:t>
            </a:r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Экскурсии по поселку</a:t>
            </a:r>
            <a:endParaRPr lang="ru-RU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50"/>
          <a:stretch/>
        </p:blipFill>
        <p:spPr>
          <a:xfrm>
            <a:off x="2051720" y="1772816"/>
            <a:ext cx="5143500" cy="43651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b="17421"/>
          <a:stretch/>
        </p:blipFill>
        <p:spPr>
          <a:xfrm>
            <a:off x="361104" y="1319633"/>
            <a:ext cx="5625805" cy="33123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t="1282" b="17000"/>
          <a:stretch/>
        </p:blipFill>
        <p:spPr>
          <a:xfrm>
            <a:off x="3022829" y="2494930"/>
            <a:ext cx="5811811" cy="35581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600" y="1252333"/>
            <a:ext cx="7665350" cy="51963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062" y="1214755"/>
            <a:ext cx="7992888" cy="542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130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28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10813" y="332656"/>
            <a:ext cx="49389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4.«Современная </a:t>
            </a:r>
            <a:r>
              <a:rPr lang="ru-RU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Ялга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endParaRPr lang="ru-RU" sz="3600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560" y="1232756"/>
            <a:ext cx="3867894" cy="51571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484784"/>
            <a:ext cx="8272242" cy="46531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1231014"/>
            <a:ext cx="8448939" cy="522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60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3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1043608" y="404664"/>
            <a:ext cx="7620000" cy="990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 smtClean="0">
                <a:solidFill>
                  <a:srgbClr val="FFC000"/>
                </a:solidFill>
                <a:latin typeface="Bookman Old Style" pitchFamily="18" charset="0"/>
                <a:ea typeface="+mj-ea"/>
                <a:cs typeface="+mj-cs"/>
              </a:rPr>
              <a:t>Работа с родителями 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73368" y="1916832"/>
            <a:ext cx="81369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Родители приняли активное участие </a:t>
            </a:r>
            <a:r>
              <a:rPr lang="ru-RU" dirty="0" smtClean="0"/>
              <a:t>в реализации проекта. </a:t>
            </a:r>
            <a:r>
              <a:rPr lang="ru-RU" dirty="0"/>
              <a:t>П</a:t>
            </a:r>
            <a:r>
              <a:rPr lang="ru-RU" dirty="0" smtClean="0"/>
              <a:t>одготовили </a:t>
            </a:r>
            <a:r>
              <a:rPr lang="ru-RU" dirty="0" smtClean="0"/>
              <a:t>фотографии </a:t>
            </a:r>
            <a:r>
              <a:rPr lang="ru-RU" dirty="0" smtClean="0"/>
              <a:t>поселка </a:t>
            </a:r>
            <a:r>
              <a:rPr lang="ru-RU" dirty="0" smtClean="0"/>
              <a:t>для</a:t>
            </a:r>
            <a:r>
              <a:rPr lang="ru-RU" dirty="0" smtClean="0"/>
              <a:t> альбома </a:t>
            </a:r>
            <a:r>
              <a:rPr lang="ru-RU" dirty="0" smtClean="0"/>
              <a:t>«Мой поселок </a:t>
            </a:r>
            <a:r>
              <a:rPr lang="ru-RU" dirty="0" err="1" smtClean="0"/>
              <a:t>Ялга</a:t>
            </a:r>
            <a:r>
              <a:rPr lang="ru-RU" dirty="0" smtClean="0"/>
              <a:t>. Достопримечательности».</a:t>
            </a:r>
            <a:endParaRPr lang="ru-RU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3717032"/>
            <a:ext cx="2880320" cy="1925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3717032"/>
            <a:ext cx="3075944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30270" y="3717032"/>
            <a:ext cx="2913730" cy="1872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0696" y="1052736"/>
            <a:ext cx="7055380" cy="1032066"/>
          </a:xfrm>
        </p:spPr>
        <p:txBody>
          <a:bodyPr/>
          <a:lstStyle/>
          <a:p>
            <a:pPr algn="ctr"/>
            <a:r>
              <a:rPr lang="ru-RU" sz="4800" dirty="0" smtClean="0">
                <a:solidFill>
                  <a:srgbClr val="92D050"/>
                </a:solidFill>
                <a:latin typeface="Monotype Corsiva" panose="03010101010201010101" pitchFamily="66" charset="0"/>
              </a:rPr>
              <a:t>Спасибо за внимание!</a:t>
            </a:r>
            <a:endParaRPr lang="ru-RU" sz="4800" dirty="0">
              <a:solidFill>
                <a:srgbClr val="92D05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5939"/>
          <a:stretch/>
        </p:blipFill>
        <p:spPr>
          <a:xfrm>
            <a:off x="1776682" y="2420888"/>
            <a:ext cx="5763408" cy="310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741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3789040"/>
            <a:ext cx="6477000" cy="1828800"/>
          </a:xfrm>
        </p:spPr>
        <p:txBody>
          <a:bodyPr>
            <a:normAutofit fontScale="90000"/>
          </a:bodyPr>
          <a:lstStyle/>
          <a:p>
            <a:r>
              <a:rPr lang="en-US" sz="2700" b="1" dirty="0" smtClean="0"/>
              <a:t/>
            </a:r>
            <a:br>
              <a:rPr lang="en-US" sz="2700" b="1" dirty="0" smtClean="0"/>
            </a:br>
            <a:r>
              <a:rPr lang="en-US" sz="2700" b="1" dirty="0" smtClean="0"/>
              <a:t/>
            </a:r>
            <a:br>
              <a:rPr lang="en-US" sz="2700" b="1" dirty="0" smtClean="0"/>
            </a:br>
            <a:r>
              <a:rPr lang="en-US" sz="2700" b="1" dirty="0" smtClean="0"/>
              <a:t/>
            </a:r>
            <a:br>
              <a:rPr lang="en-US" sz="2700" b="1" dirty="0" smtClean="0"/>
            </a:br>
            <a:r>
              <a:rPr lang="en-US" sz="2700" b="1" dirty="0" smtClean="0"/>
              <a:t/>
            </a:r>
            <a:br>
              <a:rPr lang="en-US" sz="2700" b="1" dirty="0" smtClean="0"/>
            </a:br>
            <a:r>
              <a:rPr lang="ru-RU" sz="2700" b="1" dirty="0" smtClean="0">
                <a:solidFill>
                  <a:srgbClr val="00B050"/>
                </a:solidFill>
                <a:latin typeface="Bookman Old Style" panose="02050604050505020204" pitchFamily="18" charset="0"/>
              </a:rPr>
              <a:t>Тип проекта:  </a:t>
            </a:r>
            <a:r>
              <a:rPr lang="ru-RU" sz="2700" b="1" dirty="0" smtClean="0">
                <a:latin typeface="Bookman Old Style" panose="02050604050505020204" pitchFamily="18" charset="0"/>
              </a:rPr>
              <a:t/>
            </a:r>
            <a:br>
              <a:rPr lang="ru-RU" sz="2700" b="1" dirty="0" smtClean="0">
                <a:latin typeface="Bookman Old Style" panose="02050604050505020204" pitchFamily="18" charset="0"/>
              </a:rPr>
            </a:br>
            <a:r>
              <a:rPr lang="ru-RU" sz="2700" b="1" dirty="0" smtClean="0">
                <a:latin typeface="Bookman Old Style" panose="02050604050505020204" pitchFamily="18" charset="0"/>
              </a:rPr>
              <a:t>творческий, познавательно – исследовательский </a:t>
            </a:r>
            <a:r>
              <a:rPr lang="en-US" sz="2700" b="1" dirty="0" smtClean="0">
                <a:latin typeface="Bookman Old Style" panose="02050604050505020204" pitchFamily="18" charset="0"/>
              </a:rPr>
              <a:t/>
            </a:r>
            <a:br>
              <a:rPr lang="en-US" sz="2700" b="1" dirty="0" smtClean="0">
                <a:latin typeface="Bookman Old Style" panose="02050604050505020204" pitchFamily="18" charset="0"/>
              </a:rPr>
            </a:br>
            <a:r>
              <a:rPr lang="ru-RU" sz="2700" b="1" dirty="0" smtClean="0">
                <a:latin typeface="Bookman Old Style" panose="02050604050505020204" pitchFamily="18" charset="0"/>
              </a:rPr>
              <a:t/>
            </a:r>
            <a:br>
              <a:rPr lang="ru-RU" sz="2700" b="1" dirty="0" smtClean="0">
                <a:latin typeface="Bookman Old Style" panose="02050604050505020204" pitchFamily="18" charset="0"/>
              </a:rPr>
            </a:br>
            <a:r>
              <a:rPr lang="ru-RU" sz="2700" b="1" dirty="0" smtClean="0">
                <a:latin typeface="Bookman Old Style" panose="02050604050505020204" pitchFamily="18" charset="0"/>
              </a:rPr>
              <a:t>Долгосрочный </a:t>
            </a:r>
            <a:r>
              <a:rPr lang="en-US" sz="2700" b="1" dirty="0" smtClean="0">
                <a:latin typeface="Bookman Old Style" panose="02050604050505020204" pitchFamily="18" charset="0"/>
              </a:rPr>
              <a:t/>
            </a:r>
            <a:br>
              <a:rPr lang="en-US" sz="2700" b="1" dirty="0" smtClean="0">
                <a:latin typeface="Bookman Old Style" panose="02050604050505020204" pitchFamily="18" charset="0"/>
              </a:rPr>
            </a:br>
            <a:r>
              <a:rPr lang="ru-RU" sz="2700" b="1" dirty="0" smtClean="0">
                <a:latin typeface="Bookman Old Style" panose="02050604050505020204" pitchFamily="18" charset="0"/>
              </a:rPr>
              <a:t/>
            </a:r>
            <a:br>
              <a:rPr lang="ru-RU" sz="2700" b="1" dirty="0" smtClean="0">
                <a:latin typeface="Bookman Old Style" panose="02050604050505020204" pitchFamily="18" charset="0"/>
              </a:rPr>
            </a:br>
            <a:r>
              <a:rPr lang="ru-RU" sz="2700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Участники проекта: </a:t>
            </a: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700" b="1" dirty="0" smtClean="0">
                <a:latin typeface="Bookman Old Style" panose="02050604050505020204" pitchFamily="18" charset="0"/>
              </a:rPr>
              <a:t>дети старшей  группы, воспитатели, родители воспитанников</a:t>
            </a:r>
            <a:r>
              <a:rPr lang="ru-RU" dirty="0" smtClean="0">
                <a:latin typeface="Bookman Old Style" panose="02050604050505020204" pitchFamily="18" charset="0"/>
              </a:rPr>
              <a:t/>
            </a:r>
            <a:br>
              <a:rPr lang="ru-RU" dirty="0" smtClean="0">
                <a:latin typeface="Bookman Old Style" panose="02050604050505020204" pitchFamily="18" charset="0"/>
              </a:rPr>
            </a:br>
            <a:endParaRPr lang="ru-RU" dirty="0"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534494" y="2060848"/>
            <a:ext cx="8640960" cy="4608512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                      </a:t>
            </a: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7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27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7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27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                       </a:t>
            </a:r>
            <a:r>
              <a:rPr lang="ru-RU" sz="2700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Актуальность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2000" b="1" cap="none" dirty="0" smtClean="0">
                <a:latin typeface="Bookman Old Style" pitchFamily="18" charset="0"/>
              </a:rPr>
              <a:t>    Дошкольное детство – важный этап в становлении </a:t>
            </a:r>
            <a:br>
              <a:rPr lang="ru-RU" sz="2000" b="1" cap="none" dirty="0" smtClean="0">
                <a:latin typeface="Bookman Old Style" pitchFamily="18" charset="0"/>
              </a:rPr>
            </a:br>
            <a:r>
              <a:rPr lang="ru-RU" sz="2000" b="1" cap="none" dirty="0" smtClean="0">
                <a:latin typeface="Bookman Old Style" pitchFamily="18" charset="0"/>
              </a:rPr>
              <a:t>облика человека. В эти годы закладываются основы нравственности, формируется первоначальное </a:t>
            </a:r>
            <a:br>
              <a:rPr lang="ru-RU" sz="2000" b="1" cap="none" dirty="0" smtClean="0">
                <a:latin typeface="Bookman Old Style" pitchFamily="18" charset="0"/>
              </a:rPr>
            </a:br>
            <a:r>
              <a:rPr lang="ru-RU" sz="2000" b="1" cap="none" dirty="0" smtClean="0">
                <a:latin typeface="Bookman Old Style" pitchFamily="18" charset="0"/>
              </a:rPr>
              <a:t>представление об окружающем, эстетические </a:t>
            </a:r>
            <a:br>
              <a:rPr lang="ru-RU" sz="2000" b="1" cap="none" dirty="0" smtClean="0">
                <a:latin typeface="Bookman Old Style" pitchFamily="18" charset="0"/>
              </a:rPr>
            </a:br>
            <a:r>
              <a:rPr lang="ru-RU" sz="2000" b="1" cap="none" dirty="0" smtClean="0">
                <a:latin typeface="Bookman Old Style" pitchFamily="18" charset="0"/>
              </a:rPr>
              <a:t>представления, воспитываются патриотические </a:t>
            </a:r>
            <a:br>
              <a:rPr lang="ru-RU" sz="2000" b="1" cap="none" dirty="0" smtClean="0">
                <a:latin typeface="Bookman Old Style" pitchFamily="18" charset="0"/>
              </a:rPr>
            </a:br>
            <a:r>
              <a:rPr lang="ru-RU" sz="2000" b="1" cap="none" dirty="0" smtClean="0">
                <a:latin typeface="Bookman Old Style" pitchFamily="18" charset="0"/>
              </a:rPr>
              <a:t>чувства. именно в дошкольном возрасте у детей,</a:t>
            </a:r>
            <a:br>
              <a:rPr lang="ru-RU" sz="2000" b="1" cap="none" dirty="0" smtClean="0">
                <a:latin typeface="Bookman Old Style" pitchFamily="18" charset="0"/>
              </a:rPr>
            </a:br>
            <a:r>
              <a:rPr lang="ru-RU" sz="2000" b="1" cap="none" dirty="0" smtClean="0">
                <a:latin typeface="Bookman Old Style" pitchFamily="18" charset="0"/>
              </a:rPr>
              <a:t> по мнению ученых, отмечается темп умственного </a:t>
            </a:r>
            <a:br>
              <a:rPr lang="ru-RU" sz="2000" b="1" cap="none" dirty="0" smtClean="0">
                <a:latin typeface="Bookman Old Style" pitchFamily="18" charset="0"/>
              </a:rPr>
            </a:br>
            <a:r>
              <a:rPr lang="ru-RU" sz="2000" b="1" cap="none" dirty="0" smtClean="0">
                <a:latin typeface="Bookman Old Style" pitchFamily="18" charset="0"/>
              </a:rPr>
              <a:t>развития. </a:t>
            </a:r>
            <a:br>
              <a:rPr lang="ru-RU" sz="2000" b="1" cap="none" dirty="0" smtClean="0">
                <a:latin typeface="Bookman Old Style" pitchFamily="18" charset="0"/>
              </a:rPr>
            </a:br>
            <a:r>
              <a:rPr lang="ru-RU" sz="2000" b="1" cap="none" dirty="0" smtClean="0">
                <a:latin typeface="Bookman Old Style" pitchFamily="18" charset="0"/>
              </a:rPr>
              <a:t>Данный проект рассчитан для детей старшей группы. </a:t>
            </a:r>
            <a:br>
              <a:rPr lang="ru-RU" sz="2000" b="1" cap="none" dirty="0" smtClean="0">
                <a:latin typeface="Bookman Old Style" pitchFamily="18" charset="0"/>
              </a:rPr>
            </a:br>
            <a:r>
              <a:rPr lang="ru-RU" sz="2000" b="1" cap="none" dirty="0" smtClean="0">
                <a:latin typeface="Bookman Old Style" pitchFamily="18" charset="0"/>
              </a:rPr>
              <a:t>Он способствует формированию нравственно- </a:t>
            </a:r>
            <a:br>
              <a:rPr lang="ru-RU" sz="2000" b="1" cap="none" dirty="0" smtClean="0">
                <a:latin typeface="Bookman Old Style" pitchFamily="18" charset="0"/>
              </a:rPr>
            </a:br>
            <a:r>
              <a:rPr lang="ru-RU" sz="2000" b="1" cap="none" dirty="0" smtClean="0">
                <a:latin typeface="Bookman Old Style" pitchFamily="18" charset="0"/>
              </a:rPr>
              <a:t>патриотических чувств, взаимоотношений со </a:t>
            </a:r>
            <a:br>
              <a:rPr lang="ru-RU" sz="2000" b="1" cap="none" dirty="0" smtClean="0">
                <a:latin typeface="Bookman Old Style" pitchFamily="18" charset="0"/>
              </a:rPr>
            </a:br>
            <a:r>
              <a:rPr lang="ru-RU" sz="2000" b="1" cap="none" dirty="0" smtClean="0">
                <a:latin typeface="Bookman Old Style" pitchFamily="18" charset="0"/>
              </a:rPr>
              <a:t>сверстниками и взрослыми, бережному отношению </a:t>
            </a:r>
            <a:br>
              <a:rPr lang="ru-RU" sz="2000" b="1" cap="none" dirty="0" smtClean="0">
                <a:latin typeface="Bookman Old Style" pitchFamily="18" charset="0"/>
              </a:rPr>
            </a:br>
            <a:r>
              <a:rPr lang="ru-RU" sz="2000" b="1" cap="none" dirty="0" smtClean="0">
                <a:latin typeface="Bookman Old Style" pitchFamily="18" charset="0"/>
              </a:rPr>
              <a:t>к природе, традициям, культуре и быту родного края; </a:t>
            </a:r>
            <a:br>
              <a:rPr lang="ru-RU" sz="2000" b="1" cap="none" dirty="0" smtClean="0">
                <a:latin typeface="Bookman Old Style" pitchFamily="18" charset="0"/>
              </a:rPr>
            </a:br>
            <a:r>
              <a:rPr lang="ru-RU" sz="2000" b="1" cap="none" dirty="0" smtClean="0">
                <a:latin typeface="Bookman Old Style" pitchFamily="18" charset="0"/>
              </a:rPr>
              <a:t>помогает воспитывать чувство родины, интерес к общественным событиям родного города и нашей </a:t>
            </a:r>
            <a:br>
              <a:rPr lang="ru-RU" sz="2000" b="1" cap="none" dirty="0" smtClean="0">
                <a:latin typeface="Bookman Old Style" pitchFamily="18" charset="0"/>
              </a:rPr>
            </a:br>
            <a:r>
              <a:rPr lang="ru-RU" sz="2000" b="1" cap="none" dirty="0" smtClean="0">
                <a:latin typeface="Bookman Old Style" pitchFamily="18" charset="0"/>
              </a:rPr>
              <a:t>страны, уважение к труду; знакомит с историческими </a:t>
            </a:r>
            <a:br>
              <a:rPr lang="ru-RU" sz="2000" b="1" cap="none" dirty="0" smtClean="0">
                <a:latin typeface="Bookman Old Style" pitchFamily="18" charset="0"/>
              </a:rPr>
            </a:br>
            <a:r>
              <a:rPr lang="ru-RU" sz="2000" b="1" cap="none" dirty="0" smtClean="0">
                <a:latin typeface="Bookman Old Style" pitchFamily="18" charset="0"/>
              </a:rPr>
              <a:t>данными малой родины, ее значимостью в </a:t>
            </a:r>
            <a:br>
              <a:rPr lang="ru-RU" sz="2000" b="1" cap="none" dirty="0" smtClean="0">
                <a:latin typeface="Bookman Old Style" pitchFamily="18" charset="0"/>
              </a:rPr>
            </a:br>
            <a:r>
              <a:rPr lang="ru-RU" sz="2000" b="1" cap="none" dirty="0" smtClean="0">
                <a:latin typeface="Bookman Old Style" pitchFamily="18" charset="0"/>
              </a:rPr>
              <a:t>политической жизни России. </a:t>
            </a:r>
            <a:br>
              <a:rPr lang="ru-RU" sz="2000" b="1" cap="none" dirty="0" smtClean="0">
                <a:latin typeface="Bookman Old Style" pitchFamily="18" charset="0"/>
              </a:rPr>
            </a:br>
            <a:r>
              <a:rPr lang="ru-RU" sz="2000" b="1" cap="none" dirty="0" smtClean="0">
                <a:latin typeface="Bookman Old Style" pitchFamily="18" charset="0"/>
              </a:rPr>
              <a:t>У старших дошкольников появляется стремление</a:t>
            </a:r>
            <a:br>
              <a:rPr lang="ru-RU" sz="2000" b="1" cap="none" dirty="0" smtClean="0">
                <a:latin typeface="Bookman Old Style" pitchFamily="18" charset="0"/>
              </a:rPr>
            </a:br>
            <a:r>
              <a:rPr lang="ru-RU" sz="2000" b="1" cap="none" dirty="0" smtClean="0">
                <a:latin typeface="Bookman Old Style" pitchFamily="18" charset="0"/>
              </a:rPr>
              <a:t> больше узнать о своем родном крае, районе, </a:t>
            </a:r>
            <a:br>
              <a:rPr lang="ru-RU" sz="2000" b="1" cap="none" dirty="0" smtClean="0">
                <a:latin typeface="Bookman Old Style" pitchFamily="18" charset="0"/>
              </a:rPr>
            </a:br>
            <a:r>
              <a:rPr lang="ru-RU" sz="2000" b="1" cap="none" dirty="0" smtClean="0">
                <a:latin typeface="Bookman Old Style" pitchFamily="18" charset="0"/>
              </a:rPr>
              <a:t>поселке, об историческом прошлом.</a:t>
            </a:r>
            <a:r>
              <a:rPr lang="ru-RU" sz="1600" cap="none" dirty="0" smtClean="0">
                <a:latin typeface="Bookman Old Style" pitchFamily="18" charset="0"/>
              </a:rPr>
              <a:t/>
            </a:r>
            <a:br>
              <a:rPr lang="ru-RU" sz="1600" cap="none" dirty="0" smtClean="0">
                <a:latin typeface="Bookman Old Style" pitchFamily="18" charset="0"/>
              </a:rPr>
            </a:br>
            <a:endParaRPr lang="ru-RU" sz="1400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79512" y="1052736"/>
            <a:ext cx="8640960" cy="46805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rgbClr val="00B050"/>
                </a:solidFill>
                <a:latin typeface="Bookman Old Style" pitchFamily="18" charset="0"/>
              </a:rPr>
              <a:t/>
            </a:r>
            <a:br>
              <a:rPr lang="ru-RU" sz="2400" b="1" dirty="0" smtClean="0">
                <a:solidFill>
                  <a:srgbClr val="00B050"/>
                </a:solidFill>
                <a:latin typeface="Bookman Old Style" pitchFamily="18" charset="0"/>
              </a:rPr>
            </a:br>
            <a:r>
              <a:rPr lang="ru-RU" sz="2400" b="1" dirty="0">
                <a:solidFill>
                  <a:srgbClr val="00B050"/>
                </a:solidFill>
                <a:latin typeface="Bookman Old Style" pitchFamily="18" charset="0"/>
              </a:rPr>
              <a:t/>
            </a:r>
            <a:br>
              <a:rPr lang="ru-RU" sz="2400" b="1" dirty="0">
                <a:solidFill>
                  <a:srgbClr val="00B050"/>
                </a:solidFill>
                <a:latin typeface="Bookman Old Style" pitchFamily="18" charset="0"/>
              </a:rPr>
            </a:br>
            <a:r>
              <a:rPr lang="ru-RU" sz="2400" b="1" dirty="0" smtClean="0">
                <a:solidFill>
                  <a:srgbClr val="00B050"/>
                </a:solidFill>
                <a:latin typeface="Bookman Old Style" pitchFamily="18" charset="0"/>
              </a:rPr>
              <a:t/>
            </a:r>
            <a:br>
              <a:rPr lang="ru-RU" sz="2400" b="1" dirty="0" smtClean="0">
                <a:solidFill>
                  <a:srgbClr val="00B050"/>
                </a:solidFill>
                <a:latin typeface="Bookman Old Style" pitchFamily="18" charset="0"/>
              </a:rPr>
            </a:br>
            <a:r>
              <a:rPr lang="ru-RU" sz="2400" b="1" dirty="0">
                <a:solidFill>
                  <a:srgbClr val="00B050"/>
                </a:solidFill>
                <a:latin typeface="Bookman Old Style" pitchFamily="18" charset="0"/>
              </a:rPr>
              <a:t/>
            </a:r>
            <a:br>
              <a:rPr lang="ru-RU" sz="2400" b="1" dirty="0">
                <a:solidFill>
                  <a:srgbClr val="00B050"/>
                </a:solidFill>
                <a:latin typeface="Bookman Old Style" pitchFamily="18" charset="0"/>
              </a:rPr>
            </a:br>
            <a:r>
              <a:rPr lang="ru-RU" sz="2400" b="1" dirty="0" smtClean="0">
                <a:solidFill>
                  <a:srgbClr val="00B050"/>
                </a:solidFill>
                <a:latin typeface="Bookman Old Style" pitchFamily="18" charset="0"/>
              </a:rPr>
              <a:t/>
            </a:r>
            <a:br>
              <a:rPr lang="ru-RU" sz="2400" b="1" dirty="0" smtClean="0">
                <a:solidFill>
                  <a:srgbClr val="00B050"/>
                </a:solidFill>
                <a:latin typeface="Bookman Old Style" pitchFamily="18" charset="0"/>
              </a:rPr>
            </a:br>
            <a:r>
              <a:rPr lang="ru-RU" sz="3600" b="1" dirty="0" smtClean="0">
                <a:solidFill>
                  <a:srgbClr val="00B050"/>
                </a:solidFill>
                <a:latin typeface="Bookman Old Style" pitchFamily="18" charset="0"/>
              </a:rPr>
              <a:t>Цель проекта</a:t>
            </a:r>
            <a:br>
              <a:rPr lang="ru-RU" sz="3600" b="1" dirty="0" smtClean="0">
                <a:solidFill>
                  <a:srgbClr val="00B050"/>
                </a:solidFill>
                <a:latin typeface="Bookman Old Style" pitchFamily="18" charset="0"/>
              </a:rPr>
            </a:b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комплексного подхода к формированию духовности, нравственно-патриотических чувств у детей дошкольного возраста, приобщение дошкольников к истории и культуре родного поселка, местным достопримечательностям, воспитание любви и привязанности к родному краю.	</a:t>
            </a:r>
            <a:r>
              <a:rPr lang="ru-RU" sz="2400" dirty="0" smtClean="0"/>
              <a:t>	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/>
            </a:r>
            <a:b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</a:b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400" b="1" dirty="0" smtClean="0"/>
              <a:t> 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1600" cap="none" dirty="0" smtClean="0">
                <a:latin typeface="Bookman Old Style" pitchFamily="18" charset="0"/>
              </a:rPr>
              <a:t/>
            </a:r>
            <a:br>
              <a:rPr lang="ru-RU" sz="1600" cap="none" dirty="0" smtClean="0">
                <a:latin typeface="Bookman Old Style" pitchFamily="18" charset="0"/>
              </a:rPr>
            </a:br>
            <a:endParaRPr lang="ru-RU" sz="1400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7055380" cy="456002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</a:t>
            </a:r>
            <a:endParaRPr lang="ru-RU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620688"/>
            <a:ext cx="8568952" cy="5832648"/>
          </a:xfrm>
        </p:spPr>
        <p:txBody>
          <a:bodyPr>
            <a:normAutofit fontScale="25000" lnSpcReduction="20000"/>
          </a:bodyPr>
          <a:lstStyle/>
          <a:p>
            <a:r>
              <a:rPr lang="ru-RU" sz="5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</a:t>
            </a:r>
            <a:endParaRPr lang="ru-RU" sz="5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познакомить детей с историческими сведениями относительно их родного поселка, а также с традициями и культурой поселка </a:t>
            </a:r>
            <a:r>
              <a:rPr lang="ru-RU" sz="5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Ялга</a:t>
            </a:r>
            <a:r>
              <a:rPr lang="ru-RU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-расширять и углублять знания детей о поселке </a:t>
            </a:r>
            <a:r>
              <a:rPr lang="ru-RU" sz="5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Ялга</a:t>
            </a:r>
            <a:r>
              <a:rPr lang="ru-RU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его значимых местах, памятниках, достопримечательностях;</a:t>
            </a:r>
          </a:p>
          <a:p>
            <a:r>
              <a:rPr lang="ru-RU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-формировать интерес детей к прошлому и настоящему, познакомить детей с современной жизнью поселка;</a:t>
            </a:r>
          </a:p>
          <a:p>
            <a:r>
              <a:rPr lang="ru-RU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закрепить знания о знакомых улицах, где находится дом, детский сад, пути следования от дома до детского сада</a:t>
            </a:r>
          </a:p>
          <a:p>
            <a:r>
              <a:rPr lang="ru-RU" sz="5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Развивающие</a:t>
            </a:r>
            <a:endParaRPr lang="ru-RU" sz="5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познавательную активность детей посредством проектной деятельности с привлечением родителей;</a:t>
            </a:r>
          </a:p>
          <a:p>
            <a:r>
              <a:rPr lang="ru-RU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коммуникативные навыки детей: умение участвовать в беседе, понятно для слушателей отвечать на вопросы и задавать их;</a:t>
            </a:r>
          </a:p>
          <a:p>
            <a:r>
              <a:rPr lang="ru-RU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чувство собственного достоинства как представителя народа России</a:t>
            </a:r>
          </a:p>
          <a:p>
            <a:r>
              <a:rPr lang="ru-RU" sz="5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Воспитательные</a:t>
            </a:r>
            <a:endParaRPr lang="ru-RU" sz="5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прививать детям чувство гордости за свой родной поселок, чувство сопричастности к происходящим в нем событиям</a:t>
            </a:r>
          </a:p>
          <a:p>
            <a:r>
              <a:rPr lang="ru-RU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воспитывать бережное отношение к значимым и памятным местам поселка;</a:t>
            </a:r>
          </a:p>
          <a:p>
            <a:r>
              <a:rPr lang="ru-RU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воспитывать уважение к людям разных профессий;</a:t>
            </a:r>
          </a:p>
          <a:p>
            <a:r>
              <a:rPr lang="ru-RU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воспитывать проявления у воспитанников любви и заботы о природе их родного поселка, а также воспитание умения воспринимать его красоту и многообразие.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061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499010" y="980728"/>
            <a:ext cx="8640960" cy="4999437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3600" b="1" dirty="0" smtClean="0">
                <a:solidFill>
                  <a:srgbClr val="FFFF00"/>
                </a:solidFill>
                <a:latin typeface="Bookman Old Style" pitchFamily="18" charset="0"/>
              </a:rPr>
              <a:t>Формы </a:t>
            </a:r>
            <a:r>
              <a:rPr lang="ru-RU" sz="3600" b="1" dirty="0" smtClean="0">
                <a:solidFill>
                  <a:srgbClr val="FFFF00"/>
                </a:solidFill>
                <a:latin typeface="Bookman Old Style" pitchFamily="18" charset="0"/>
              </a:rPr>
              <a:t>работы:</a:t>
            </a:r>
            <a:br>
              <a:rPr lang="ru-RU" sz="3600" b="1" dirty="0" smtClean="0">
                <a:solidFill>
                  <a:srgbClr val="FFFF00"/>
                </a:solidFill>
                <a:latin typeface="Bookman Old Style" pitchFamily="18" charset="0"/>
              </a:rPr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занятия; </a:t>
            </a:r>
            <a:br>
              <a:rPr lang="ru-RU" sz="3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целевые прогулки;</a:t>
            </a:r>
            <a:br>
              <a:rPr lang="ru-RU" sz="3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экскурсии;</a:t>
            </a:r>
            <a:br>
              <a:rPr lang="ru-RU" sz="3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художественно-творческая деятельность;</a:t>
            </a:r>
            <a:br>
              <a:rPr lang="ru-RU" sz="3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художественной литературы;</a:t>
            </a:r>
            <a:br>
              <a:rPr lang="ru-RU" sz="3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рассматривание иллюстраций, фотографий;</a:t>
            </a:r>
            <a:br>
              <a:rPr lang="ru-RU" sz="3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наблюдения.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1600" cap="none" dirty="0" smtClean="0">
                <a:latin typeface="Bookman Old Style" pitchFamily="18" charset="0"/>
              </a:rPr>
              <a:t/>
            </a:r>
            <a:br>
              <a:rPr lang="ru-RU" sz="1600" cap="none" dirty="0" smtClean="0">
                <a:latin typeface="Bookman Old Style" pitchFamily="18" charset="0"/>
              </a:rPr>
            </a:br>
            <a:endParaRPr lang="ru-RU" sz="1400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51520" y="1412776"/>
            <a:ext cx="8784976" cy="4536504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700" b="1" dirty="0" smtClean="0">
                <a:solidFill>
                  <a:srgbClr val="FFFF00"/>
                </a:solidFill>
                <a:latin typeface="Bookman Old Style" pitchFamily="18" charset="0"/>
              </a:rPr>
              <a:t>Предполагаемый результат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b="1" dirty="0" smtClean="0"/>
              <a:t> </a:t>
            </a:r>
            <a:br>
              <a:rPr lang="ru-RU" sz="2000" b="1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приобщение </a:t>
            </a:r>
            <a:r>
              <a:rPr lang="ru-RU" sz="24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  к общечеловеческим  ценностям, из которых  складывается  впоследствии важнейшее  чувство – любовь к родине;</a:t>
            </a:r>
            <a:br>
              <a:rPr lang="ru-RU" sz="24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-наличие </a:t>
            </a:r>
            <a:r>
              <a:rPr lang="ru-RU" sz="24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  знаний  о достопримечательностях, природных  богатств, символике;</a:t>
            </a:r>
            <a:br>
              <a:rPr lang="ru-RU" sz="24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-формирование</a:t>
            </a:r>
            <a:r>
              <a:rPr lang="ru-RU" sz="24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 стойкого интереса к прошлому, настоящему  и  будущему  родного края;</a:t>
            </a:r>
            <a:br>
              <a:rPr lang="ru-RU" sz="24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-формирование</a:t>
            </a:r>
            <a:r>
              <a:rPr lang="ru-RU" sz="24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 чувства  ответственности, гордости, любви  и патриотизма;</a:t>
            </a:r>
            <a:br>
              <a:rPr lang="ru-RU" sz="24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привлечение</a:t>
            </a:r>
            <a:r>
              <a:rPr lang="ru-RU" sz="24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 семьи к </a:t>
            </a:r>
            <a:r>
              <a:rPr lang="ru-RU" sz="24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нравственно-патриотическому</a:t>
            </a:r>
            <a:r>
              <a:rPr lang="ru-RU" sz="24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ru-RU" sz="24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воспитанию</a:t>
            </a:r>
            <a:r>
              <a:rPr lang="ru-RU" sz="24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 детей.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b="1" dirty="0" smtClean="0"/>
              <a:t> 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1600" cap="none" dirty="0" smtClean="0">
                <a:latin typeface="Bookman Old Style" pitchFamily="18" charset="0"/>
              </a:rPr>
              <a:t/>
            </a:r>
            <a:br>
              <a:rPr lang="ru-RU" sz="1600" cap="none" dirty="0" smtClean="0">
                <a:latin typeface="Bookman Old Style" pitchFamily="18" charset="0"/>
              </a:rPr>
            </a:br>
            <a:r>
              <a:rPr lang="ru-RU" sz="1600" cap="none" dirty="0" smtClean="0">
                <a:latin typeface="Bookman Old Style" pitchFamily="18" charset="0"/>
              </a:rPr>
              <a:t>-</a:t>
            </a:r>
            <a:endParaRPr lang="ru-RU" sz="1400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03648" y="2060848"/>
            <a:ext cx="6620967" cy="927306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man Old Style" pitchFamily="18" charset="0"/>
              </a:rPr>
              <a:t>Реализация проекта</a:t>
            </a:r>
            <a:endParaRPr lang="ru-R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4508" y="5445224"/>
            <a:ext cx="1551062" cy="13092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768" y="4437112"/>
            <a:ext cx="1838798" cy="13028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3242305"/>
            <a:ext cx="2010306" cy="15120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7512" y="3988239"/>
            <a:ext cx="2478048" cy="15322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1844824"/>
            <a:ext cx="8136904" cy="4104456"/>
          </a:xfrm>
        </p:spPr>
        <p:txBody>
          <a:bodyPr/>
          <a:lstStyle/>
          <a:p>
            <a:pPr marL="457200">
              <a:spcAft>
                <a:spcPts val="0"/>
              </a:spcAft>
            </a:pP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Этапы реализации проекта</a:t>
            </a:r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b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1800" b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этап – подготовительный.</a:t>
            </a:r>
            <a:r>
              <a:rPr lang="ru-RU" sz="1800">
                <a:solidFill>
                  <a:srgbClr val="00B0F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>
                <a:solidFill>
                  <a:srgbClr val="00B0F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реализации проекта</a:t>
            </a:r>
            <a:r>
              <a:rPr lang="ru-RU" sz="18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Подготовка иллюстративного материала, подбор художественной литературы, конспекты проведения НОД.</a:t>
            </a:r>
            <a:r>
              <a:rPr lang="ru-RU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Изучение теоретической, методической литературы по данному направлению. Составление перспективного плана мероприятий.</a:t>
            </a:r>
            <a:r>
              <a:rPr lang="ru-RU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ru-RU" sz="18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этап </a:t>
            </a:r>
            <a:r>
              <a:rPr lang="ru-RU" sz="1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</a:t>
            </a:r>
            <a:r>
              <a:rPr lang="ru-RU" sz="18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практический</a:t>
            </a:r>
            <a:r>
              <a:rPr lang="ru-RU" sz="1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b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80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80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b="1" i="1">
                <a:latin typeface="Times New Roman" panose="02020603050405020304" pitchFamily="18" charset="0"/>
                <a:ea typeface="Times New Roman" panose="02020603050405020304" pitchFamily="18" charset="0"/>
              </a:rPr>
              <a:t> Реализация проектной деятельности.</a:t>
            </a:r>
            <a:r>
              <a:rPr lang="ru-RU" sz="180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80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Практическая деятельность по проекту в соответствии с тематическим планированием работы.</a:t>
            </a:r>
            <a:b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III </a:t>
            </a:r>
            <a:r>
              <a:rPr lang="ru-RU" sz="1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этап – завершающий</a:t>
            </a:r>
            <a:br>
              <a:rPr lang="ru-RU" sz="1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Подведение итогов в работе над проектом. Подготовка презентации.</a:t>
            </a:r>
            <a:b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Изготовление альбома «Достопримечательности поселка </a:t>
            </a:r>
            <a:r>
              <a:rPr lang="ru-RU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Ялга</a:t>
            </a:r>
            <a:r>
              <a:rPr lang="ru-RU" sz="1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78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386</TotalTime>
  <Words>282</Words>
  <Application>Microsoft Office PowerPoint</Application>
  <PresentationFormat>Экран (4:3)</PresentationFormat>
  <Paragraphs>40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8" baseType="lpstr">
      <vt:lpstr>Arial</vt:lpstr>
      <vt:lpstr>Bookman Old Style</vt:lpstr>
      <vt:lpstr>Calibri</vt:lpstr>
      <vt:lpstr>Century Gothic</vt:lpstr>
      <vt:lpstr>Century Schoolbook</vt:lpstr>
      <vt:lpstr>Monotype Corsiva</vt:lpstr>
      <vt:lpstr>Symbol</vt:lpstr>
      <vt:lpstr>Times New Roman</vt:lpstr>
      <vt:lpstr>Wingdings 3</vt:lpstr>
      <vt:lpstr>Ион</vt:lpstr>
      <vt:lpstr>                                МДОУ «Детский сад №117»  Педагогический    проект   «Я и мой поселок Ялга»   </vt:lpstr>
      <vt:lpstr>    Тип проекта:   творческий, познавательно – исследовательский   Долгосрочный   Участники проекта:  дети старшей  группы, воспитатели, родители воспитанников </vt:lpstr>
      <vt:lpstr>                                                  Актуальность     Дошкольное детство – важный этап в становлении  облика человека. В эти годы закладываются основы нравственности, формируется первоначальное  представление об окружающем, эстетические  представления, воспитываются патриотические  чувства. именно в дошкольном возрасте у детей,  по мнению ученых, отмечается темп умственного  развития.  Данный проект рассчитан для детей старшей группы.  Он способствует формированию нравственно-  патриотических чувств, взаимоотношений со  сверстниками и взрослыми, бережному отношению  к природе, традициям, культуре и быту родного края;  помогает воспитывать чувство родины, интерес к общественным событиям родного города и нашей  страны, уважение к труду; знакомит с историческими  данными малой родины, ее значимостью в  политической жизни России.  У старших дошкольников появляется стремление  больше узнать о своем родном крае, районе,  поселке, об историческом прошлом. </vt:lpstr>
      <vt:lpstr>     Цель проекта  Осуществление комплексного подхода к формированию духовности, нравственно-патриотических чувств у детей дошкольного возраста, приобщение дошкольников к истории и культуре родного поселка, местным достопримечательностям, воспитание любви и привязанности к родному краю.         </vt:lpstr>
      <vt:lpstr>Задачи проекта</vt:lpstr>
      <vt:lpstr>   Формы работы:  занятия;  целевые прогулки; экскурсии; художественно-творческая деятельность; чтение художественной литературы; рассматривание иллюстраций, фотографий; наблюдения.   </vt:lpstr>
      <vt:lpstr> Предполагаемый результат    -приобщение детей  к общечеловеческим  ценностям, из которых  складывается  впоследствии важнейшее  чувство – любовь к родине; -наличие у детей  знаний  о достопримечательностях, природных  богатств, символике; -формирование  стойкого интереса к прошлому, настоящему  и  будущему  родного края; -формирование  чувства  ответственности, гордости, любви  и патриотизма; -привлечение  семьи к нравственно-патриотическому   воспитанию  детей.     -</vt:lpstr>
      <vt:lpstr>Реализация проекта</vt:lpstr>
      <vt:lpstr>Этапы реализации проекта   I этап – подготовительный. Создание условий для реализации проекта. Подготовка иллюстративного материала, подбор художественной литературы, конспекты проведения НОД. Изучение теоретической, методической литературы по данному направлению. Составление перспективного плана мероприятий.   II этап  практический    Реализация проектной деятельности. Практическая деятельность по проекту в соответствии с тематическим планированием работы.  III этап – завершающий  Подведение итогов в работе над проектом. Подготовка презентации. Изготовление альбома «Достопримечательности поселка Ялга»</vt:lpstr>
      <vt:lpstr>Презентация PowerPoint</vt:lpstr>
      <vt:lpstr>  1.История поселка «Ознакомление детей о возникновении поселка Ялга» </vt:lpstr>
      <vt:lpstr>1.История поселка «Беседа  с детьми о подвигах солдат в ВОВ»   Кострова Мария Дмитриевна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Педагогический проект     «Я и мой поселок Ялга»</dc:title>
  <dc:creator>andro</dc:creator>
  <cp:lastModifiedBy>Учетная запись Майкрософт</cp:lastModifiedBy>
  <cp:revision>40</cp:revision>
  <dcterms:modified xsi:type="dcterms:W3CDTF">2022-01-26T22:43:15Z</dcterms:modified>
</cp:coreProperties>
</file>