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2" r:id="rId3"/>
    <p:sldId id="259" r:id="rId4"/>
    <p:sldId id="263" r:id="rId5"/>
    <p:sldId id="260" r:id="rId6"/>
    <p:sldId id="266" r:id="rId7"/>
    <p:sldId id="273" r:id="rId8"/>
    <p:sldId id="261" r:id="rId9"/>
    <p:sldId id="262" r:id="rId10"/>
    <p:sldId id="276" r:id="rId11"/>
    <p:sldId id="275" r:id="rId12"/>
    <p:sldId id="271" r:id="rId13"/>
    <p:sldId id="274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08780D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198" autoAdjust="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026E37-935C-433F-89A5-DA01D6D1A092}" type="datetimeFigureOut">
              <a:rPr lang="ru-RU"/>
              <a:pPr>
                <a:defRPr/>
              </a:pPr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006B0F5-89A4-4444-B0D0-3E56B695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3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061083-57DB-45D3-809C-4185EA8816D3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14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838D-6339-47D9-8730-2F2C474AD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7FBC-F258-4D4E-938A-55AAF2775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5E68-0AAB-451E-8798-166D4B1A1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ECA3-D191-4E62-A87C-8AC22FF1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2ED4-1F38-4585-823A-2105DB74F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53D2-D9CC-41EF-87A7-E4B6B7D7E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D9E65-6A4F-47DA-9189-B9A98E59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4BC9-1A29-4069-8691-B2FEF00C9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1EB2-5FCD-47BE-8D2A-549AFF56E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FAB5-D1EE-4538-A9BB-A845C2597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93AF-56B3-4C1A-89E6-D19B14EC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B15A89A-0C54-4446-9D73-04B6CFB1B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5f871c9cbd4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9" y="1142984"/>
            <a:ext cx="6858047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МБДОУ «</a:t>
            </a:r>
            <a:r>
              <a:rPr lang="ru-RU" sz="2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Большеигнатовский</a:t>
            </a: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детский сад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комбинированого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вида</a:t>
            </a:r>
            <a:r>
              <a:rPr lang="ru-RU" sz="2400" b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»</a:t>
            </a:r>
          </a:p>
          <a:p>
            <a:pPr algn="ctr">
              <a:defRPr/>
            </a:pPr>
            <a:endParaRPr lang="ru-RU" sz="2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 eaLnBrk="0" hangingPunct="0"/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Педагогический проект 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«Компетентность родителей-необходимое условие успешной </a:t>
            </a:r>
          </a:p>
          <a:p>
            <a:pPr algn="ctr" eaLnBrk="0" hangingPunct="0"/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коррекционой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работы учителя логопеда 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ДОО»</a:t>
            </a:r>
            <a:endParaRPr lang="ru-RU" sz="2400" b="1" dirty="0" smtClean="0">
              <a:solidFill>
                <a:schemeClr val="bg1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Учителя-логопеда</a:t>
            </a:r>
            <a:endParaRPr lang="ru-RU" sz="2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Макшаевой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М.А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-171450"/>
            <a:ext cx="8229600" cy="765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  <a:t>Ожидаемые результаты: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976938"/>
          </a:xfrm>
        </p:spPr>
        <p:txBody>
          <a:bodyPr/>
          <a:lstStyle/>
          <a:p>
            <a:r>
              <a:rPr lang="ru-RU" smtClean="0"/>
              <a:t>1. Родители активно включены в коррекционный-развивающий процесс по устранению речевых недостатков детей в домашних условиях.</a:t>
            </a:r>
          </a:p>
          <a:p>
            <a:r>
              <a:rPr lang="ru-RU" smtClean="0"/>
              <a:t>2. Родители самостоятельно используют материалы с информационно-методического стенда «Уголок логопеда».</a:t>
            </a:r>
          </a:p>
          <a:p>
            <a:r>
              <a:rPr lang="ru-RU" smtClean="0"/>
              <a:t>3. Путем анкетирования выявилось повышение педагогической компетентности родителей в вопросах речевого развития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577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00FF"/>
                </a:solidFill>
                <a:latin typeface="Monotype Corsiva" pitchFamily="66" charset="0"/>
              </a:rPr>
              <a:t>Результаты реализации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836613"/>
          <a:ext cx="8785224" cy="57881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96306"/>
                <a:gridCol w="2196306"/>
                <a:gridCol w="2196306"/>
                <a:gridCol w="2196306"/>
              </a:tblGrid>
              <a:tr h="576041"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педагогов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ДОУ</a:t>
                      </a:r>
                      <a:endParaRPr lang="ru-RU" dirty="0"/>
                    </a:p>
                  </a:txBody>
                  <a:tcPr/>
                </a:tc>
              </a:tr>
              <a:tr h="3024324"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положительная динамика речевого развития;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успешная социальная адаптация в ДОУ и семье;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индивидуальный подход к каждому ребенку.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положительная оценка деятельности ДОУ;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и желание помогать ДОУ;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знаний по развитию речи детей в домашних условиях и, особенно, в летнее время.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положительный психологический климат между логопедом и воспитателями;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заинтересованность педагогов в творчестве и инновациях;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удовлетворенность собственной деятельностью;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качественно организованная система повышения квалификации;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учет положительной динамики в развитии детей по развитию речи при аттестации педагогов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благоприятные условия для профессионального роста педагогов;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kumimoji="0"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повышенный статус ДОУ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539750" y="2670175"/>
            <a:ext cx="77771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u="sng"/>
              <a:t>Одним из важнейших направлений коррекционной работы с дошкольниками является профилактика, ранняя диагностика и исправление нарушений речи  Это является необходимым условием для подготовки детей к школе. </a:t>
            </a:r>
          </a:p>
          <a:p>
            <a:pPr algn="ctr"/>
            <a:r>
              <a:rPr lang="ru-RU" b="1" u="sng"/>
              <a:t>Преемственность в работе логопеда и родителей во многом гарантирует успех коррекционного обучения, а родителям позволяет контролировать ход логопедической работы, видеть объем знаний своего ребёнка.</a:t>
            </a:r>
          </a:p>
        </p:txBody>
      </p:sp>
      <p:sp>
        <p:nvSpPr>
          <p:cNvPr id="25602" name="WordArt 6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698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РЕЗЮМЕ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403350" y="-171450"/>
            <a:ext cx="6778625" cy="650875"/>
          </a:xfrm>
        </p:spPr>
        <p:txBody>
          <a:bodyPr/>
          <a:lstStyle/>
          <a:p>
            <a:r>
              <a:rPr lang="ru-RU" sz="3600" smtClean="0">
                <a:solidFill>
                  <a:srgbClr val="0000FF"/>
                </a:solidFill>
                <a:latin typeface="Monotype Corsiva" pitchFamily="66" charset="0"/>
              </a:rPr>
              <a:t>Обеспечение проектной деятельности</a:t>
            </a:r>
            <a:endParaRPr lang="ru-RU" sz="3600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r>
              <a:rPr lang="ru-RU" sz="1000" smtClean="0"/>
              <a:t>ЛИТЕРАТУРА</a:t>
            </a:r>
          </a:p>
          <a:p>
            <a:r>
              <a:rPr lang="ru-RU" sz="1000" smtClean="0"/>
              <a:t>1.Агранович З. Е. Сборник домашних заданий для преодоления недоразвития фонематической стороны речи у старших дошкольников. С-Пб «Детство-Пресс».2005 г.</a:t>
            </a:r>
          </a:p>
          <a:p>
            <a:r>
              <a:rPr lang="ru-RU" sz="1000" smtClean="0"/>
              <a:t>2.Агранович З.Е. Сборник домашних заданий в помощь логопедам и родителям для преодоления лексико-грамматического недоразвития речи у дошкольников с ОНР. С-Пб»Детство-Пресс» 2003г.</a:t>
            </a:r>
          </a:p>
          <a:p>
            <a:r>
              <a:rPr lang="ru-RU" sz="1000" smtClean="0"/>
              <a:t>3. Ильина М. Н. Подготовка к школе: развивающие тесты и упражнения  -СПб.: Питер, 2004.</a:t>
            </a:r>
          </a:p>
          <a:p>
            <a:r>
              <a:rPr lang="ru-RU" sz="1000" smtClean="0"/>
              <a:t>4. Нищева Н. В. Материалы для оформления родительского уголка в групповой раздевалке. Информационно-деловое оснащение ДОУ. С.-П. «Детство-пресс»</a:t>
            </a:r>
          </a:p>
          <a:p>
            <a:r>
              <a:rPr lang="ru-RU" sz="1000" smtClean="0"/>
              <a:t>5. Филичева Т. Б. , Чиркина Г. В.  Подготовка к школе детей с ОНР в условиях специального детского сада. М.,1993 г.</a:t>
            </a:r>
          </a:p>
          <a:p>
            <a:r>
              <a:rPr lang="ru-RU" sz="1000" smtClean="0"/>
              <a:t>6. Захарова Е.Н. О работе логопеда с родителями. Ж.Логопед,№6.2006 г.</a:t>
            </a:r>
          </a:p>
          <a:p>
            <a:r>
              <a:rPr lang="ru-RU" sz="1000" smtClean="0"/>
              <a:t>7.Лопухина И.С. Логопедия упражнение для развития речи: пособие для логопедов и родителей. С-Пб. «Дельта». 1997 г.</a:t>
            </a:r>
          </a:p>
          <a:p>
            <a:r>
              <a:rPr lang="ru-RU" sz="1000" smtClean="0"/>
              <a:t>8. Бабина Е. С. Партнерство дошкольного образовательного учреждения и семьи в логопедической работе. Логопед 2005 № 5</a:t>
            </a:r>
          </a:p>
          <a:p>
            <a:endParaRPr lang="ru-RU" sz="1000" smtClean="0"/>
          </a:p>
          <a:p>
            <a:endParaRPr lang="ru-RU" sz="1000" smtClean="0"/>
          </a:p>
          <a:p>
            <a:r>
              <a:rPr lang="ru-RU" sz="1000" smtClean="0"/>
              <a:t>МАТЕРИАЛЬНО-ТЕХНИЧЕСКОЕ:</a:t>
            </a:r>
          </a:p>
          <a:p>
            <a:r>
              <a:rPr lang="ru-RU" sz="1000" smtClean="0"/>
              <a:t>Оборудование логопедического кабинета.</a:t>
            </a:r>
          </a:p>
          <a:p>
            <a:r>
              <a:rPr lang="ru-RU" sz="1000" smtClean="0"/>
              <a:t>Дедактические игры.</a:t>
            </a:r>
          </a:p>
          <a:p>
            <a:r>
              <a:rPr lang="ru-RU" sz="1000" smtClean="0"/>
              <a:t>Рабочая тетрадь.</a:t>
            </a:r>
          </a:p>
          <a:p>
            <a:r>
              <a:rPr lang="ru-RU" sz="1000" smtClean="0"/>
              <a:t>Альбомы для индивидуальной работы.</a:t>
            </a:r>
          </a:p>
          <a:p>
            <a:r>
              <a:rPr lang="ru-RU" sz="1000" smtClean="0"/>
              <a:t>Наглядные пособия.</a:t>
            </a:r>
          </a:p>
          <a:p>
            <a:pPr>
              <a:buFont typeface="Wingdings 2" pitchFamily="18" charset="2"/>
              <a:buNone/>
            </a:pPr>
            <a:endParaRPr lang="ru-RU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010-11-12 14-53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861048"/>
            <a:ext cx="3384376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010-11-12 14-52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53594"/>
            <a:ext cx="336037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729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7667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P730006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55576" y="476672"/>
            <a:ext cx="327636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7" name="Заголовок 6"/>
          <p:cNvSpPr>
            <a:spLocks noGrp="1"/>
          </p:cNvSpPr>
          <p:nvPr>
            <p:ph type="title"/>
          </p:nvPr>
        </p:nvSpPr>
        <p:spPr>
          <a:xfrm>
            <a:off x="539750" y="1916113"/>
            <a:ext cx="8229600" cy="4681537"/>
          </a:xfrm>
        </p:spPr>
        <p:txBody>
          <a:bodyPr/>
          <a:lstStyle/>
          <a:p>
            <a:r>
              <a:rPr lang="ru-RU" sz="2000" smtClean="0">
                <a:latin typeface="Monotype Corsiva" pitchFamily="66" charset="0"/>
              </a:rPr>
              <a:t>           … и интересно, и полезно.                            В гостях у бабушки Федоры.</a:t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/>
            </a:r>
            <a:br>
              <a:rPr lang="ru-RU" sz="2000" smtClean="0">
                <a:latin typeface="Monotype Corsiva" pitchFamily="66" charset="0"/>
              </a:rPr>
            </a:br>
            <a:r>
              <a:rPr lang="ru-RU" sz="2000" smtClean="0">
                <a:latin typeface="Monotype Corsiva" pitchFamily="66" charset="0"/>
              </a:rPr>
              <a:t>   Вот они какие, слоги не простые.                                      Изучаем звуки.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фото на работе\марина Фото\CIMG2394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10015"/>
          <a:stretch/>
        </p:blipFill>
        <p:spPr bwMode="auto">
          <a:xfrm>
            <a:off x="5292080" y="3717032"/>
            <a:ext cx="285102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789" y="3717032"/>
            <a:ext cx="189021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2010-11-12 14-54-3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0894" y="529046"/>
            <a:ext cx="3264000" cy="24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468313" y="365125"/>
            <a:ext cx="8229600" cy="6664275"/>
          </a:xfrm>
        </p:spPr>
        <p:txBody>
          <a:bodyPr/>
          <a:lstStyle/>
          <a:p>
            <a:r>
              <a:rPr lang="ru-RU" sz="2000" dirty="0" smtClean="0">
                <a:latin typeface="Monotype Corsiva" pitchFamily="66" charset="0"/>
              </a:rPr>
              <a:t>                                                      </a:t>
            </a:r>
            <a:r>
              <a:rPr lang="ru-RU" sz="2400" dirty="0" smtClean="0">
                <a:latin typeface="Monotype Corsiva" pitchFamily="66" charset="0"/>
              </a:rPr>
              <a:t>Логопедический массаж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  И мамы тоже учатся                                     Гимнастика для пальчиков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2010-11-12 14-55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76672"/>
            <a:ext cx="3275975" cy="245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78846" y="3645024"/>
            <a:ext cx="178219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dmin\Desktop\CIMG240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7076" y="3645024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dmin\Desktop\CIMG240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76056" y="381356"/>
            <a:ext cx="3199429" cy="2399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1570" y="332656"/>
            <a:ext cx="18362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577" y="0"/>
            <a:ext cx="8305800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  Дыхательная гимнастика                                                     На общем собрании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Конкурс  «Книжка-малышка»                             Полезная информация для родителей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3645024"/>
            <a:ext cx="369395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7075" y="3645024"/>
            <a:ext cx="330477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381356"/>
            <a:ext cx="3693951" cy="239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491" y="332656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900591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  В музее                                                      Поход в кино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Играя развиваемся                             Работа в тесном контакте с воспитателями-залог успеха                     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4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3646827"/>
            <a:ext cx="3874525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490" y="3645024"/>
            <a:ext cx="326436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332656"/>
            <a:ext cx="3874525" cy="239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7491" y="332656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78" y="-1611560"/>
            <a:ext cx="8446849" cy="8208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  Мастер-класс для мам                                                 Учимся правильно дышать</a:t>
            </a: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           Сюрпризный момент                                         Заслужили дипломы !</a:t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38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-"Недооценка своевременного исправления речевых дефектов у детей приводит впоследствии к трудностям в овладении письмом и чтением. Такой ребенок будет постоянно отстающим в школе, будет страдать от того, что его старания не приводят к положительному результату. Его вины здесь нет. Виноваты только родители, считавшие, что малыш вырастет и «выговорится».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atang" pitchFamily="18" charset="-127"/>
              <a:ea typeface="Batang" pitchFamily="18" charset="-127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/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Л.С.Белинсон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/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atang" pitchFamily="18" charset="-127"/>
              <a:ea typeface="Batang" pitchFamily="18" charset="-127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>
            <a:off x="323850" y="1801813"/>
            <a:ext cx="133350" cy="187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246063" y="-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900113" y="1862138"/>
            <a:ext cx="75612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 «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Большеигнатовский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комбинирового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вида» 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66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ПРОЕКТ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        «Компетентность родителей-необходимое условие успешной </a:t>
            </a:r>
          </a:p>
          <a:p>
            <a:pPr eaLnBrk="0" hangingPunct="0"/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коррекционой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 учителя логопеда ДОУ»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66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название: «Давайте жить дружно»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solidFill>
                <a:srgbClr val="66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проекта:   учитель-логопед </a:t>
            </a:r>
            <a:r>
              <a:rPr lang="ru-RU" b="1" dirty="0" err="1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Макшаева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Марина Александровна, </a:t>
            </a:r>
          </a:p>
          <a:p>
            <a:pPr eaLnBrk="0" hangingPunct="0"/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квалификационной категории, стаж работы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611188" y="914400"/>
            <a:ext cx="82089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CC00"/>
                </a:solidFill>
                <a:latin typeface="Times New Roman" pitchFamily="18" charset="0"/>
              </a:rPr>
              <a:t>Актуальность.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В настоящее время отмечается неуклонный рост числа детей с отклонениями в речевом развитии, поэтому вопрос комплексного подхода в коррекции речевой патологии, укреплении и сохранности детского здоровья, является особенно актуальным. 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Успех коррекционно-воспитательной работы определяется продуманной системой ,  в основе которой тесное взаимодействие всех участников образовательного процесса. Взаимодействие детского сада и семьи – необходимое условие полноценного речевого развития дошкольника. Оно подразумевает не только распределение задач между участниками педагогического процесса для достижения единой цели. Взаимодействие подразумевает контроль, или обратную связь; при этом контроль должен быть ненавязчивым.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819150"/>
            <a:ext cx="88201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33350" algn="l"/>
              </a:tabLst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Тип проекта</a:t>
            </a:r>
            <a:r>
              <a:rPr lang="ru-RU" sz="1600" b="1">
                <a:solidFill>
                  <a:srgbClr val="0070C0"/>
                </a:solidFill>
                <a:latin typeface="Times New Roman" pitchFamily="18" charset="0"/>
              </a:rPr>
              <a:t> – долгосрочный</a:t>
            </a:r>
          </a:p>
          <a:p>
            <a:pPr algn="ctr">
              <a:tabLst>
                <a:tab pos="133350" algn="l"/>
              </a:tabLst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Участники проекта</a:t>
            </a:r>
            <a:r>
              <a:rPr lang="ru-RU" sz="1600" b="1">
                <a:latin typeface="Times New Roman" pitchFamily="18" charset="0"/>
              </a:rPr>
              <a:t> – дети, учитель-логопед, родители</a:t>
            </a:r>
          </a:p>
          <a:p>
            <a:pPr algn="ctr">
              <a:tabLst>
                <a:tab pos="133350" algn="l"/>
              </a:tabLst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Цель проекта</a:t>
            </a:r>
            <a:r>
              <a:rPr lang="ru-RU" b="1">
                <a:latin typeface="Times New Roman" pitchFamily="18" charset="0"/>
              </a:rPr>
              <a:t>:</a:t>
            </a:r>
            <a:r>
              <a:rPr lang="ru-RU" sz="1600" b="1">
                <a:latin typeface="Times New Roman" pitchFamily="18" charset="0"/>
              </a:rPr>
              <a:t> педагогическое просвещение родителей;  формирование положительного эмоционального настроя родителей  на совместную с педагогом работу по обучению и воспитанию детей.</a:t>
            </a:r>
          </a:p>
          <a:p>
            <a:pPr algn="ctr">
              <a:tabLst>
                <a:tab pos="133350" algn="l"/>
              </a:tabLst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Задачи проекта: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просвещение и активизация родителей в вопросах коррекции речи ребенка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информирование родителей  о динамике коррекционного  процесса 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помощь родителям в выработке индивидуального подхода к своему ребенку, в углублении взаимоотношений с ним в период дошкольного детства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обучение родителей практическим приемам работы  с детьми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 повышение уровня самосознания и заинтересованности родителей  в занятиях с детьми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укрепление внутрисемейных связей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возможность реализации единой программы воспитания, развития и подготовки к школе  ребенка в ДОУ и семье</a:t>
            </a:r>
          </a:p>
          <a:p>
            <a:pPr algn="ctr">
              <a:tabLst>
                <a:tab pos="133350" algn="l"/>
              </a:tabLst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Проблемные вопросы</a:t>
            </a: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установление доверительно-партнерских отношений между всеми участниками коррекционного процесса</a:t>
            </a:r>
          </a:p>
          <a:p>
            <a:pPr algn="ctr">
              <a:tabLst>
                <a:tab pos="133350" algn="l"/>
              </a:tabLst>
            </a:pPr>
            <a:endParaRPr lang="ru-RU" sz="1600" b="1">
              <a:latin typeface="Times New Roman" pitchFamily="18" charset="0"/>
            </a:endParaRPr>
          </a:p>
          <a:p>
            <a:pPr algn="ctr">
              <a:tabLst>
                <a:tab pos="133350" algn="l"/>
              </a:tabLst>
            </a:pPr>
            <a:r>
              <a:rPr lang="ru-RU" sz="1600" b="1">
                <a:latin typeface="Times New Roman" pitchFamily="18" charset="0"/>
              </a:rPr>
              <a:t>- анализ результатов труда  всех участников  коррекционно - воспитательного процесса</a:t>
            </a:r>
          </a:p>
          <a:p>
            <a:pPr algn="ctr">
              <a:tabLst>
                <a:tab pos="133350" algn="l"/>
              </a:tabLst>
            </a:pPr>
            <a:endParaRPr lang="ru-RU" b="1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16396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84213" y="1398588"/>
            <a:ext cx="77978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latin typeface="Times New Roman" pitchFamily="18" charset="0"/>
              </a:rPr>
              <a:t>Формы взаимодействия учителя-логопеда с родителями.</a:t>
            </a:r>
            <a:r>
              <a:rPr lang="ru-RU" sz="2400" b="1" i="1">
                <a:latin typeface="Times New Roman" pitchFamily="18" charset="0"/>
              </a:rPr>
              <a:t> </a:t>
            </a:r>
          </a:p>
          <a:p>
            <a:endParaRPr lang="ru-RU" b="1" i="1">
              <a:latin typeface="Times New Roman" pitchFamily="18" charset="0"/>
            </a:endParaRPr>
          </a:p>
          <a:p>
            <a:r>
              <a:rPr lang="ru-RU" sz="1400" b="1" i="1">
                <a:latin typeface="Times New Roman" pitchFamily="18" charset="0"/>
              </a:rPr>
              <a:t>При пассивном участии:                                    При активном участии.</a:t>
            </a:r>
          </a:p>
          <a:p>
            <a:r>
              <a:rPr lang="ru-RU" sz="1400" b="1" i="1">
                <a:latin typeface="Times New Roman" pitchFamily="18" charset="0"/>
              </a:rPr>
              <a:t>-консультирования                                             -родительские собрания</a:t>
            </a:r>
          </a:p>
          <a:p>
            <a:r>
              <a:rPr lang="ru-RU" sz="1400" b="1" i="1">
                <a:latin typeface="Times New Roman" pitchFamily="18" charset="0"/>
              </a:rPr>
              <a:t>(индивидуальные, совместные)                        (аудио-видео запись, анкетирование, портфолио)                                </a:t>
            </a:r>
          </a:p>
          <a:p>
            <a:r>
              <a:rPr lang="ru-RU" sz="1400" b="1" i="1">
                <a:latin typeface="Times New Roman" pitchFamily="18" charset="0"/>
              </a:rPr>
              <a:t>-логопедические уголки                                       -домашние задания</a:t>
            </a:r>
          </a:p>
          <a:p>
            <a:r>
              <a:rPr lang="ru-RU" sz="1400" b="1" i="1">
                <a:latin typeface="Times New Roman" pitchFamily="18" charset="0"/>
              </a:rPr>
              <a:t>в раздевалке и группе                                           -помощь в создании коррекционно-развивающей</a:t>
            </a:r>
          </a:p>
          <a:p>
            <a:r>
              <a:rPr lang="ru-RU" sz="1400" b="1" i="1">
                <a:latin typeface="Times New Roman" pitchFamily="18" charset="0"/>
              </a:rPr>
              <a:t>-свободное посещение занятий                           среды кабинета</a:t>
            </a:r>
          </a:p>
          <a:p>
            <a:r>
              <a:rPr lang="ru-RU" sz="1400" b="1" i="1">
                <a:latin typeface="Times New Roman" pitchFamily="18" charset="0"/>
              </a:rPr>
              <a:t>и дни открытых дверей                                      -семинары-практикумы</a:t>
            </a:r>
          </a:p>
          <a:p>
            <a:r>
              <a:rPr lang="ru-RU" sz="1400" b="1" i="1">
                <a:latin typeface="Times New Roman" pitchFamily="18" charset="0"/>
              </a:rPr>
              <a:t>-библиотека для родителей, картотеки           -организация выставок</a:t>
            </a:r>
          </a:p>
          <a:p>
            <a:r>
              <a:rPr lang="ru-RU" sz="1400" b="1" i="1">
                <a:latin typeface="Times New Roman" pitchFamily="18" charset="0"/>
              </a:rPr>
              <a:t>                                                                                 - оформление альбомов разной тематики</a:t>
            </a:r>
          </a:p>
          <a:p>
            <a:r>
              <a:rPr lang="ru-RU" b="1" i="1">
                <a:latin typeface="Times New Roman" pitchFamily="18" charset="0"/>
              </a:rPr>
              <a:t>                                                               </a:t>
            </a:r>
          </a:p>
          <a:p>
            <a:endParaRPr lang="ru-RU" b="1" i="1">
              <a:latin typeface="Times New Roman" pitchFamily="18" charset="0"/>
            </a:endParaRPr>
          </a:p>
          <a:p>
            <a:pPr algn="ctr"/>
            <a:endParaRPr lang="ru-RU" b="1" i="1">
              <a:latin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0"/>
            <a:ext cx="3097213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Этапы проекта</a:t>
            </a:r>
            <a:endParaRPr lang="ru-RU" sz="4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1133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dirty="0" smtClean="0"/>
              <a:t>Подготовительный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*Ознакомительная работа с родителями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*Сбор анамнестических сведений о ребенке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*Анкетирование родителей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*Родительская встреча «Давайте познакомимся»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*Диагностика речевого развития детей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dirty="0" smtClean="0"/>
              <a:t>Практический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*Семинары практикумы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*Памятки по выполнению домашнего задания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*Работа с тетрадями домашних заданий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*Тематические консультации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*Конкурсы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*Библиотечка для родителей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400" dirty="0" err="1" smtClean="0"/>
              <a:t>Итогово-аналитический</a:t>
            </a:r>
            <a:endParaRPr lang="ru-RU" sz="1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*Итоговая диагностика речевого развития детей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*Анкетирование родителей(проанализировать эффективность работы </a:t>
            </a:r>
            <a:r>
              <a:rPr lang="ru-RU" sz="1050" dirty="0" err="1" smtClean="0"/>
              <a:t>уч.-логопеда</a:t>
            </a:r>
            <a:r>
              <a:rPr lang="ru-RU" sz="1050" dirty="0" smtClean="0"/>
              <a:t> с родителями 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*Награждение родителей выпускников благодарностями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050" dirty="0" smtClean="0"/>
              <a:t>*Логопедический праздник с вручением дипломов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3175"/>
            <a:ext cx="9144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060700" algn="ctr"/>
              </a:tabLst>
            </a:pPr>
            <a:r>
              <a:rPr lang="ru-RU" sz="1200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ДЕТЯТЕЛЬНОСТИ ПРОЕКТА И  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ПРОВЕДЕНИЯ </a:t>
            </a:r>
            <a:r>
              <a:rPr lang="ru-RU" sz="11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первый год обучения,</a:t>
            </a:r>
            <a:r>
              <a:rPr lang="ru-RU" sz="11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11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Старшая группа.</a:t>
            </a:r>
            <a:endParaRPr lang="ru-RU" sz="1000" dirty="0">
              <a:ea typeface="Calibri" pitchFamily="34" charset="0"/>
              <a:cs typeface="Calibri" pitchFamily="34" charset="0"/>
            </a:endParaRPr>
          </a:p>
          <a:p>
            <a:pPr>
              <a:tabLst>
                <a:tab pos="3060700" algn="ctr"/>
              </a:tabLst>
            </a:pPr>
            <a:endParaRPr lang="ru-RU" sz="1100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3060700" algn="ctr"/>
              </a:tabLst>
            </a:pPr>
            <a:endParaRPr lang="ru-RU" dirty="0"/>
          </a:p>
        </p:txBody>
      </p:sp>
      <p:graphicFrame>
        <p:nvGraphicFramePr>
          <p:cNvPr id="21605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7763213"/>
              </p:ext>
            </p:extLst>
          </p:nvPr>
        </p:nvGraphicFramePr>
        <p:xfrm>
          <a:off x="0" y="255588"/>
          <a:ext cx="9144000" cy="6804661"/>
        </p:xfrm>
        <a:graphic>
          <a:graphicData uri="http://schemas.openxmlformats.org/drawingml/2006/table">
            <a:tbl>
              <a:tblPr/>
              <a:tblGrid>
                <a:gridCol w="1619250"/>
                <a:gridCol w="2987675"/>
                <a:gridCol w="2032000"/>
                <a:gridCol w="2505075"/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Ответственный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Форма проведения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«Что такое ОНР?»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Давайте познакомимся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Анкетирование родителей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Сбор анамнестических сведений о ребенке. Организационные вопросы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Беседа. Оформление документации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Октябрь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 и формы логопедической работы в детском саду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 Артикуляционная гимнастика, как основа правильного звукопроизношения»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– логопед, 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Учитель-логопед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Ноябрь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 О чем говорить с ребенком в семье. Диалог или монолог ?»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Изучаем тему «Осень»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– логопед, воспитатель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Декабрь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 в форме игры «Счастливый случай»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Наступает Новый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Открытое занятие . Лексическая тема «Зима»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Открытое занятие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Январь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мелкой моторики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«Фонематический слух фонематическое восприятие»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Семинар-практикум для родителей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Знакомим детей с дикими и домашними животными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Февраль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Учим детей правильно характеризовать  звуки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«Общение как средство развития речи у дошкольников с ОНР»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Выступление на общем родительском собрании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Анкета «Наш учитель-логопед» ( Заинтересованность ребенка логопедическими занятиями»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Анкетирование родителей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Март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Воспитание правильной речи у детей с дизартрией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 «Книжка-малышка»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Домашнее задание для  родителей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Домашнее задание по изучаемой теме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Апрель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этапы развития детской речи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Поговорим о весне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«Развиваем речь играя»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Консультация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Июнь 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«Развивающий массаж в логопедической работе с дошкольниками»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 Я найду слова везде»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– логопед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Муз. руководитель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Логопедический праздник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«Вот оно,  какое наше лето…»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Подведение итогов коррекционного обучения детей с нарушениями речи. Рекомендации родителям на летний период.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03" name="Rectangle 505"/>
          <p:cNvSpPr>
            <a:spLocks noChangeArrowheads="1"/>
          </p:cNvSpPr>
          <p:nvPr/>
        </p:nvSpPr>
        <p:spPr bwMode="auto">
          <a:xfrm>
            <a:off x="0" y="938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2067581" y="100"/>
            <a:ext cx="492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год обучения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Подготовительная к школе группа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  <a:endParaRPr lang="ru-RU" dirty="0"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22629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8337203"/>
              </p:ext>
            </p:extLst>
          </p:nvPr>
        </p:nvGraphicFramePr>
        <p:xfrm>
          <a:off x="0" y="692150"/>
          <a:ext cx="9144000" cy="5527996"/>
        </p:xfrm>
        <a:graphic>
          <a:graphicData uri="http://schemas.openxmlformats.org/drawingml/2006/table">
            <a:tbl>
              <a:tblPr/>
              <a:tblGrid>
                <a:gridCol w="1619250"/>
                <a:gridCol w="2981325"/>
                <a:gridCol w="2038350"/>
                <a:gridCol w="25050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Срок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Ответственный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Форма проведения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Сентябрь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«Учите детей говорить правильно»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Памятка о звуках и буквах русского языка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Домашнее задание по изучаемой теме (ежемесячно)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Октябрь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организовать логопедические занятия дома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«Детская агрессия»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Беседа для родителей. Анкетирование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Анализируем слово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Ноябрь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«Речь взрослого –образец для подражания»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(буклет)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уменьшить риск возникновения заикания у ребенка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Декабрь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Рекомендации логопеда родителям будущих первоклассников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звукопроизношения  и обучение грамоте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Тема: «Звук и буква З»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Открытое занятие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Подборка материала по обогащению словарного запаса детей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Январь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Формирование грамматически правильной речи у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«Праздник здоровья и хорошего произношения»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Общее родительское собрание ДОУ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Мероприятие для родителей и детей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Развитие мелкой моторики рук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 (оформление уголка)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Февраль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Воспитание звуковой культуры речи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 сказочной стране»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Открытое занятие для родителей и воспитателей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Март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Готовимся  к ПМПК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Домашнее задание. Сочиняем сказку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Апрель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речевого слуха и слухового внимания»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Учитель - логопед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Консультация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«Чему учат в школе?»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Открытое занятие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«Готов ли ваш ребенок к обучению в школе»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«Все могут короли»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– логопед. Учитель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Муз. Руководитель. Воспитатель.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Итоговый логопедический праздник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«Скоро в школу»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Учитель - логопед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агитация. Буклет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27" name="Rectangle 505"/>
          <p:cNvSpPr>
            <a:spLocks noChangeArrowheads="1"/>
          </p:cNvSpPr>
          <p:nvPr/>
        </p:nvSpPr>
        <p:spPr bwMode="auto">
          <a:xfrm>
            <a:off x="0" y="966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676</TotalTime>
  <Words>1561</Words>
  <Application>Microsoft Office PowerPoint</Application>
  <PresentationFormat>Экран (4:3)</PresentationFormat>
  <Paragraphs>300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Этапы проекта</vt:lpstr>
      <vt:lpstr>Слайд 8</vt:lpstr>
      <vt:lpstr>Слайд 9</vt:lpstr>
      <vt:lpstr>Ожидаемые результаты:</vt:lpstr>
      <vt:lpstr>Результаты реализации проекта</vt:lpstr>
      <vt:lpstr>Слайд 12</vt:lpstr>
      <vt:lpstr>Обеспечение проектной деятельности</vt:lpstr>
      <vt:lpstr>           … и интересно, и полезно.                            В гостях у бабушки Федоры.             Вот они какие, слоги не простые.                                      Изучаем звуки.                       </vt:lpstr>
      <vt:lpstr>                                                      Логопедический массаж                                 И мамы тоже учатся                                     Гимнастика для пальчиков </vt:lpstr>
      <vt:lpstr>                Дыхательная гимнастика                                                     На общем собрании            Конкурс  «Книжка-малышка»                             Полезная информация для родителей </vt:lpstr>
      <vt:lpstr>                В музее                                                      Поход в кино            Играя развиваемся                             Работа в тесном контакте с воспитателями-залог успеха                      </vt:lpstr>
      <vt:lpstr>                Мастер-класс для мам                                                 Учимся правильно дышать                    Сюрпризный момент                                         Заслужили дипломы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ДетскийСад</cp:lastModifiedBy>
  <cp:revision>65</cp:revision>
  <dcterms:created xsi:type="dcterms:W3CDTF">2012-02-18T19:00:22Z</dcterms:created>
  <dcterms:modified xsi:type="dcterms:W3CDTF">2018-09-10T06:24:57Z</dcterms:modified>
</cp:coreProperties>
</file>