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0"/>
  </p:notesMasterIdLst>
  <p:sldIdLst>
    <p:sldId id="347" r:id="rId2"/>
    <p:sldId id="257" r:id="rId3"/>
    <p:sldId id="273" r:id="rId4"/>
    <p:sldId id="271" r:id="rId5"/>
    <p:sldId id="330" r:id="rId6"/>
    <p:sldId id="302" r:id="rId7"/>
    <p:sldId id="30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31" r:id="rId23"/>
    <p:sldId id="332" r:id="rId24"/>
    <p:sldId id="328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C3B65-BEF3-400A-980E-86751502FB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D0DC7-061F-491B-B926-2F6821CF1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6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0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1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596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4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7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0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8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4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4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5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5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3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2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DB7C-AD40-4F20-A5E4-14AE19EA0BE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8A8CFD-56E9-4C50-B26D-0F22841B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4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3t3ozftmdmh3i.cloudfront.net/production/podcast_uploaded_episode/688271/688271-1549108399998-b969e0670ab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0" y="3014756"/>
            <a:ext cx="4959932" cy="384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199" y="290945"/>
            <a:ext cx="80079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>
                <a:solidFill>
                  <a:prstClr val="black"/>
                </a:solidFill>
                <a:latin typeface="Times New Roman"/>
              </a:rPr>
              <a:t>«Закрепление знаний о цифрах 1,2,3,4,5.</a:t>
            </a:r>
          </a:p>
          <a:p>
            <a:pPr lvl="0" algn="ctr"/>
            <a:r>
              <a:rPr lang="ru-RU" sz="4000" b="1" i="1" dirty="0">
                <a:solidFill>
                  <a:prstClr val="black"/>
                </a:solidFill>
                <a:latin typeface="Times New Roman"/>
              </a:rPr>
              <a:t>Порядковый счет. Слева, справа, вверху, внизу</a:t>
            </a:r>
            <a:r>
              <a:rPr lang="ru-RU" sz="4000" b="1" i="1" dirty="0" smtClean="0">
                <a:solidFill>
                  <a:prstClr val="black"/>
                </a:solidFill>
                <a:latin typeface="Times New Roman"/>
              </a:rPr>
              <a:t>».</a:t>
            </a:r>
          </a:p>
          <a:p>
            <a:pPr lvl="0" algn="ctr"/>
            <a:endParaRPr lang="ru-RU" sz="4000" b="1" i="1" dirty="0">
              <a:solidFill>
                <a:prstClr val="black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5444836" y="4599709"/>
            <a:ext cx="3449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Подготовила воспитатель средней группы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Лакеева Ю.В.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8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9fe434cda8e5f21ba175a98037fea16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10" y="0"/>
            <a:ext cx="5221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1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273" y="1690255"/>
            <a:ext cx="58466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на лебедя похожа :</a:t>
            </a:r>
          </a:p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Шейка есть и хвостик тоже.</a:t>
            </a:r>
          </a:p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Лебедь может подсказать,</a:t>
            </a:r>
          </a:p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нам цифру два узнать.</a:t>
            </a:r>
            <a:endParaRPr lang="ru-RU" sz="40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9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62d38214ecc91c4cbe683dcd5b260b4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3" y="-39440"/>
            <a:ext cx="5430981" cy="689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2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9" y="1648692"/>
            <a:ext cx="5943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за двойкой - посмотри - 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Выступает цифра три. 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Тройка - третий из значков - 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Состоит из двух крючков.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7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00247dcf85fbd1a9508a26f0e7d376--maria-jose-math-num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5" y="0"/>
            <a:ext cx="5153889" cy="67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0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273" y="1482436"/>
            <a:ext cx="594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Цифра четыре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всех удивляет: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локте согнутую руку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Никогда не опускает.</a:t>
            </a:r>
            <a:endParaRPr lang="ru-RU" sz="40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8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3e53c14c3d1c5c2a94928d6dcf36ce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9" y="1"/>
            <a:ext cx="5171208" cy="68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6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436" y="1288473"/>
            <a:ext cx="61375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Цифра пять — с большим брюшком,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Носит кепку с козырьком.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школе эту цифру пять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любят получать.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77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911388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4" y="0"/>
            <a:ext cx="5391147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9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7964" y="457200"/>
            <a:ext cx="51400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ассматриваем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картинки с изображением разных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предметов. Дети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выполняют движения соответствующие тексту)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яблочек у нас,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Столько мы подпрыгнем раз. (1)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листиков у нас,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Столько мы присядем раз. (2)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красных мухоморов,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Столько сделаем наклонов. (3)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бабочек у нас,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Столько хлопнем с вами раз. (4)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клоунов веселых,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Столько топнем с вами раз (5).</a:t>
            </a:r>
            <a:endParaRPr lang="ru-RU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9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8" y="665017"/>
            <a:ext cx="7285894" cy="49647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0000"/>
                </a:solidFill>
                <a:latin typeface="Times New Roman, serif"/>
              </a:rPr>
              <a:t>Цель:</a:t>
            </a:r>
            <a:r>
              <a:rPr lang="ru-RU" sz="4000" dirty="0">
                <a:solidFill>
                  <a:srgbClr val="000000"/>
                </a:solidFill>
                <a:latin typeface="Times New Roman, serif"/>
              </a:rPr>
              <a:t> закрепить знания о цифрах от 1 до 5; продолжать учить порядковому счету, закреплять умение видеть геометрические фигуры в символических изображениях.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97794/f95bff47-f2a6-45e8-b2ba-32e08cd6407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1633" cy="32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millionpodarkov.ru/incoming_img/fabika.ru/4156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25" y="0"/>
            <a:ext cx="2684676" cy="32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pixelbrush.ru/uploads/posts/2010-05/1274468905_wse118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59" y="3241964"/>
            <a:ext cx="4931641" cy="36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avatars.mds.yandex.net/get-pdb/2402172/8d86ac06-830c-409b-af75-550246bb9588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41" y="1"/>
            <a:ext cx="3274483" cy="32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yt3.ggpht.com/a/AATXAJwkYK_Bc34YwZVxPjaJg4U0hGlp-AMazEsxQQ=s900-c-k-c0xffffffff-no-rj-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4964"/>
            <a:ext cx="4212359" cy="36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2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2108" y="304801"/>
            <a:ext cx="6317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Что-то еще Гена положил Чебурашке в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рюкзачок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?</a:t>
            </a:r>
            <a:endParaRPr lang="ru-RU" sz="3200" dirty="0"/>
          </a:p>
        </p:txBody>
      </p:sp>
      <p:pic>
        <p:nvPicPr>
          <p:cNvPr id="11266" name="Picture 2" descr="https://2.bp.blogspot.com/-JeHGsHjvy1Q/Tzl1_mRFDeI/AAAAAAAAOXY/SMGNIbDwgZw/s1600/MOCH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69" y="1382019"/>
            <a:ext cx="4404579" cy="529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727" y="387928"/>
            <a:ext cx="62345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«Геометрические фигуры».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отгадаем загадки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Прикатилось колесо,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Ведь похожее оно,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наглядная натура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Лишь на круглую фигуру.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Догадался, милый друг?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Ну, конечно, это …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(круг)</a:t>
            </a:r>
            <a:endParaRPr lang="ru-RU" sz="40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9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eleporto.ru/images/detailed/14657/1021869767.jpg?t=15240274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166253"/>
            <a:ext cx="6525491" cy="65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47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872" y="1136073"/>
            <a:ext cx="61514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фигура – хоть куда,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Очень ровная всегда,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углы во мне равны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четыре стороны.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Кубик – мой любимый брат,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я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квадрат)</a:t>
            </a:r>
            <a:endParaRPr lang="ru-RU" sz="40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15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5.infourok.ru/uploads/ex/0316/00087b0d-29f125e7/2/hello_html_6e30a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7" y="452954"/>
            <a:ext cx="7874748" cy="60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3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5" y="1260764"/>
            <a:ext cx="7550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Растянули мы квадрат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представили на взгляд,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кого он стал похожим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с чем-то очень схожим?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кирпич, не треугольник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Стал квадрат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(прямоугольник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40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74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2.freepng.ru/20180329/eww/kisspng-rectangle-shape-clip-art-rectangle-5abcf9570cc527.7591891615223340390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0" y="842673"/>
            <a:ext cx="8293725" cy="49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6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7964" y="1260764"/>
            <a:ext cx="5486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 вершины,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 угла,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 сторонки –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Кто же я? 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треугольник).</a:t>
            </a:r>
            <a:endParaRPr lang="ru-RU" sz="40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79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-wixmp-ed30a86b8c4ca887773594c2.wixmp.com/f/abbed746-b1f8-4db1-a5e9-55fff9df10ba/d4evpui-09937503-89ba-408e-b17d-94247910751f.png/v1/fill/w_894,h_894,q_70,strp/pink_triangle_by_swamplogger15_d4evpui-pre.jpg?token=eyJ0eXAiOiJKV1QiLCJhbGciOiJIUzI1NiJ9.eyJzdWIiOiJ1cm46YXBwOjdlMGQxODg5ODIyNjQzNzNhNWYwZDQxNWVhMGQyNmUwIiwiaXNzIjoidXJuOmFwcDo3ZTBkMTg4OTgyMjY0MzczYTVmMGQ0MTVlYTBkMjZlMCIsIm9iaiI6W1t7ImhlaWdodCI6Ijw9OTAwIiwicGF0aCI6IlwvZlwvYWJiZWQ3NDYtYjFmOC00ZGIxLWE1ZTktNTVmZmY5ZGYxMGJhXC9kNGV2cHVpLTA5OTM3NTAzLTg5YmEtNDA4ZS1iMTdkLTk0MjQ3OTEwNzUxZi5wbmciLCJ3aWR0aCI6Ijw9OTAwIn1dXSwiYXVkIjpbInVybjpzZXJ2aWNlOmltYWdlLm9wZXJhdGlvbnMiXX0.QfuIONpnIsWwH9scNnOadI_97PYqCe3PFm9zZLGwY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26" y="127144"/>
            <a:ext cx="6356781" cy="63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9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2945" y="609600"/>
            <a:ext cx="6858000" cy="33943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, serif"/>
              </a:rPr>
            </a:br>
            <a:r>
              <a:rPr lang="ru-RU" b="1" dirty="0">
                <a:solidFill>
                  <a:srgbClr val="000000"/>
                </a:solidFill>
                <a:latin typeface="Times New Roman, serif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, serif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, serif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Словарная </a:t>
            </a:r>
            <a:r>
              <a:rPr lang="ru-RU" b="1" dirty="0">
                <a:solidFill>
                  <a:srgbClr val="000000"/>
                </a:solidFill>
                <a:latin typeface="Times New Roman, serif"/>
              </a:rPr>
              <a:t>работа:</a:t>
            </a:r>
            <a:r>
              <a:rPr lang="ru-RU" sz="2000" dirty="0">
                <a:solidFill>
                  <a:srgbClr val="000000"/>
                </a:solidFill>
                <a:latin typeface="Arial, serif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слева, справа, вверху, внизу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4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509" y="1482436"/>
            <a:ext cx="6677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Monotype Corsiva, serif"/>
              </a:rPr>
              <a:t>Катился круг и вдруг упал</a:t>
            </a:r>
          </a:p>
          <a:p>
            <a:r>
              <a:rPr lang="ru-RU" sz="4000" dirty="0" smtClean="0">
                <a:solidFill>
                  <a:srgbClr val="000000"/>
                </a:solidFill>
                <a:latin typeface="Monotype Corsiva, serif"/>
              </a:rPr>
              <a:t>Бока себе чуть-чуть помял.</a:t>
            </a:r>
          </a:p>
          <a:p>
            <a:r>
              <a:rPr lang="ru-RU" sz="4000" dirty="0" smtClean="0">
                <a:solidFill>
                  <a:srgbClr val="000000"/>
                </a:solidFill>
                <a:latin typeface="Open Sans"/>
              </a:rPr>
              <a:t>Фигуру эту я узнал</a:t>
            </a:r>
            <a:endParaRPr lang="ru-RU" sz="4000" dirty="0">
              <a:solidFill>
                <a:srgbClr val="000000"/>
              </a:solidFill>
              <a:latin typeface="Open Sans"/>
            </a:endParaRPr>
          </a:p>
          <a:p>
            <a:r>
              <a:rPr lang="ru-RU" sz="4000" dirty="0" smtClean="0">
                <a:solidFill>
                  <a:srgbClr val="000000"/>
                </a:solidFill>
                <a:latin typeface="Monotype Corsiva, serif"/>
              </a:rPr>
              <a:t>Был круг, а стал… </a:t>
            </a:r>
            <a:r>
              <a:rPr lang="ru-RU" sz="4000" b="1" dirty="0" smtClean="0">
                <a:solidFill>
                  <a:srgbClr val="000000"/>
                </a:solidFill>
                <a:latin typeface="Monotype Corsiva, serif"/>
              </a:rPr>
              <a:t>(овал)</a:t>
            </a:r>
            <a:endParaRPr lang="ru-RU" sz="40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38223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lip.cookdiary.net/sites/default/files/wallpaper/oval-clipart/205017/oval-clipart-purple-oval-205017-5396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730298"/>
            <a:ext cx="7871357" cy="51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79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055" y="540328"/>
            <a:ext cx="674716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 «Что на что похоже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закрепить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фигуры.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 на вас смотрят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 вас очень просят: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«Предметы вы скорее берите,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какой из нас похожи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скажите»</a:t>
            </a:r>
            <a:endParaRPr lang="ru-RU" sz="36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82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axmediadv.ru/upload/medialibrary/1bd/1bd9e84f661279a915d472227fe776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6" y="291955"/>
            <a:ext cx="8581766" cy="59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68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axmediadv.ru/upload/medialibrary/929/9297d5f52d437d50e9a36eee4dfbb8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7" y="569046"/>
            <a:ext cx="8185312" cy="57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47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2.bp.blogspot.com/-edI98izbEIY/WG1Mey05l8I/AAAAAAAAIG4/Uck1EdNW35M3PPNGUUIerFvsdjeB8LlOACLcB/s1600/%25D0%259F%25D0%25BE%25D0%25B4%25D0%25B1%25D0%25B5%25D1%2580%25D0%25B8%2B%25D0%25BF%25D0%25BE%2B%25D1%2584%25D0%25BE%25D1%2580%25D0%25BC%25D0%25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6" y="580571"/>
            <a:ext cx="832757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04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583" y="277091"/>
            <a:ext cx="7910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«Помоги Чебурашке нарисовать картину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закрепить пространственное расположение вверху, внизу, справа, слева.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Чебурашка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просит для гены нарисовать картину, а какую он расскажет: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-Нарисовать солнышко и облако вверху.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-Внизу нарисовать домик 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-Слева дерево.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-Справа цветок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Полным ответом ответить: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 нарисовали солнышко и облако?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-Где нарисовали домик? А где дерево?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7138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0655" y="720435"/>
            <a:ext cx="731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Знать: 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порядковый счет,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геометрические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фигуры.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Видеть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геометрические фигуры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символических изображениях</a:t>
            </a:r>
          </a:p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Уметь: 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ориентироваться на листе бумаги (слева, справа, вверху, внизу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8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46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2/ac12d6b687cf44604e2ff0cbbb263dc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455" y="471054"/>
            <a:ext cx="76754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Спасибо</a:t>
            </a:r>
            <a:r>
              <a:rPr lang="ru-RU" sz="4400" b="1" dirty="0"/>
              <a:t>, до новых </a:t>
            </a:r>
            <a:r>
              <a:rPr lang="ru-RU" sz="4400" b="1" dirty="0" smtClean="0"/>
              <a:t>встреч!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29235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180110"/>
            <a:ext cx="7380858" cy="64839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Times New Roman, serif"/>
              </a:rPr>
              <a:t>Круг приветствия: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Times New Roman, serif"/>
              </a:rPr>
              <a:t>Детки в садике живут,</a:t>
            </a:r>
            <a:br>
              <a:rPr lang="ru-RU" dirty="0">
                <a:solidFill>
                  <a:srgbClr val="000000"/>
                </a:solidFill>
                <a:latin typeface="Times New Roman, serif"/>
              </a:rPr>
            </a:br>
            <a:r>
              <a:rPr lang="ru-RU" dirty="0">
                <a:solidFill>
                  <a:srgbClr val="000000"/>
                </a:solidFill>
                <a:latin typeface="Times New Roman, serif"/>
              </a:rPr>
              <a:t>Здесь играют и поют,</a:t>
            </a:r>
            <a:br>
              <a:rPr lang="ru-RU" dirty="0">
                <a:solidFill>
                  <a:srgbClr val="000000"/>
                </a:solidFill>
                <a:latin typeface="Times New Roman, serif"/>
              </a:rPr>
            </a:br>
            <a:r>
              <a:rPr lang="ru-RU" dirty="0">
                <a:solidFill>
                  <a:srgbClr val="000000"/>
                </a:solidFill>
                <a:latin typeface="Times New Roman, serif"/>
              </a:rPr>
              <a:t>Здесь друзей себе находят,</a:t>
            </a:r>
            <a:br>
              <a:rPr lang="ru-RU" dirty="0">
                <a:solidFill>
                  <a:srgbClr val="000000"/>
                </a:solidFill>
                <a:latin typeface="Times New Roman, serif"/>
              </a:rPr>
            </a:br>
            <a:r>
              <a:rPr lang="ru-RU" dirty="0">
                <a:solidFill>
                  <a:srgbClr val="000000"/>
                </a:solidFill>
                <a:latin typeface="Times New Roman, serif"/>
              </a:rPr>
              <a:t>На прогулку с ними ходят.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Times New Roman, serif"/>
              </a:rPr>
              <a:t>Вместе спорят и мечтают,</a:t>
            </a:r>
            <a:br>
              <a:rPr lang="ru-RU" dirty="0">
                <a:solidFill>
                  <a:srgbClr val="000000"/>
                </a:solidFill>
                <a:latin typeface="Times New Roman, serif"/>
              </a:rPr>
            </a:br>
            <a:r>
              <a:rPr lang="ru-RU" dirty="0">
                <a:solidFill>
                  <a:srgbClr val="000000"/>
                </a:solidFill>
                <a:latin typeface="Times New Roman, serif"/>
              </a:rPr>
              <a:t>Незаметно подрастают.</a:t>
            </a:r>
            <a:br>
              <a:rPr lang="ru-RU" dirty="0">
                <a:solidFill>
                  <a:srgbClr val="000000"/>
                </a:solidFill>
                <a:latin typeface="Times New Roman, serif"/>
              </a:rPr>
            </a:br>
            <a:r>
              <a:rPr lang="ru-RU" dirty="0">
                <a:solidFill>
                  <a:srgbClr val="000000"/>
                </a:solidFill>
                <a:latin typeface="Times New Roman, serif"/>
              </a:rPr>
              <a:t>Детский сад - второй ваш дом,</a:t>
            </a:r>
            <a:br>
              <a:rPr lang="ru-RU" dirty="0">
                <a:solidFill>
                  <a:srgbClr val="000000"/>
                </a:solidFill>
                <a:latin typeface="Times New Roman, serif"/>
              </a:rPr>
            </a:br>
            <a:r>
              <a:rPr lang="ru-RU" dirty="0">
                <a:solidFill>
                  <a:srgbClr val="000000"/>
                </a:solidFill>
                <a:latin typeface="Times New Roman, serif"/>
              </a:rPr>
              <a:t>Как тепло, уютно в нем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!</a:t>
            </a:r>
            <a:br>
              <a:rPr lang="ru-RU" dirty="0" smtClean="0">
                <a:solidFill>
                  <a:srgbClr val="000000"/>
                </a:solidFill>
                <a:latin typeface="Times New Roman, serif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332509"/>
            <a:ext cx="723207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, serif"/>
              </a:rPr>
              <a:t>Сегодня к нам </a:t>
            </a:r>
            <a:r>
              <a:rPr lang="ru-RU" sz="2200" dirty="0">
                <a:latin typeface="Times New Roman, serif"/>
              </a:rPr>
              <a:t>гости пришел </a:t>
            </a:r>
            <a:r>
              <a:rPr lang="ru-RU" sz="2200" dirty="0" smtClean="0">
                <a:latin typeface="Times New Roman, serif"/>
              </a:rPr>
              <a:t>Чебурашка. Он </a:t>
            </a:r>
            <a:r>
              <a:rPr lang="ru-RU" sz="2200" dirty="0">
                <a:latin typeface="Times New Roman, serif"/>
              </a:rPr>
              <a:t>очень хочет пойти в школу. Гена подарил ему рюкзачок и Чебурашка просит вас с ним разобраться</a:t>
            </a:r>
            <a:r>
              <a:rPr lang="ru-RU" sz="2200" dirty="0" smtClean="0">
                <a:latin typeface="Times New Roman, serif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6" name="Picture 6" descr="https://avatars.mds.yandex.net/get-pdb/2076460/7417d7a5-21db-48ba-b36c-9e77b7b0d66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18" y="1510145"/>
            <a:ext cx="6871854" cy="51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1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4" y="1583837"/>
            <a:ext cx="7730837" cy="591589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9709" y="983673"/>
            <a:ext cx="74121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Игровое упражнение 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Математическая азбука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столе лежат цифры от 1 до 5.</a:t>
            </a:r>
          </a:p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мы уже знаем с вами 5 цифр, давайте вспомним их: 1,2,3,4,5 и расскажем про них стихи.</a:t>
            </a:r>
            <a:endParaRPr lang="ru-RU" sz="36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5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599"/>
            <a:ext cx="7869383" cy="41286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, serif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, serif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Ноль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похож на букву О,</a:t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не значит ничего.</a:t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любую цифру враз</a:t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Увеличит в десять раз.</a:t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3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655" y="1648690"/>
            <a:ext cx="3590658" cy="2817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User\Desktop\518f471eb1fedb8ef4f81ee4d7ad93e4--maria-jose-math-num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10" y="0"/>
            <a:ext cx="5599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9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782" y="1399309"/>
            <a:ext cx="68302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 цифра — единица.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Тонкий носик, будто спица,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Вниз повесила. Грустна,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Ведь она всего одна.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6068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1068</TotalTime>
  <Words>463</Words>
  <Application>Microsoft Office PowerPoint</Application>
  <PresentationFormat>Экран (4:3)</PresentationFormat>
  <Paragraphs>94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Грань</vt:lpstr>
      <vt:lpstr>Презентация PowerPoint</vt:lpstr>
      <vt:lpstr> Цель: закрепить знания о цифрах от 1 до 5; продолжать учить порядковому счету, закреплять умение видеть геометрические фигуры в символических изображениях.</vt:lpstr>
      <vt:lpstr>   Словарная работа: слева, справа, вверху, внизу</vt:lpstr>
      <vt:lpstr>  Круг приветствия: Детки в садике живут, Здесь играют и поют, Здесь друзей себе находят, На прогулку с ними ходят. Вместе спорят и мечтают, Незаметно подрастают. Детский сад - второй ваш дом, Как тепло, уютно в нем!  </vt:lpstr>
      <vt:lpstr>Презентация PowerPoint</vt:lpstr>
      <vt:lpstr> </vt:lpstr>
      <vt:lpstr>  Ноль похож на букву О, Он не значит ничего. Но любую цифру враз Увеличит в десять раз.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LERA</dc:creator>
  <cp:lastModifiedBy>User</cp:lastModifiedBy>
  <cp:revision>79</cp:revision>
  <dcterms:created xsi:type="dcterms:W3CDTF">2016-06-24T07:37:12Z</dcterms:created>
  <dcterms:modified xsi:type="dcterms:W3CDTF">2020-04-14T12:26:03Z</dcterms:modified>
</cp:coreProperties>
</file>