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5" r:id="rId6"/>
    <p:sldId id="260" r:id="rId7"/>
    <p:sldId id="261" r:id="rId8"/>
    <p:sldId id="262" r:id="rId9"/>
    <p:sldId id="271" r:id="rId10"/>
    <p:sldId id="263" r:id="rId11"/>
    <p:sldId id="269" r:id="rId12"/>
    <p:sldId id="270" r:id="rId13"/>
    <p:sldId id="274" r:id="rId14"/>
    <p:sldId id="268" r:id="rId15"/>
    <p:sldId id="265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329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9530" y="177281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dirty="0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4000" b="1" i="1" dirty="0" err="1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4000" b="1" i="1" dirty="0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школе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4576400"/>
            <a:ext cx="6053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начальных классов 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Кривозерьевская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Муратова С.Т.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PHOTO\SAM_22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5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школе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29200" y="764704"/>
            <a:ext cx="38862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Использование карточек способствует расширению зрительно – двигательной активности и проведение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</a:rPr>
              <a:t>физминуток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 для глаз с помощью расположенных в пространстве ориентиров.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</a:rPr>
              <a:t>Физминутки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 выполняются через 10 – 15 минут напряженного  зрительного труда.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Какие ориентиры я использую?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</a:rPr>
              <a:t>«Веселые человечки»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 На карточках, которые я показываю детям, схематично изображены человечки, выполняющие различные гимнастические упражнения. Размер изображения – 2 – 3 см.</a:t>
            </a:r>
          </a:p>
        </p:txBody>
      </p:sp>
      <p:pic>
        <p:nvPicPr>
          <p:cNvPr id="6" name="Рисунок 5" descr="G:\DCIM\100PHOTO\SAM_22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2" y="1790532"/>
            <a:ext cx="502920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9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школе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1000" y="1143000"/>
            <a:ext cx="8229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sz="1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</a:t>
            </a:r>
            <a:r>
              <a:rPr lang="ru-RU" altLang="ru-RU" sz="1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офтальтренажер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глазами по траектории под счет. В зависимости от величины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дорожки,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меняется длительность счета. Например, по самому большому кругу «бегут» глазами под счет 1-2-3-4. Под этот счет одновременно с движением глазами ребенок должен выполнить вдох через нос. Выдох через нос, но бег «глазами» в обратную сторону. Важно, чтобы вдох и выдох совпал со счетом. На других дорожках можно менять инструментарий («бегут» носом, подбородком по желанию детей). Тренажер расположен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стене. С помощью данного тренажера развиваются: зрительно – моторная реакция, стереоскопическое зрение, различительно – цветовая функция, чувство локализации в пространстве.</a:t>
            </a:r>
            <a:endParaRPr lang="ru-RU" alt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SDC13813"/>
          <p:cNvPicPr>
            <a:picLocks noChangeAspect="1" noChangeArrowheads="1"/>
          </p:cNvPicPr>
          <p:nvPr/>
        </p:nvPicPr>
        <p:blipFill rotWithShape="1"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" b="29895"/>
          <a:stretch/>
        </p:blipFill>
        <p:spPr bwMode="auto">
          <a:xfrm>
            <a:off x="2128129" y="4202456"/>
            <a:ext cx="4690864" cy="265554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школе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1000" y="1143000"/>
            <a:ext cx="8458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– восстановительные игры: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сны»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проводится после напряженной работы. По указанию учителя дети закрывают глаза, прикрывают их ладонями и опускают голову.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4186" y="2276872"/>
            <a:ext cx="3352800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называю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цвета, а дети должны «увидеть» в чем-то заданный цвет (синяя река, синее небо, желтое платье, зеленая трава и т.д.) выборочно опросив детей, называется другой цвет. Учитель, касаясь ребенка рукой, просит ответить. Затем цвет меняется. Продолжительность одного цикла – 10 – 15 сек, продолжительность игры – 1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минута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 dirty="0">
              <a:latin typeface="Arial" charset="0"/>
            </a:endParaRPr>
          </a:p>
        </p:txBody>
      </p:sp>
      <p:pic>
        <p:nvPicPr>
          <p:cNvPr id="5122" name="Picture 2" descr="C:\Users\User\Desktop\Фото 1 кл\SAM_2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74271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школе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1447800"/>
            <a:ext cx="7924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Жмурки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крепко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зажмуривают глаза,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время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меняю расположенные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столе, на доске, на стене предметы. Открыв по сигналу глаза, отвечают на вопрос «Какие изменения произошли». Зажмурившись, дети максимально напрягают веки. Продолжительность – 1,5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Фото 1 кл\SAM_2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3404591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G:\DCIM\100PHOTO\SAM_21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79" y="2780928"/>
            <a:ext cx="3938785" cy="3212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7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019800" y="381000"/>
            <a:ext cx="28194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</a:rPr>
              <a:t>На уроках я также использую комплекс упражнений автора данной технологии </a:t>
            </a:r>
            <a:r>
              <a:rPr lang="ru-RU" altLang="ru-RU" sz="1600" b="1" i="1" u="sng" dirty="0">
                <a:solidFill>
                  <a:srgbClr val="002060"/>
                </a:solidFill>
                <a:latin typeface="Times New Roman" pitchFamily="18" charset="0"/>
              </a:rPr>
              <a:t>В.Ф. Базарного: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</a:rPr>
              <a:t> сделать глубокий вдох, затем, </a:t>
            </a:r>
            <a:r>
              <a:rPr lang="ru-RU" altLang="ru-RU" sz="1600" b="1" dirty="0" err="1">
                <a:solidFill>
                  <a:srgbClr val="002060"/>
                </a:solidFill>
                <a:latin typeface="Times New Roman" pitchFamily="18" charset="0"/>
              </a:rPr>
              <a:t>наклонясь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</a:rPr>
              <a:t> вперед к крышке парты, выдох (5 раз)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</a:rPr>
              <a:t>Крепко зажмурить глаза, потом резко открыть (4-5 раз)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</a:rPr>
              <a:t>Руки на пояс, поворачивая попеременно голову в стороны, смотреть попеременно на правый, левый локоть (4-5 раз)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4876800"/>
            <a:ext cx="7772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сначала на доску, затем на кончик пальца перед собой (5-6 раз)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вытянуть вперед и, смотря на кончики пальцев, поднимать их и опускать, глаза следят за пальцами (5-6 раз)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 указательный палец перед собой, проводить рукой слева направо («маятник») (4-5 раз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Фото 1 кл\SAM_2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5" y="250388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школе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5105400"/>
            <a:ext cx="8610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alt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дает не только повышение двигательной активности на уроках, но и развитие познавательных процессов, остроты зрения, мелкой моторики у детей. Кроме того, у них улучшается умственная деятельность, развиваются творческие способности.</a:t>
            </a:r>
          </a:p>
        </p:txBody>
      </p:sp>
      <p:pic>
        <p:nvPicPr>
          <p:cNvPr id="6146" name="Picture 2" descr="C:\Users\User\Desktop\Фото 1 кл\SAM_2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34715"/>
            <a:ext cx="4251424" cy="31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G:\DCIM\100PHOTO\SAM_219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76" y="908720"/>
            <a:ext cx="4122341" cy="3235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педагогической деятельности по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начальной школы в процессе обучения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80928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Познакомить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актуальностью проблемы 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со способами её решения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Показать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 использования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76672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 2015-2016 учебном году в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школу  поступило 11 первоклассников. Из них практически здоровых – 2 чел, что составило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18,8%.  У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остальных ребят патология выявлена по направлениям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49598"/>
              </p:ext>
            </p:extLst>
          </p:nvPr>
        </p:nvGraphicFramePr>
        <p:xfrm>
          <a:off x="599256" y="1916832"/>
          <a:ext cx="8149208" cy="1821096"/>
        </p:xfrm>
        <a:graphic>
          <a:graphicData uri="http://schemas.openxmlformats.org/drawingml/2006/table">
            <a:tbl>
              <a:tblPr/>
              <a:tblGrid>
                <a:gridCol w="1133312"/>
                <a:gridCol w="1133312"/>
                <a:gridCol w="1133312"/>
                <a:gridCol w="1292888"/>
                <a:gridCol w="1152128"/>
                <a:gridCol w="1080120"/>
                <a:gridCol w="1224136"/>
              </a:tblGrid>
              <a:tr h="728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Аллер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гология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Невро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логия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Хирур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Гастроэнтерология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Стоматология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ЛОР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Эндокринология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9,4%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9,4%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15,3%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18,8%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18,8%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9,4%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9,4%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44" y="40050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мед.осмотр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– мае. Как показывает практика, у большинства малышей к концу первого года обучения изменяется состояние здоровья, причем в худшую сторону. Резко возрастает заболевание миопией (зрение), происходит нарушение осанки, частично - заболевания ЖКТ. Следующий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мед.осмотр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классе.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окончанию школы практически здоровыми остаются 1-2 чел, хотя ещё 5-8 лет назад называли цифры 10 – 15 %.</a:t>
            </a:r>
          </a:p>
        </p:txBody>
      </p:sp>
    </p:spTree>
    <p:extLst>
      <p:ext uri="{BB962C8B-B14F-4D97-AF65-F5344CB8AC3E}">
        <p14:creationId xmlns:p14="http://schemas.microsoft.com/office/powerpoint/2010/main" val="42588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458955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Идея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</a:rPr>
              <a:t>здоровьесбережения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 учащихся приобрела статус приоритетного направления, это красная нить национального проекта «Образование», президентской инициативы «Наша новая школа», Федеральных государственных образовательных стандартов .</a:t>
            </a:r>
          </a:p>
          <a:p>
            <a:pPr>
              <a:spcBef>
                <a:spcPct val="0"/>
              </a:spcBef>
            </a:pPr>
            <a:endParaRPr lang="ru-RU" altLang="ru-RU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Высокий процент первоклассников приходит в школу с врожденными,  приобретенными заболеваниями. Стандарт второго поколения обеспечивает формирование знаний, установок, ориентиров и норм поведения, обеспечивающих сохранение  и укрепление здоровья, заинтересованного отношения к собственному здоровью, знание негативных факторов риска здоровья.</a:t>
            </a:r>
          </a:p>
          <a:p>
            <a:pPr>
              <a:spcBef>
                <a:spcPct val="0"/>
              </a:spcBef>
            </a:pPr>
            <a:endParaRPr lang="ru-RU" altLang="ru-RU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Основная проблема в том, что дети мало двигаются. 3 часа уроков физической культуры не спасают учащихся от низкой двигательной активности на других уроках. Утомление глаз, нагрузка на зрение, вследствие чего возникающая головная боль и головокружение.</a:t>
            </a:r>
          </a:p>
        </p:txBody>
      </p:sp>
    </p:spTree>
    <p:extLst>
      <p:ext uri="{BB962C8B-B14F-4D97-AF65-F5344CB8AC3E}">
        <p14:creationId xmlns:p14="http://schemas.microsoft.com/office/powerpoint/2010/main" val="17764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59841" y="170080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уже несколько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я работаю над  проблемой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школе». Целью данной технологии является- обеспечить школьнику возможность сохранения здоровья за период обучения в школе. Одна из приоритетных задач реформирования образования является сбережение и укрепление здоровья детей, устранение перезагрузки.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9248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школе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</a:t>
            </a:r>
            <a:r>
              <a:rPr lang="ru-RU" alt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91645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1. Учебная деятельность  происходит в положении сидя – стоя.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На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полу у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детей, лежит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массажный коврик, на который дети становятся без обуви. По мере накопления усталости в ногах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дети 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перетаптываются ступнями ног по «горочке»,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а когда  сидят-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вытягивают ступни и проводят упражнение ступнями  «к себе – от себя» - 30 секунд</a:t>
            </a:r>
          </a:p>
        </p:txBody>
      </p:sp>
      <p:pic>
        <p:nvPicPr>
          <p:cNvPr id="7" name="Рисунок 6" descr="G:\DCIM\100PHOTO\SAM_22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60009"/>
            <a:ext cx="4273494" cy="308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DCIM\100PHOTO\SAM_21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81316"/>
            <a:ext cx="2298632" cy="308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Users\User\Desktop\Фото 1 кл\SAM_21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8"/>
          <a:stretch/>
        </p:blipFill>
        <p:spPr bwMode="auto">
          <a:xfrm>
            <a:off x="6948264" y="3046457"/>
            <a:ext cx="2090255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5556" y="2606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</a:t>
            </a:r>
            <a:r>
              <a:rPr lang="ru-RU" alt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10800000" flipV="1">
            <a:off x="418306" y="5846495"/>
            <a:ext cx="8307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2. По периметру класса на стенах, стендах, на цветочных подвесках размещены карточки с рабочим материалом</a:t>
            </a:r>
            <a:r>
              <a:rPr lang="ru-RU" altLang="ru-RU" sz="2000" dirty="0">
                <a:solidFill>
                  <a:schemeClr val="folHlink"/>
                </a:solidFill>
                <a:latin typeface="Arial" charset="0"/>
              </a:rPr>
              <a:t>.</a:t>
            </a:r>
            <a:r>
              <a:rPr lang="ru-RU" altLang="ru-RU" sz="2000" dirty="0">
                <a:latin typeface="Arial" charset="0"/>
              </a:rPr>
              <a:t> </a:t>
            </a:r>
          </a:p>
        </p:txBody>
      </p:sp>
      <p:pic>
        <p:nvPicPr>
          <p:cNvPr id="1026" name="Picture 2" descr="C:\Users\User\Desktop\Фото 1 кл\SAM_2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" y="1631487"/>
            <a:ext cx="4793366" cy="359502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1 кл\SAM_21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803915" cy="28529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SAM_2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3754"/>
            <a:ext cx="3707904" cy="27809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28" y="-11151"/>
            <a:ext cx="9176928" cy="68691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школе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544" y="1066800"/>
            <a:ext cx="814305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Также карточки расположены и на сенсорных «кругах», которые закреплены на потолке на расстоянии 2 – 2,3 метра от пола (таких кругов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круг способствует формированию правильной осанки и стимулирует развитие спинных мышц.  </a:t>
            </a:r>
          </a:p>
        </p:txBody>
      </p:sp>
      <p:pic>
        <p:nvPicPr>
          <p:cNvPr id="1026" name="Picture 2" descr="C:\Users\User\Desktop\SAM_2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9" y="3501485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SAM_2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школе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3400" y="1066799"/>
            <a:ext cx="79248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При повторении, изучении нового дети обращаются к карточкам. Каждое упражнение базируется на зрительно – поисковых стимулах; в процессе такого поиска ребята совершают движения головой, глазами и туловищем. При этом им приходится поворачиваться в разные стороны для поиска необходимого материала. Активизируют базовое телесно –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</a:rPr>
              <a:t>координаторное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чувство на фоне зрительно – поискового мотивационного «водительства», зрительные  (зрительно - поисковые) стимулы несут в себе значительный  мотивационно – активизирующий заряд на весь организм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050" name="Picture 2" descr="C:\Users\User\Desktop\SAM_2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6" y="3679676"/>
            <a:ext cx="3901216" cy="29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User\Desktop\SAM_22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8999"/>
            <a:ext cx="4626397" cy="3235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5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1104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63</cp:revision>
  <dcterms:created xsi:type="dcterms:W3CDTF">2016-03-02T14:44:02Z</dcterms:created>
  <dcterms:modified xsi:type="dcterms:W3CDTF">2016-03-08T23:15:34Z</dcterms:modified>
</cp:coreProperties>
</file>