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4" r:id="rId2"/>
    <p:sldId id="257" r:id="rId3"/>
    <p:sldId id="258" r:id="rId4"/>
    <p:sldId id="271" r:id="rId5"/>
    <p:sldId id="272" r:id="rId6"/>
    <p:sldId id="259" r:id="rId7"/>
    <p:sldId id="260" r:id="rId8"/>
    <p:sldId id="261" r:id="rId9"/>
    <p:sldId id="264" r:id="rId10"/>
    <p:sldId id="275" r:id="rId11"/>
    <p:sldId id="273" r:id="rId12"/>
    <p:sldId id="265" r:id="rId13"/>
    <p:sldId id="266" r:id="rId14"/>
    <p:sldId id="268" r:id="rId15"/>
    <p:sldId id="267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28" autoAdjust="0"/>
  </p:normalViewPr>
  <p:slideViewPr>
    <p:cSldViewPr>
      <p:cViewPr>
        <p:scale>
          <a:sx n="80" d="100"/>
          <a:sy n="80" d="100"/>
        </p:scale>
        <p:origin x="-2496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509D8-02CB-4CE6-A06C-F33A64778D93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92B31-9819-4F2A-9619-986C6005B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4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92B31-9819-4F2A-9619-986C6005BF5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74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423412" y="476672"/>
            <a:ext cx="6153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ru-RU" baseline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дошкольное образовательное учреждение </a:t>
            </a:r>
          </a:p>
          <a:p>
            <a:pPr algn="ctr"/>
            <a:r>
              <a:rPr lang="ru-RU" baseline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«Детский сад №29»</a:t>
            </a:r>
            <a:endParaRPr lang="ru-RU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796136" y="443083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r>
              <a:rPr lang="ru-RU" b="1" baseline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воспитатель </a:t>
            </a:r>
          </a:p>
          <a:p>
            <a:pPr algn="r"/>
            <a:r>
              <a:rPr lang="ru-RU" b="1" baseline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С.Н. Романова</a:t>
            </a:r>
            <a:endParaRPr lang="ru-RU" b="1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Для НОД\парад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541" y="3965122"/>
            <a:ext cx="2689595" cy="1802029"/>
          </a:xfrm>
          <a:prstGeom prst="rect">
            <a:avLst/>
          </a:prstGeom>
          <a:noFill/>
          <a:ln w="12700"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2213991" y="1412776"/>
            <a:ext cx="4572000" cy="26808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smtClean="0">
                <a:solidFill>
                  <a:srgbClr val="920000"/>
                </a:solidFill>
                <a:latin typeface="Bookman Old Style" pitchFamily="18" charset="0"/>
              </a:rPr>
              <a:t>Проект</a:t>
            </a:r>
          </a:p>
          <a:p>
            <a:pPr algn="ctr">
              <a:lnSpc>
                <a:spcPct val="150000"/>
              </a:lnSpc>
            </a:pPr>
            <a:r>
              <a:rPr lang="ru-RU" sz="2400" b="1" smtClean="0">
                <a:solidFill>
                  <a:srgbClr val="920000"/>
                </a:solidFill>
                <a:latin typeface="Bookman Old Style" pitchFamily="18" charset="0"/>
              </a:rPr>
              <a:t>по патриотическому воспитанию</a:t>
            </a:r>
          </a:p>
          <a:p>
            <a:pPr algn="ctr">
              <a:lnSpc>
                <a:spcPct val="150000"/>
              </a:lnSpc>
            </a:pPr>
            <a:r>
              <a:rPr lang="ru-RU" sz="2400" b="1" smtClean="0">
                <a:solidFill>
                  <a:srgbClr val="920000"/>
                </a:solidFill>
                <a:latin typeface="Bookman Old Style" pitchFamily="18" charset="0"/>
              </a:rPr>
              <a:t>«Мы будем  помнить…»</a:t>
            </a:r>
          </a:p>
          <a:p>
            <a:pPr>
              <a:lnSpc>
                <a:spcPct val="150000"/>
              </a:lnSpc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6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mtClean="0"/>
              <a:t>Но 9 мая – это светлый праздник, в который мы празднуем свою победу, своё право на чистое небо и говорим спасибо ветеранам.  Одно дело слушать рассказ воспитателя, смотреть презентацию, разучивать песни про войну и победу и совсем другое – быть частью этого и пройти под марш «Прощание Славянки» по площади родного города. Связь времен жива и неразрывна.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5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06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23528" y="764704"/>
            <a:ext cx="41044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Процесс социализации является одним из важных условий формирования и развития личности. Он неразрывно связан с нравственным воспитанием, являясь активным целенаправленным процессом формирования морального сознания, нравственных чувств и привычек, нравственного поведения с первых лет жизни ребенка. Формирует основы тех моральных качеств, без которых невозможно становление настоящего человека и гражданина своей Родины.</a:t>
            </a:r>
            <a:endParaRPr 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ownloads\P_20191018_10192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124744"/>
            <a:ext cx="4081099" cy="2295618"/>
          </a:xfrm>
          <a:prstGeom prst="rect">
            <a:avLst/>
          </a:prstGeom>
          <a:noFill/>
          <a:ln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P_20190724_092954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3588615"/>
            <a:ext cx="4108883" cy="2311247"/>
          </a:xfrm>
          <a:prstGeom prst="rect">
            <a:avLst/>
          </a:prstGeom>
          <a:noFill/>
          <a:ln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58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30960" y="1052736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Процесс социализации приводит к тому, что ребенок преобразовывает свой социальный опыт в собственные ценностные ориентации и установки и на их основе строит свое собственное поведение, которое субъективно осознается дошкольником как необходимое, социально одобряемое и определяющее общую направленность его активности. Именно от нас, от педагогов и родителей, зависит какие ценностные установки дошкольник усвоит как верные.</a:t>
            </a:r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4221088"/>
            <a:ext cx="3326921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94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55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79512" y="188640"/>
            <a:ext cx="86409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smtClean="0">
                <a:solidFill>
                  <a:srgbClr val="920000"/>
                </a:solidFill>
              </a:rPr>
              <a:t>Цель проекта: </a:t>
            </a:r>
            <a:r>
              <a:rPr lang="ru-RU" sz="1600" smtClean="0">
                <a:solidFill>
                  <a:srgbClr val="920000"/>
                </a:solidFill>
              </a:rPr>
              <a:t>формирование у дошкольников гражданственности, патриотизма, активной жизненной позиции для успешной их социализации посредством вовлечения  их, педагогов, родителей в активную деятельность по патриотическому воспитанию.</a:t>
            </a:r>
          </a:p>
          <a:p>
            <a:r>
              <a:rPr lang="ru-RU" sz="1600" smtClean="0">
                <a:solidFill>
                  <a:srgbClr val="920000"/>
                </a:solidFill>
              </a:rPr>
              <a:t> </a:t>
            </a:r>
            <a:r>
              <a:rPr lang="ru-RU" sz="1600" b="1" u="sng" smtClean="0">
                <a:solidFill>
                  <a:srgbClr val="920000"/>
                </a:solidFill>
              </a:rPr>
              <a:t>Задачи:</a:t>
            </a:r>
            <a:r>
              <a:rPr lang="ru-RU" sz="1600" smtClean="0">
                <a:solidFill>
                  <a:srgbClr val="920000"/>
                </a:solidFill>
              </a:rPr>
              <a:t> </a:t>
            </a:r>
          </a:p>
          <a:p>
            <a:r>
              <a:rPr lang="ru-RU" sz="1600" smtClean="0">
                <a:solidFill>
                  <a:srgbClr val="920000"/>
                </a:solidFill>
              </a:rPr>
              <a:t>Обучающие:</a:t>
            </a:r>
          </a:p>
          <a:p>
            <a:r>
              <a:rPr lang="ru-RU" sz="1600" smtClean="0">
                <a:solidFill>
                  <a:srgbClr val="920000"/>
                </a:solidFill>
              </a:rPr>
              <a:t>- формировать нравственно-патриотические чувства посредством посещения музеев, выставок, посвященных ВОВ;</a:t>
            </a:r>
          </a:p>
          <a:p>
            <a:r>
              <a:rPr lang="ru-RU" sz="1600" smtClean="0">
                <a:solidFill>
                  <a:srgbClr val="920000"/>
                </a:solidFill>
              </a:rPr>
              <a:t>- сохранять  и развивать чувства гордости за свое страну и народ;</a:t>
            </a:r>
          </a:p>
          <a:p>
            <a:r>
              <a:rPr lang="ru-RU" sz="1600" smtClean="0">
                <a:solidFill>
                  <a:srgbClr val="920000"/>
                </a:solidFill>
              </a:rPr>
              <a:t>- изучать героическое прошлое нашей страны;</a:t>
            </a:r>
          </a:p>
          <a:p>
            <a:r>
              <a:rPr lang="ru-RU" sz="1600" smtClean="0">
                <a:solidFill>
                  <a:srgbClr val="920000"/>
                </a:solidFill>
              </a:rPr>
              <a:t>- воспитывать чувство долга перед Родиной, чувство привязанности к тем местам, где человек родился и вырос;</a:t>
            </a:r>
          </a:p>
          <a:p>
            <a:r>
              <a:rPr lang="ru-RU" sz="1600" smtClean="0">
                <a:solidFill>
                  <a:srgbClr val="920000"/>
                </a:solidFill>
              </a:rPr>
              <a:t>- подготовиться  к достойной встрече 75-летия Победы.</a:t>
            </a:r>
          </a:p>
          <a:p>
            <a:r>
              <a:rPr lang="ru-RU" sz="1600" smtClean="0">
                <a:solidFill>
                  <a:srgbClr val="920000"/>
                </a:solidFill>
              </a:rPr>
              <a:t>Развивающие: </a:t>
            </a:r>
          </a:p>
          <a:p>
            <a:r>
              <a:rPr lang="ru-RU" sz="1600" smtClean="0">
                <a:solidFill>
                  <a:srgbClr val="920000"/>
                </a:solidFill>
              </a:rPr>
              <a:t>- Развивать творческое мышление детей.</a:t>
            </a:r>
          </a:p>
          <a:p>
            <a:r>
              <a:rPr lang="ru-RU" sz="1600" smtClean="0">
                <a:solidFill>
                  <a:srgbClr val="920000"/>
                </a:solidFill>
              </a:rPr>
              <a:t>Воспитательные: </a:t>
            </a:r>
          </a:p>
          <a:p>
            <a:r>
              <a:rPr lang="ru-RU" sz="1600" smtClean="0">
                <a:solidFill>
                  <a:srgbClr val="920000"/>
                </a:solidFill>
              </a:rPr>
              <a:t>- Воспитывать чувство гордости за свою Родину.</a:t>
            </a:r>
          </a:p>
          <a:p>
            <a:r>
              <a:rPr lang="ru-RU" sz="1600" smtClean="0">
                <a:solidFill>
                  <a:srgbClr val="920000"/>
                </a:solidFill>
              </a:rPr>
              <a:t>- Способствовать развитию творческого потенциала родителей. </a:t>
            </a:r>
          </a:p>
          <a:p>
            <a:r>
              <a:rPr lang="ru-RU" sz="1600" smtClean="0">
                <a:solidFill>
                  <a:srgbClr val="920000"/>
                </a:solidFill>
              </a:rPr>
              <a:t>- Обогатить опыт сотрудничества родителей с детьми.</a:t>
            </a:r>
          </a:p>
          <a:p>
            <a:r>
              <a:rPr lang="ru-RU" sz="1600" b="1" u="sng" smtClean="0">
                <a:solidFill>
                  <a:srgbClr val="920000"/>
                </a:solidFill>
              </a:rPr>
              <a:t>Участники проекта:</a:t>
            </a:r>
            <a:r>
              <a:rPr lang="ru-RU" sz="1600" smtClean="0">
                <a:solidFill>
                  <a:srgbClr val="920000"/>
                </a:solidFill>
              </a:rPr>
              <a:t> дети подготовительной группы, воспитатели, родители.</a:t>
            </a:r>
          </a:p>
          <a:p>
            <a:r>
              <a:rPr lang="ru-RU" sz="1600" b="1" u="sng" smtClean="0">
                <a:solidFill>
                  <a:srgbClr val="920000"/>
                </a:solidFill>
              </a:rPr>
              <a:t>Тип проекта:  </a:t>
            </a:r>
            <a:r>
              <a:rPr lang="ru-RU" sz="1600" smtClean="0">
                <a:solidFill>
                  <a:srgbClr val="920000"/>
                </a:solidFill>
              </a:rPr>
              <a:t>гражданско-патриотический</a:t>
            </a:r>
          </a:p>
          <a:p>
            <a:r>
              <a:rPr lang="ru-RU" sz="1600" b="1" u="sng" smtClean="0">
                <a:solidFill>
                  <a:srgbClr val="920000"/>
                </a:solidFill>
              </a:rPr>
              <a:t>Продолжительность проекта: </a:t>
            </a:r>
            <a:r>
              <a:rPr lang="ru-RU" sz="1600" smtClean="0">
                <a:solidFill>
                  <a:srgbClr val="920000"/>
                </a:solidFill>
              </a:rPr>
              <a:t>долгосрочный (2015 - 2020 года) </a:t>
            </a:r>
          </a:p>
          <a:p>
            <a:r>
              <a:rPr lang="ru-RU" sz="1600" smtClean="0">
                <a:solidFill>
                  <a:srgbClr val="920000"/>
                </a:solidFill>
              </a:rPr>
              <a:t>Проект осуществляется  через образовательные области: социально-коммуникативное развитие, познавательное развитие, речевое развитие, художественно-эстетическое.</a:t>
            </a:r>
            <a:endParaRPr lang="ru-RU" sz="1600">
              <a:solidFill>
                <a:srgbClr val="9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6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26004" y="3501008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Яркие впечатления о Родине, полученные в детстве, о родной природе, об истории родного края, нередко остаются в памяти человека на всю жизнь и формируют у ребенка такие черты характера, которые помогут ему стать достойным гражданином своей страны.</a:t>
            </a:r>
            <a:endPara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4716016" y="1075673"/>
            <a:ext cx="38756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Дети дошкольного возраста очень любознательны, восприимчивы, отзывчивы. Они легко откликаются на все инициативы, умеют искренне сопереживать и сочувствовать. Для нас это время благодатной почвы.</a:t>
            </a:r>
            <a:endParaRPr lang="ru-RU" b="1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9 мая 17 г\144___05\IMG_274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764704"/>
            <a:ext cx="4224788" cy="2376264"/>
          </a:xfrm>
          <a:prstGeom prst="rect">
            <a:avLst/>
          </a:prstGeom>
          <a:noFill/>
          <a:ln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9 мая 17 г\DSCN1745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461" y="3438635"/>
            <a:ext cx="4261160" cy="2886993"/>
          </a:xfrm>
          <a:prstGeom prst="rect">
            <a:avLst/>
          </a:prstGeom>
          <a:noFill/>
          <a:ln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467544" y="656498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Важным этапом воспитания патриотических чувств у детей, гордости за свою страну, знакомства со знаковыми вехами истории, развития эмоциональной сферы дошкольников, чувства сопричастности к национальным торжествам становится празднование Дня Победы. </a:t>
            </a:r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9 мая 17 г\111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492" y="2964822"/>
            <a:ext cx="4392488" cy="2927182"/>
          </a:xfrm>
          <a:prstGeom prst="rect">
            <a:avLst/>
          </a:prstGeom>
          <a:noFill/>
          <a:ln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9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23528" y="5085184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Объединенными усилиями педагогов ДОУ и родителей события Великой Отечественной Войны и подвиги ветеранов никогда не будут забыты. </a:t>
            </a:r>
            <a:endParaRPr lang="ru-RU" sz="2000" b="1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9 мая 17 г\9 мая\P_20170504_16463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33102"/>
            <a:ext cx="3312368" cy="1863207"/>
          </a:xfrm>
          <a:prstGeom prst="rect">
            <a:avLst/>
          </a:prstGeom>
          <a:noFill/>
          <a:ln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9 мая 17 г\0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116632"/>
            <a:ext cx="2512280" cy="1455133"/>
          </a:xfrm>
          <a:prstGeom prst="rect">
            <a:avLst/>
          </a:prstGeom>
          <a:noFill/>
          <a:ln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ownloads\P_20190429_104925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720663"/>
            <a:ext cx="3968440" cy="2232248"/>
          </a:xfrm>
          <a:prstGeom prst="rect">
            <a:avLst/>
          </a:prstGeom>
          <a:noFill/>
          <a:ln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9 мая 17 г\144___05\IMG_2747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4" r="15276" b="4754"/>
          <a:stretch>
            <a:fillRect/>
          </a:stretch>
        </p:blipFill>
        <p:spPr bwMode="auto">
          <a:xfrm>
            <a:off x="4644008" y="1919144"/>
            <a:ext cx="1734887" cy="3033767"/>
          </a:xfrm>
          <a:prstGeom prst="rect">
            <a:avLst/>
          </a:prstGeom>
          <a:noFill/>
          <a:ln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9 мая\IMG_7019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10373" r="5517" b="8276"/>
          <a:stretch>
            <a:fillRect/>
          </a:stretch>
        </p:blipFill>
        <p:spPr bwMode="auto">
          <a:xfrm rot="5400000">
            <a:off x="6065423" y="1752855"/>
            <a:ext cx="3240358" cy="2125723"/>
          </a:xfrm>
          <a:prstGeom prst="rect">
            <a:avLst/>
          </a:prstGeom>
          <a:noFill/>
          <a:ln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76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98992" y="548680"/>
            <a:ext cx="4104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Начиная с младшего дошкольного возраста детей знакомят с этим праздником, учитывая особенности каждой возрастной группы. Из бесед, мультимедийных презентаций дети узнают и о людских потерях, и о разрушенных городах, и о блокаде и концлагерях. Педагоги формируют у них понятие, что война коснулась каждой семьи, война – это страх, боль, ужас. </a:t>
            </a:r>
            <a:endParaRPr lang="ru-RU" sz="240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2952" y="260648"/>
            <a:ext cx="2448272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99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53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73" r:id="rId3"/>
    <p:sldLayoutId id="2147483681" r:id="rId4"/>
    <p:sldLayoutId id="2147483682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04664"/>
            <a:ext cx="6153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«Детский сад №29»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5" y="119949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Патриотический педагогический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образовательный проект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«Мы будем помнить…»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431128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проекта: Романова Светлана Николаевна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высшая квалификационная категория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37" y="2348880"/>
            <a:ext cx="2206021" cy="293823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96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4896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Начиная с младшего дошкольного возраста детей знакомят с этим праздником, учитывая особенности каждой возрастной группы. Из бесед, мультимедийных презентаций дети узнают и о людских потерях, и о разрушенных городах, и о блокаде и концлагерях. Педагоги формируют у них понятие, что война коснулась каждой семьи, война – это страх, боль, ужас.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5" t="8034"/>
          <a:stretch>
            <a:fillRect/>
          </a:stretch>
        </p:blipFill>
        <p:spPr bwMode="auto">
          <a:xfrm>
            <a:off x="5220072" y="548680"/>
            <a:ext cx="1728192" cy="1458206"/>
          </a:xfrm>
          <a:prstGeom prst="rect">
            <a:avLst/>
          </a:prstGeom>
          <a:noFill/>
          <a:ln w="9525">
            <a:solidFill>
              <a:srgbClr val="92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2204864"/>
            <a:ext cx="2572544" cy="1447056"/>
          </a:xfrm>
          <a:prstGeom prst="rect">
            <a:avLst/>
          </a:prstGeom>
          <a:noFill/>
          <a:ln w="9525">
            <a:solidFill>
              <a:srgbClr val="92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E:\Downloads\IMG_20230509_140746_7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826" y="4077072"/>
            <a:ext cx="3494876" cy="196859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41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842" y="386104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Проект «Мы будем помнить…»разработан в соответствии программой «Патриотическое воспитание граждан Российской Федерации». Он содержит серьёзную и системную работу по формированию нравственных качеств личности учащихся, работу ума, души и сердца ребёнка. Необходимо создавать условия для воспитания патриотических чувств и качеств, которые станут впоследствии основой нравственного поведения ребенка. Формирование патриотического воспитания должно осуществляться на основе образа жизни людей, которые являются ярким примером служения своей семье, краю.</a:t>
            </a:r>
          </a:p>
        </p:txBody>
      </p:sp>
      <p:pic>
        <p:nvPicPr>
          <p:cNvPr id="1026" name="Picture 2" descr="F:\9 мая\IMG_7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018" y="260648"/>
            <a:ext cx="5400600" cy="3600400"/>
          </a:xfrm>
          <a:prstGeom prst="rect">
            <a:avLst/>
          </a:prstGeom>
          <a:noFill/>
          <a:ln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81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0120" y="458112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Но 9 мая – это светлый праздник, в который мы празднуем свою победу, своё право на чистое небо и говорим спасибо ветеранам.  Одно дело слушать рассказ воспитателя, смотреть презентацию, разучивать песни про войну и победу и совсем другое – быть частью этого и пройти под марш «Прощание Славянки» по площади родного города. </a:t>
            </a:r>
          </a:p>
        </p:txBody>
      </p:sp>
      <p:pic>
        <p:nvPicPr>
          <p:cNvPr id="2050" name="Picture 2" descr="C:\Users\User\Desktop\Дети\Вла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5767" y="534977"/>
            <a:ext cx="5927135" cy="3951424"/>
          </a:xfrm>
          <a:prstGeom prst="rect">
            <a:avLst/>
          </a:prstGeom>
          <a:noFill/>
          <a:ln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97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9 мая\IMG_69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1" t="20785" r="21342" b="20358"/>
          <a:stretch>
            <a:fillRect/>
          </a:stretch>
        </p:blipFill>
        <p:spPr bwMode="auto">
          <a:xfrm>
            <a:off x="827584" y="469645"/>
            <a:ext cx="3271360" cy="4800186"/>
          </a:xfrm>
          <a:prstGeom prst="rect">
            <a:avLst/>
          </a:prstGeom>
          <a:noFill/>
          <a:ln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9 мая\IMG_7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475527"/>
            <a:ext cx="3196203" cy="4794304"/>
          </a:xfrm>
          <a:prstGeom prst="rect">
            <a:avLst/>
          </a:prstGeom>
          <a:noFill/>
          <a:ln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37321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Родители с удовольствием поддерживают инициативу воспитателей и помогают в организации детей, ведь участием ребенка в параде можно только гордиться.</a:t>
            </a:r>
          </a:p>
        </p:txBody>
      </p:sp>
    </p:spTree>
    <p:extLst>
      <p:ext uri="{BB962C8B-B14F-4D97-AF65-F5344CB8AC3E}">
        <p14:creationId xmlns:p14="http://schemas.microsoft.com/office/powerpoint/2010/main" val="177298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386" y="4581128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Парад Победы 9 мая — это возможность почувствовать себя сильным, ощутить себя победителем. Испытать гордость за себя и за страну, в которой живешь, которая может проигрывать сражения, но выигрывать войны. </a:t>
            </a:r>
          </a:p>
        </p:txBody>
      </p:sp>
      <p:pic>
        <p:nvPicPr>
          <p:cNvPr id="3074" name="Picture 2" descr="F:\9 мая\IMG_7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548680"/>
            <a:ext cx="5850282" cy="3900188"/>
          </a:xfrm>
          <a:prstGeom prst="rect">
            <a:avLst/>
          </a:prstGeom>
          <a:noFill/>
          <a:ln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3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9 мая\IMG_7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2" t="9420" r="23533"/>
          <a:stretch>
            <a:fillRect/>
          </a:stretch>
        </p:blipFill>
        <p:spPr bwMode="auto">
          <a:xfrm>
            <a:off x="323528" y="2646177"/>
            <a:ext cx="2758046" cy="2520280"/>
          </a:xfrm>
          <a:prstGeom prst="rect">
            <a:avLst/>
          </a:prstGeom>
          <a:noFill/>
          <a:ln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5613" y="980728"/>
            <a:ext cx="2746797" cy="2746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2852936"/>
            <a:ext cx="2592288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F:\9 мая\IMG_69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5" b="15452"/>
          <a:stretch>
            <a:fillRect/>
          </a:stretch>
        </p:blipFill>
        <p:spPr bwMode="auto">
          <a:xfrm>
            <a:off x="3737604" y="4005064"/>
            <a:ext cx="1967313" cy="2322786"/>
          </a:xfrm>
          <a:prstGeom prst="rect">
            <a:avLst/>
          </a:prstGeom>
          <a:noFill/>
          <a:ln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27941" y="1450877"/>
            <a:ext cx="2502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В этот день мы идем по площади парадом, потому что мы народ – победитель.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4834"/>
            <a:ext cx="2862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Зрители и участники парада очень тепло встречают маленьких участников, поддерживают и подбадривают. </a:t>
            </a:r>
          </a:p>
        </p:txBody>
      </p:sp>
    </p:spTree>
    <p:extLst>
      <p:ext uri="{BB962C8B-B14F-4D97-AF65-F5344CB8AC3E}">
        <p14:creationId xmlns:p14="http://schemas.microsoft.com/office/powerpoint/2010/main" val="249516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39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97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8659" y="476672"/>
            <a:ext cx="49734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 бесспорна: в </a:t>
            </a:r>
            <a:r>
              <a:rPr lang="ru-RU" sz="20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0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году будет  </a:t>
            </a:r>
            <a:r>
              <a:rPr lang="ru-RU" sz="20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лет со Дня Победы.  Казалось бы, совсем немного, на самом деле – целая вечность. Ветераны, некогда ходившие целыми колоннами на парадах и шествиях, звеня орденами и медалями, нынче растворились в людской массе: иногда по праздникам можно увидеть немногочисленный состав пожилых людей с орденскими планками и медалями на груди. Их осталось очень мало. Время  неумолимо стирает связующие нити с прошлым.  А страна пожинает плоды бездушия, цинизма и абсолютного незнания исторической правды представителями «потерянного»  поколения, которому не прививалось патриотическое воспитание.</a:t>
            </a:r>
          </a:p>
        </p:txBody>
      </p:sp>
      <p:pic>
        <p:nvPicPr>
          <p:cNvPr id="2050" name="Picture 2" descr="F:\9 мая\IMG_73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6504" y="908720"/>
            <a:ext cx="3714590" cy="2476393"/>
          </a:xfrm>
          <a:prstGeom prst="rect">
            <a:avLst/>
          </a:prstGeom>
          <a:noFill/>
          <a:ln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9 мая\IMG_73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4491" y="3645024"/>
            <a:ext cx="3822179" cy="2548119"/>
          </a:xfrm>
          <a:prstGeom prst="rect">
            <a:avLst/>
          </a:prstGeom>
          <a:noFill/>
          <a:ln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36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u="sng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600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формирование у дошкольников гражданственности, патриотизма, активной жизненной позиции для успешной их социализации посредством вовлечения  их, педагогов, родителей в активную деятельность по патриотическому воспитанию.</a:t>
            </a:r>
          </a:p>
          <a:p>
            <a:pPr lvl="0"/>
            <a:r>
              <a:rPr lang="ru-RU" sz="1600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1600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Обучающие:</a:t>
            </a:r>
          </a:p>
          <a:p>
            <a:pPr lvl="0"/>
            <a:r>
              <a:rPr lang="ru-RU" sz="1600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- формировать нравственно-патриотические чувства посредством посещения музеев, выставок, посвященных ВОВ;</a:t>
            </a:r>
          </a:p>
          <a:p>
            <a:pPr lvl="0"/>
            <a:r>
              <a:rPr lang="ru-RU" sz="1600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- сохранять  и развивать чувства гордости за свое страну и народ;</a:t>
            </a:r>
          </a:p>
          <a:p>
            <a:pPr lvl="0"/>
            <a:r>
              <a:rPr lang="ru-RU" sz="1600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- изучать героическое прошлое нашей страны;</a:t>
            </a:r>
          </a:p>
          <a:p>
            <a:pPr lvl="0"/>
            <a:r>
              <a:rPr lang="ru-RU" sz="1600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- воспитывать чувство долга перед Родиной, чувство привязанности к тем местам, где человек родился и вырос;</a:t>
            </a:r>
          </a:p>
          <a:p>
            <a:pPr lvl="0"/>
            <a:r>
              <a:rPr lang="ru-RU" sz="1600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- подготовиться  к достойной встрече </a:t>
            </a:r>
            <a:r>
              <a:rPr lang="ru-RU" sz="16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6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-летия </a:t>
            </a:r>
            <a:r>
              <a:rPr lang="ru-RU" sz="1600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Победы.</a:t>
            </a:r>
          </a:p>
          <a:p>
            <a:pPr lvl="0"/>
            <a:r>
              <a:rPr lang="ru-RU" sz="1600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Развивающие: </a:t>
            </a:r>
          </a:p>
          <a:p>
            <a:pPr lvl="0"/>
            <a:r>
              <a:rPr lang="ru-RU" sz="1600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- Развивать творческое мышление детей.</a:t>
            </a:r>
          </a:p>
          <a:p>
            <a:pPr lvl="0"/>
            <a:r>
              <a:rPr lang="ru-RU" sz="1600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Воспитательные: </a:t>
            </a:r>
          </a:p>
          <a:p>
            <a:pPr lvl="0"/>
            <a:r>
              <a:rPr lang="ru-RU" sz="1600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- Воспитывать чувство гордости за свою Родину.</a:t>
            </a:r>
          </a:p>
          <a:p>
            <a:pPr lvl="0"/>
            <a:r>
              <a:rPr lang="ru-RU" sz="1600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- Способствовать развитию творческого потенциала родителей. </a:t>
            </a:r>
          </a:p>
          <a:p>
            <a:pPr lvl="0"/>
            <a:r>
              <a:rPr lang="ru-RU" sz="1600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- Обогатить опыт сотрудничества родителей с детьми.</a:t>
            </a:r>
          </a:p>
          <a:p>
            <a:pPr lvl="0"/>
            <a:r>
              <a:rPr lang="ru-RU" sz="1600" b="1" u="sng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1600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дети подготовительной группы, воспитатели, родители.</a:t>
            </a:r>
          </a:p>
          <a:p>
            <a:pPr lvl="0"/>
            <a:r>
              <a:rPr lang="ru-RU" sz="1600" b="1" u="sng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Тип проекта:  </a:t>
            </a:r>
            <a:r>
              <a:rPr lang="ru-RU" sz="1600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гражданско-патриотический</a:t>
            </a:r>
          </a:p>
          <a:p>
            <a:pPr lvl="0"/>
            <a:r>
              <a:rPr lang="ru-RU" sz="1600" b="1" u="sng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lang="ru-RU" sz="1600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долгосрочный (</a:t>
            </a:r>
            <a:r>
              <a:rPr lang="ru-RU" sz="16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16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года) </a:t>
            </a:r>
          </a:p>
          <a:p>
            <a:pPr lvl="0"/>
            <a:r>
              <a:rPr lang="ru-RU" sz="1600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Проект осуществляется  через образовательные области: социально-коммуникативное развитие, познавательное развитие, речевое развитие, художественно-эстетическое.</a:t>
            </a:r>
          </a:p>
        </p:txBody>
      </p:sp>
    </p:spTree>
    <p:extLst>
      <p:ext uri="{BB962C8B-B14F-4D97-AF65-F5344CB8AC3E}">
        <p14:creationId xmlns:p14="http://schemas.microsoft.com/office/powerpoint/2010/main" val="177978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6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06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09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Downloads\Screenshot_20230508-192941_Vib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09996"/>
            <a:ext cx="1428484" cy="219431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Downloads\InShot_20230504_2123085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98" y="3512315"/>
            <a:ext cx="2520280" cy="252028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Downloads\InShot_20230504_1806374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18" y="1009996"/>
            <a:ext cx="2223582" cy="222358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Downloads\Прадедушка. Фролов Иван. На конкурс.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19032" r="29515"/>
          <a:stretch/>
        </p:blipFill>
        <p:spPr bwMode="auto">
          <a:xfrm>
            <a:off x="6375188" y="3512315"/>
            <a:ext cx="2195867" cy="251893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:\Сертификат в память о Адамовском Гарольде Евгеньевиче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51" y="980727"/>
            <a:ext cx="1592884" cy="225285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E:\Downloads\MyCollages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9" y="3476966"/>
            <a:ext cx="2518932" cy="251893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3626" y="423082"/>
            <a:ext cx="513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акциях к празднованию Дня Победы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12" descr="F:\9 мая\9 мая 17 г\9мая н. в\IMG_222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13"/>
          <a:stretch/>
        </p:blipFill>
        <p:spPr bwMode="auto">
          <a:xfrm>
            <a:off x="6375188" y="1009996"/>
            <a:ext cx="2466304" cy="222358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92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16"/>
  <p:tag name="AS_OS" val="Unix 5.15.0.1035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603</Words>
  <Application>Microsoft Office PowerPoint</Application>
  <PresentationFormat>Экран (4:3)</PresentationFormat>
  <Paragraphs>35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2019-11-21T06:04:12Z</dcterms:created>
  <dcterms:modified xsi:type="dcterms:W3CDTF">2023-05-12T06:24:03Z</dcterms:modified>
</cp:coreProperties>
</file>