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35" r:id="rId3"/>
    <p:sldId id="258" r:id="rId4"/>
    <p:sldId id="373" r:id="rId5"/>
    <p:sldId id="412" r:id="rId6"/>
    <p:sldId id="375" r:id="rId7"/>
    <p:sldId id="351" r:id="rId8"/>
    <p:sldId id="353" r:id="rId9"/>
    <p:sldId id="264" r:id="rId10"/>
    <p:sldId id="355" r:id="rId11"/>
    <p:sldId id="356" r:id="rId12"/>
    <p:sldId id="352" r:id="rId13"/>
    <p:sldId id="358" r:id="rId14"/>
    <p:sldId id="333" r:id="rId15"/>
    <p:sldId id="359" r:id="rId16"/>
    <p:sldId id="329" r:id="rId17"/>
    <p:sldId id="337" r:id="rId18"/>
    <p:sldId id="503" r:id="rId19"/>
    <p:sldId id="311" r:id="rId20"/>
    <p:sldId id="386" r:id="rId21"/>
    <p:sldId id="532" r:id="rId22"/>
    <p:sldId id="448" r:id="rId23"/>
    <p:sldId id="535" r:id="rId24"/>
    <p:sldId id="533" r:id="rId25"/>
    <p:sldId id="536" r:id="rId26"/>
    <p:sldId id="534" r:id="rId27"/>
    <p:sldId id="537" r:id="rId28"/>
    <p:sldId id="275" r:id="rId29"/>
    <p:sldId id="343" r:id="rId30"/>
    <p:sldId id="350" r:id="rId31"/>
    <p:sldId id="422" r:id="rId32"/>
    <p:sldId id="377" r:id="rId33"/>
    <p:sldId id="378" r:id="rId34"/>
    <p:sldId id="421" r:id="rId35"/>
  </p:sldIdLst>
  <p:sldSz cx="9144000" cy="6858000" type="screen4x3"/>
  <p:notesSz cx="6858000" cy="9144000"/>
  <p:defaultTextStyle>
    <a:defPPr>
      <a:defRPr lang="ru-RU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E6F6E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3906"/>
  </p:normalViewPr>
  <p:slideViewPr>
    <p:cSldViewPr showGuides="1">
      <p:cViewPr>
        <p:scale>
          <a:sx n="100" d="100"/>
          <a:sy n="100" d="100"/>
        </p:scale>
        <p:origin x="-498" y="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bg>
      <p:bgPr>
        <a:gradFill rotWithShape="0">
          <a:gsLst>
            <a:gs pos="0">
              <a:srgbClr val="64D4EF">
                <a:alpha val="100000"/>
              </a:srgbClr>
            </a:gs>
            <a:gs pos="10001">
              <a:srgbClr val="64D4EF">
                <a:alpha val="100000"/>
              </a:srgbClr>
            </a:gs>
            <a:gs pos="100000">
              <a:srgbClr val="06588E">
                <a:alpha val="100000"/>
              </a:srgb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5"/>
          <p:cNvGrpSpPr/>
          <p:nvPr/>
        </p:nvGrpSpPr>
        <p:grpSpPr>
          <a:xfrm>
            <a:off x="4335463" y="1169988"/>
            <a:ext cx="4814887" cy="4994275"/>
            <a:chOff x="4334933" y="1169931"/>
            <a:chExt cx="4814835" cy="4993802"/>
          </a:xfrm>
        </p:grpSpPr>
        <p:cxnSp>
          <p:nvCxnSpPr>
            <p:cNvPr id="14" name="Straight Connector 16"/>
            <p:cNvCxnSpPr/>
            <p:nvPr/>
          </p:nvCxnSpPr>
          <p:spPr>
            <a:xfrm flipH="1">
              <a:off x="6009727" y="1169931"/>
              <a:ext cx="3133691" cy="31350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8"/>
            <p:cNvCxnSpPr/>
            <p:nvPr/>
          </p:nvCxnSpPr>
          <p:spPr>
            <a:xfrm flipH="1">
              <a:off x="4334933" y="1349301"/>
              <a:ext cx="4814835" cy="48144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20"/>
            <p:cNvCxnSpPr/>
            <p:nvPr/>
          </p:nvCxnSpPr>
          <p:spPr>
            <a:xfrm flipH="1">
              <a:off x="5225510" y="1469940"/>
              <a:ext cx="3911558" cy="391123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21"/>
            <p:cNvCxnSpPr/>
            <p:nvPr/>
          </p:nvCxnSpPr>
          <p:spPr>
            <a:xfrm flipH="1">
              <a:off x="5304885" y="1308030"/>
              <a:ext cx="3838534" cy="383979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2"/>
            <p:cNvCxnSpPr/>
            <p:nvPr/>
          </p:nvCxnSpPr>
          <p:spPr>
            <a:xfrm flipH="1">
              <a:off x="5706518" y="1769949"/>
              <a:ext cx="3430550" cy="343026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/>
          <a:lstStyle>
            <a:lvl1pPr algn="l">
              <a:defRPr sz="4400">
                <a:effectLst/>
              </a:defRPr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ru-RU" strike="noStrike" noProof="1" smtClean="0"/>
              <a:t>Образец подзаголовка</a:t>
            </a:r>
            <a:endParaRPr lang="en-US" strike="noStrike" noProof="1"/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2"/>
          </p:nvPr>
        </p:nvSpPr>
        <p:spPr>
          <a:xfrm>
            <a:off x="7429500" y="6172200"/>
            <a:ext cx="12017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9E6636-931F-4CB0-A383-6C713C9D7A68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8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3988" y="5578475"/>
            <a:ext cx="857250" cy="6699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algn="r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/>
            </a:pPr>
            <a:r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0F496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F496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/>
          <a:lstStyle>
            <a:lvl1pPr algn="l">
              <a:defRPr sz="2800" b="0" cap="all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bg>
      <p:bgPr>
        <a:gradFill rotWithShape="0">
          <a:gsLst>
            <a:gs pos="0">
              <a:srgbClr val="64D4EF">
                <a:alpha val="100000"/>
              </a:srgbClr>
            </a:gs>
            <a:gs pos="10001">
              <a:srgbClr val="64D4EF">
                <a:alpha val="100000"/>
              </a:srgbClr>
            </a:gs>
            <a:gs pos="100000">
              <a:srgbClr val="06588E">
                <a:alpha val="100000"/>
              </a:srgb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8600" y="711200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ru-RU" sz="8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endParaRPr kumimoji="0" lang="en-US" altLang="ru-RU" sz="8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696200" y="2768600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ru-RU" sz="8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</a:t>
            </a:r>
            <a:endParaRPr kumimoji="0" lang="en-US" altLang="ru-RU" sz="8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429500" y="6172200"/>
            <a:ext cx="12017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09B071-4F4E-4F71-8912-04654D1D4872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8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3988" y="5578475"/>
            <a:ext cx="857250" cy="6699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algn="r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/>
          <a:lstStyle>
            <a:lvl1pPr algn="l">
              <a:defRPr sz="2800" b="0" cap="all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bg>
      <p:bgPr>
        <a:gradFill rotWithShape="0">
          <a:gsLst>
            <a:gs pos="0">
              <a:srgbClr val="64D4EF">
                <a:alpha val="100000"/>
              </a:srgbClr>
            </a:gs>
            <a:gs pos="10001">
              <a:srgbClr val="64D4EF">
                <a:alpha val="100000"/>
              </a:srgbClr>
            </a:gs>
            <a:gs pos="100000">
              <a:srgbClr val="06588E">
                <a:alpha val="100000"/>
              </a:srgb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8600" y="711200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ru-RU" sz="8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endParaRPr kumimoji="0" lang="en-US" altLang="ru-RU" sz="8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696200" y="2768600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ru-RU" sz="8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</a:t>
            </a:r>
            <a:endParaRPr kumimoji="0" lang="en-US" altLang="ru-RU" sz="8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429500" y="6172200"/>
            <a:ext cx="12017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15BB071-BF38-42EE-8EE7-20A1F8E7C347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8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3988" y="5578475"/>
            <a:ext cx="857250" cy="6699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algn="r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/>
          <a:lstStyle>
            <a:lvl1pPr>
              <a:defRPr lang="en-US" sz="2800" b="0" dirty="0"/>
            </a:lvl1pPr>
          </a:lstStyle>
          <a:p>
            <a:pPr lvl="0"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 algn="l">
              <a:defRPr sz="2800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/>
          <a:lstStyle>
            <a:lvl1pPr>
              <a:defRPr sz="2800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/>
          <a:lstStyle/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>
            <a:normAutofit/>
          </a:bodyPr>
          <a:lstStyle/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>
            <a:normAutofit/>
          </a:bodyPr>
          <a:lstStyle/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/>
          <a:lstStyle>
            <a:lvl1pPr algn="l">
              <a:defRPr sz="2000" b="0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>
            <a:normAutofit/>
          </a:bodyPr>
          <a:lstStyle/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/>
          <a:lstStyle>
            <a:lvl1pPr algn="l">
              <a:defRPr sz="2400" b="0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/>
            </a:pPr>
            <a:r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0F496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F496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4D4EF">
                <a:alpha val="100000"/>
              </a:srgbClr>
            </a:gs>
            <a:gs pos="10001">
              <a:srgbClr val="64D4EF">
                <a:alpha val="100000"/>
              </a:srgbClr>
            </a:gs>
            <a:gs pos="100000">
              <a:srgbClr val="06588E">
                <a:alpha val="100000"/>
              </a:srgb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/>
          <p:nvPr/>
        </p:nvGrpSpPr>
        <p:grpSpPr>
          <a:xfrm>
            <a:off x="6670675" y="3894138"/>
            <a:ext cx="2470150" cy="2659062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746" y="3259666"/>
              <a:ext cx="912188" cy="9118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5724"/>
              <a:ext cx="2981857" cy="298280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1737" y="3581511"/>
              <a:ext cx="1897197" cy="189658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130" y="3433998"/>
              <a:ext cx="1740055" cy="17394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388" y="3985732"/>
              <a:ext cx="1264798" cy="12643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78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1033" name="Text Placeholder 2"/>
          <p:cNvSpPr>
            <a:spLocks noGrp="1"/>
          </p:cNvSpPr>
          <p:nvPr>
            <p:ph type="body"/>
          </p:nvPr>
        </p:nvSpPr>
        <p:spPr>
          <a:xfrm>
            <a:off x="533400" y="533400"/>
            <a:ext cx="6554788" cy="37671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ru-RU" altLang="ru-RU" dirty="0"/>
              <a:t>Образец текста</a:t>
            </a:r>
            <a:endParaRPr lang="ru-RU" altLang="ru-RU" dirty="0"/>
          </a:p>
          <a:p>
            <a:pPr lvl="1"/>
            <a:r>
              <a:rPr lang="ru-RU" altLang="ru-RU" dirty="0"/>
              <a:t>Второй уровень</a:t>
            </a:r>
            <a:endParaRPr lang="ru-RU" altLang="ru-RU" dirty="0"/>
          </a:p>
          <a:p>
            <a:pPr lvl="2"/>
            <a:r>
              <a:rPr lang="ru-RU" altLang="ru-RU" dirty="0"/>
              <a:t>Третий уровень</a:t>
            </a:r>
            <a:endParaRPr lang="ru-RU" altLang="ru-RU" dirty="0"/>
          </a:p>
          <a:p>
            <a:pPr lvl="3"/>
            <a:r>
              <a:rPr lang="ru-RU" altLang="ru-RU" dirty="0"/>
              <a:t>Четвертый уровень</a:t>
            </a:r>
            <a:endParaRPr lang="ru-RU" altLang="ru-RU" dirty="0"/>
          </a:p>
          <a:p>
            <a:pPr lvl="4"/>
            <a:r>
              <a:rPr lang="ru-RU" altLang="ru-RU" dirty="0"/>
              <a:t>Пятый уровень</a:t>
            </a:r>
            <a:endParaRPr lang="en-US" alt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9500" y="6172200"/>
            <a:ext cx="12017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eaLnBrk="1" hangingPunct="1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8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1" hangingPunct="1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3988" y="5578475"/>
            <a:ext cx="857250" cy="6699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2800">
                <a:solidFill>
                  <a:srgbClr val="0A304A"/>
                </a:solidFill>
                <a:latin typeface="Century Gothic" panose="020B0502020202020204" pitchFamily="34" charset="0"/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800" kern="1200"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4D4EF">
                <a:alpha val="100000"/>
              </a:srgbClr>
            </a:gs>
            <a:gs pos="10001">
              <a:srgbClr val="64D4EF">
                <a:alpha val="100000"/>
              </a:srgbClr>
            </a:gs>
            <a:gs pos="100000">
              <a:srgbClr val="06588E">
                <a:alpha val="100000"/>
              </a:srgbClr>
            </a:gs>
          </a:gsLst>
          <a:lin ang="612000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Содержимое 2"/>
          <p:cNvSpPr>
            <a:spLocks noGrp="1"/>
          </p:cNvSpPr>
          <p:nvPr>
            <p:ph idx="1"/>
          </p:nvPr>
        </p:nvSpPr>
        <p:spPr>
          <a:xfrm>
            <a:off x="493713" y="1196975"/>
            <a:ext cx="8229600" cy="4176713"/>
          </a:xfrm>
        </p:spPr>
        <p:txBody>
          <a:bodyPr vert="horz" wrap="square" lIns="91440" tIns="45720" rIns="91440" bIns="45720" anchor="ctr" anchorCtr="0"/>
          <a:lstStyle/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endParaRPr lang="ru-RU" altLang="ru-RU" sz="40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altLang="ru-RU" sz="5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Портфолио</a:t>
            </a:r>
            <a:endParaRPr lang="ru-RU" altLang="ru-RU" sz="28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altLang="ru-RU" sz="32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РАЗОВА ВЛАДИМИРА НИКОЛАЕВИЧА</a:t>
            </a:r>
            <a:endParaRPr lang="ru-RU" altLang="ru-RU" sz="32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altLang="ru-RU" sz="28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тренера – преподавателя по легкой атлетике</a:t>
            </a:r>
            <a:br>
              <a:rPr lang="ru-RU" altLang="ru-RU" sz="2800" b="1" i="1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ru-RU" altLang="ru-RU" sz="28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муниципального учреждения дополнительного образования</a:t>
            </a:r>
            <a:endParaRPr lang="ru-RU" altLang="ru-RU" sz="28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altLang="ru-RU" sz="28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«Специализированная детско – юношеская спортивная школа № 4»</a:t>
            </a:r>
            <a:endParaRPr lang="ru-RU" altLang="ru-RU" sz="28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 typeface="Wingdings 3" panose="05040102010807070707" pitchFamily="18" charset="2"/>
              <a:buChar char=""/>
            </a:pPr>
            <a:endParaRPr lang="ru-RU" altLang="ru-RU" dirty="0"/>
          </a:p>
        </p:txBody>
      </p:sp>
      <p:sp>
        <p:nvSpPr>
          <p:cNvPr id="5123" name="Прямоугольник 1"/>
          <p:cNvSpPr/>
          <p:nvPr/>
        </p:nvSpPr>
        <p:spPr>
          <a:xfrm>
            <a:off x="1044575" y="260350"/>
            <a:ext cx="7272338" cy="58578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 eaLnBrk="0" hangingPunct="0"/>
            <a:r>
              <a:rPr lang="ru-RU" altLang="ru-RU" dirty="0">
                <a:solidFill>
                  <a:srgbClr val="FF0000"/>
                </a:solidFill>
                <a:latin typeface="Times New Roman" panose="02020603050405020304" pitchFamily="18" charset="0"/>
              </a:rPr>
              <a:t>МИНИСТЕРСТВО ОБРАЗОВАНИЯ РЕСПУБЛИКИ МОРДОВИЯ</a:t>
            </a:r>
            <a:endParaRPr lang="ru-RU" altLang="ru-RU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мещающее содержимое 2" descr="справка докум.Разов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1764030" y="219710"/>
            <a:ext cx="4808220" cy="64185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468313" y="285750"/>
            <a:ext cx="8197850" cy="121443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3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ВЫПОЛНЕНИЕ ВОСПИТАННИКАМИ ТРЕБОВАНИЙ ДЛЯ ПРИСВОЕНИЯ СПОРТИВНЫХ ЗВАНИЙ И РАЗРЯДОВ</a:t>
            </a: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altLang="ru-RU" sz="2300" b="0" i="0" u="none" strike="noStrike" kern="1200" cap="all" spc="0" normalizeH="0" baseline="0" noProof="1">
              <a:ln w="3175" cmpd="sng">
                <a:noFill/>
              </a:ln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482" name="Содержимое 2"/>
          <p:cNvSpPr>
            <a:spLocks noGrp="1"/>
          </p:cNvSpPr>
          <p:nvPr>
            <p:ph idx="1"/>
          </p:nvPr>
        </p:nvSpPr>
        <p:spPr>
          <a:xfrm>
            <a:off x="900113" y="1857375"/>
            <a:ext cx="6554787" cy="2786063"/>
          </a:xfrm>
        </p:spPr>
        <p:txBody>
          <a:bodyPr vert="horz" wrap="square" lIns="91440" tIns="45720" rIns="91440" bIns="45720" anchor="ctr" anchorCtr="0"/>
          <a:lstStyle/>
          <a:p>
            <a:pPr marL="0" indent="0" algn="just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Wingdings 2" panose="05020102010507070707" pitchFamily="18" charset="2"/>
              <a:buNone/>
            </a:pPr>
            <a:endParaRPr lang="ru-RU" sz="1100" dirty="0"/>
          </a:p>
          <a:p>
            <a:pPr marL="0" indent="0">
              <a:lnSpc>
                <a:spcPct val="80000"/>
              </a:lnSpc>
              <a:buNone/>
            </a:pPr>
            <a:endParaRPr lang="ru-RU" sz="1100" b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ru-RU" sz="1100" b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ru-RU" sz="19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        </a:t>
            </a:r>
            <a:r>
              <a:rPr lang="ru-RU" b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Спортсмены выполнили: </a:t>
            </a:r>
            <a:endParaRPr lang="ru-RU" b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</a:rPr>
              <a:t>   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dirty="0">
                <a:solidFill>
                  <a:schemeClr val="bg1"/>
                </a:solidFill>
                <a:latin typeface="Times New Roman" panose="02020603050405020304" pitchFamily="18" charset="0"/>
              </a:rPr>
              <a:t>II</a:t>
            </a:r>
            <a:r>
              <a:rPr lang="en-US" altLang="x-none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</a:rPr>
              <a:t>взрослый разряд:   4 человек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x-none" dirty="0">
                <a:solidFill>
                  <a:schemeClr val="bg1"/>
                </a:solidFill>
                <a:latin typeface="Times New Roman" panose="02020603050405020304" pitchFamily="18" charset="0"/>
              </a:rPr>
              <a:t>III</a:t>
            </a:r>
            <a:r>
              <a:rPr lang="en-US" altLang="x-none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</a:rPr>
              <a:t>взрослый разряд:   3 человека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</a:pP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indent="0" eaLnBrk="1" hangingPunct="1">
              <a:lnSpc>
                <a:spcPct val="80000"/>
              </a:lnSpc>
              <a:spcAft>
                <a:spcPct val="0"/>
              </a:spcAft>
              <a:buClr>
                <a:srgbClr val="14967C"/>
              </a:buClr>
              <a:buFont typeface="Wingdings 2" panose="05020102010507070707" pitchFamily="18" charset="2"/>
              <a:buNone/>
            </a:pPr>
            <a:endParaRPr lang="ru-RU" sz="11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Замещающее содержимое 8" descr="приказ Дубровин"/>
          <p:cNvPicPr>
            <a:picLocks noGrp="1" noChangeAspect="1"/>
          </p:cNvPicPr>
          <p:nvPr>
            <p:ph sz="half" idx="13"/>
          </p:nvPr>
        </p:nvPicPr>
        <p:blipFill>
          <a:blip r:embed="rId1" cstate="print"/>
          <a:stretch>
            <a:fillRect/>
          </a:stretch>
        </p:blipFill>
        <p:spPr>
          <a:xfrm>
            <a:off x="1115695" y="692785"/>
            <a:ext cx="3070860" cy="4340860"/>
          </a:xfrm>
          <a:prstGeom prst="rect">
            <a:avLst/>
          </a:prstGeom>
        </p:spPr>
      </p:pic>
      <p:pic>
        <p:nvPicPr>
          <p:cNvPr id="10" name="Замещающее содержимое 9" descr="приказ разряды дубровин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932045" y="620395"/>
            <a:ext cx="3226435" cy="43408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755650" y="404495"/>
            <a:ext cx="6555105" cy="1204595"/>
          </a:xfrm>
        </p:spPr>
        <p:txBody>
          <a:bodyPr vert="horz" lIns="91440" tIns="45720" rIns="91440" bIns="45720" rtlCol="0" anchor="ctr"/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23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ПРОВЕДЕНИЕ ОТКРЫТЫХ МАСТЕР-КЛАССОВ, МЕРОПРИЯТИЙ</a:t>
            </a:r>
            <a:endParaRPr kumimoji="0" lang="ru-RU" altLang="ru-RU" sz="2300" b="1" i="1" u="none" strike="noStrike" kern="1200" cap="all" spc="0" normalizeH="0" baseline="0" noProof="1">
              <a:ln w="3175" cmpd="sng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</p:txBody>
      </p:sp>
      <p:sp>
        <p:nvSpPr>
          <p:cNvPr id="22530" name="Содержимое 2"/>
          <p:cNvSpPr>
            <a:spLocks noGrp="1"/>
          </p:cNvSpPr>
          <p:nvPr>
            <p:ph sz="half" idx="13"/>
          </p:nvPr>
        </p:nvSpPr>
        <p:spPr>
          <a:xfrm>
            <a:off x="533400" y="533401"/>
            <a:ext cx="8039128" cy="4252922"/>
          </a:xfrm>
        </p:spPr>
        <p:txBody>
          <a:bodyPr vert="horz" wrap="square" lIns="91440" tIns="45720" rIns="91440" bIns="45720" anchor="ctr" anchorCtr="0"/>
          <a:lstStyle/>
          <a:p>
            <a:pPr eaLnBrk="1" hangingPunct="1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ru-RU" alt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      </a:t>
            </a:r>
            <a:r>
              <a:rPr lang="ru-RU" altLang="ru-RU" b="1" i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На </a:t>
            </a:r>
            <a:r>
              <a:rPr lang="ru-RU" altLang="ru-RU" b="1" i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уровне образовательной организации</a:t>
            </a:r>
            <a:endParaRPr lang="ru-RU" altLang="ru-RU" b="1" i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l" eaLnBrk="1" hangingPunct="1">
              <a:buFont typeface="Wingdings 2" panose="05020102010507070707" pitchFamily="18" charset="2"/>
              <a:buNone/>
            </a:pPr>
            <a:r>
              <a:rPr lang="ru-RU" altLang="ru-RU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           Провел мастер-класс для тренеров-преподавателей  по легкой  атлетике СДЮСШ по теме:  «Обучение  прыжка в длину с разбега», 19.05.2022г. в легкоатлетическом зале с/к «Мордовия»  г. о. </a:t>
            </a:r>
            <a:r>
              <a:rPr lang="ru-RU" altLang="ru-RU" sz="1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Саранск.</a:t>
            </a:r>
            <a:endParaRPr lang="ru-RU" altLang="ru-RU" sz="1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мещающее содержимое 1" descr="мастер Разов.jpe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1547495" y="188595"/>
            <a:ext cx="5036820" cy="647890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457200" y="428625"/>
            <a:ext cx="8229600" cy="14192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20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ВЫСТУПЛЕНИЯ НА НАУЧНО-ПРАКТИЧЕСКИХ КОНФЕРЕНЦИЯХ,</a:t>
            </a:r>
            <a:b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0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СЕМИНАРАХ, СЕКЦИЯХ; </a:t>
            </a:r>
            <a:b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0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ПРОВЕДЕНИЕ ОТКРЫТЫХ УРОКОВ, МАСТЕР-КЛАССОВ, МЕРОПРИЯТИЙ;  УЧАСТИЕ В КОНКУРСАХ</a:t>
            </a:r>
            <a:endParaRPr kumimoji="0" lang="ru-RU" altLang="ru-RU" sz="2000" b="1" i="1" u="none" strike="noStrike" kern="1200" cap="all" spc="0" normalizeH="0" baseline="0" noProof="1">
              <a:ln w="3175" cmpd="sng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</p:txBody>
      </p:sp>
      <p:sp>
        <p:nvSpPr>
          <p:cNvPr id="24578" name="Содержимое 2"/>
          <p:cNvSpPr>
            <a:spLocks noGrp="1"/>
          </p:cNvSpPr>
          <p:nvPr>
            <p:ph idx="1"/>
          </p:nvPr>
        </p:nvSpPr>
        <p:spPr>
          <a:xfrm>
            <a:off x="457200" y="1847850"/>
            <a:ext cx="8401050" cy="2406650"/>
          </a:xfrm>
        </p:spPr>
        <p:txBody>
          <a:bodyPr vert="horz" wrap="square" lIns="91440" tIns="45720" rIns="91440" bIns="45720" anchor="ctr" anchorCtr="0"/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ru-RU" altLang="ru-RU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			</a:t>
            </a:r>
            <a:r>
              <a:rPr lang="ru-RU" altLang="ru-RU" b="1" i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На республиканском уровне: </a:t>
            </a:r>
            <a:endParaRPr lang="ru-RU" altLang="ru-RU" b="1" i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ru-RU" altLang="ru-RU" dirty="0">
                <a:solidFill>
                  <a:schemeClr val="bg1"/>
                </a:solidFill>
                <a:latin typeface="Times New Roman" panose="02020603050405020304" pitchFamily="18" charset="0"/>
              </a:rPr>
              <a:t>			</a:t>
            </a:r>
            <a:r>
              <a:rPr lang="ru-RU" altLang="ru-RU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Является судьей</a:t>
            </a:r>
            <a:r>
              <a:rPr lang="en-US" altLang="ru-RU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 I</a:t>
            </a:r>
            <a:r>
              <a:rPr lang="ru-RU" altLang="ru-RU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 категории, принимает активное участие в судействе республиканских и всероссийских соревнований по легкой атлетике.</a:t>
            </a:r>
            <a:endParaRPr lang="ru-RU" altLang="ru-RU" sz="18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endParaRPr lang="ru-RU" alt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Замещающее содержимое 5" descr="мочаловРазов.jpe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1878330" y="212725"/>
            <a:ext cx="4413885" cy="629539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 descr="мочаловРазов1"/>
          <p:cNvPicPr>
            <a:picLocks noGrp="1" noChangeAspect="1"/>
          </p:cNvPicPr>
          <p:nvPr>
            <p:ph sz="half" idx="13"/>
          </p:nvPr>
        </p:nvPicPr>
        <p:blipFill>
          <a:blip r:embed="rId1" cstate="print"/>
          <a:stretch>
            <a:fillRect/>
          </a:stretch>
        </p:blipFill>
        <p:spPr>
          <a:xfrm>
            <a:off x="485775" y="533400"/>
            <a:ext cx="3906520" cy="5766435"/>
          </a:xfrm>
          <a:prstGeom prst="rect">
            <a:avLst/>
          </a:prstGeom>
        </p:spPr>
      </p:pic>
      <p:pic>
        <p:nvPicPr>
          <p:cNvPr id="6" name="Замещающее содержимое 5" descr="мочаловРазов2.jpe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98365" y="533400"/>
            <a:ext cx="3970655" cy="57975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/>
          <p:nvPr/>
        </p:nvSpPr>
        <p:spPr>
          <a:xfrm>
            <a:off x="685800" y="285728"/>
            <a:ext cx="7743852" cy="142876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ru-RU" sz="2200" b="1" i="1" u="none" strike="noStrike" kern="1200" cap="all" spc="0" normalizeH="0" baseline="0" noProof="1" smtClean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РЕЗУЛЬТАТЫ УЧАСТИЯ ВОСПИТАННИКОВ В ОФИЦИАЛЬНЫХ СОРЕВНОВАНИЯХ</a:t>
            </a:r>
            <a:br>
              <a:rPr kumimoji="0" lang="ru-RU" altLang="ru-RU" sz="2200" b="1" i="1" u="none" strike="noStrike" kern="1200" cap="all" spc="0" normalizeH="0" baseline="0" noProof="0" dirty="0" smtClean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altLang="ru-RU" sz="2200" b="1" i="1" u="none" strike="noStrike" kern="1200" cap="all" spc="0" normalizeH="0" baseline="0" noProof="1">
              <a:ln w="3175" cmpd="sng"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0660" y="1499870"/>
            <a:ext cx="8847455" cy="449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1800" b="1" i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Муниципальный уровень</a:t>
            </a:r>
            <a:endParaRPr lang="ru-RU" altLang="ru-RU" sz="1800" b="1" i="1" u="sng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endParaRPr lang="ru-RU" altLang="ru-RU" sz="1600" b="1" i="1" u="sng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ru-RU" altLang="ru-RU" sz="1600" b="1" i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- </a:t>
            </a:r>
            <a:r>
              <a:rPr lang="ru-RU" altLang="ru-RU" sz="1600" b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Карякина Дарья</a:t>
            </a:r>
            <a:r>
              <a:rPr lang="en-US" altLang="ru-RU" sz="1600" b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- </a:t>
            </a:r>
            <a:r>
              <a:rPr lang="en-US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II</a:t>
            </a: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место </a:t>
            </a:r>
            <a:r>
              <a:rPr lang="ru-RU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в открытом первенстве г.о.Саранск по легкой атлетике</a:t>
            </a: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в помещении 2021г.;</a:t>
            </a:r>
            <a:r>
              <a:rPr lang="en-US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III</a:t>
            </a: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место</a:t>
            </a:r>
            <a:r>
              <a:rPr lang="ru-RU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в открытом первенстве г.о.Саранск по легкой атлетике</a:t>
            </a: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в помещении 2022г.;</a:t>
            </a: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endParaRPr lang="ru-RU" altLang="ru-RU" sz="1600" i="1" u="sng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ru-RU" altLang="ru-RU" sz="1600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- </a:t>
            </a:r>
            <a:r>
              <a:rPr lang="ru-RU" altLang="ru-RU" sz="1600" b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Морозова Ксения</a:t>
            </a:r>
            <a:r>
              <a:rPr lang="en-US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- </a:t>
            </a:r>
            <a:r>
              <a:rPr lang="en-US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II</a:t>
            </a: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место</a:t>
            </a:r>
            <a:r>
              <a:rPr lang="ru-RU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в открытом первенстве г.о.Саранск по легкой атлетике</a:t>
            </a: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в помещении 2022г.;</a:t>
            </a: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III</a:t>
            </a: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место</a:t>
            </a:r>
            <a:r>
              <a:rPr lang="ru-RU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в открытом первенстве г.о.Саранск по легкой атлетике</a:t>
            </a: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в помещении 2022г.</a:t>
            </a: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endParaRPr lang="ru-RU" altLang="ru-RU" sz="1600" b="1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endParaRPr lang="ru-RU" altLang="ru-RU" sz="1600" b="1" i="1" u="sng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ru-RU" altLang="ru-RU" sz="1800" b="1" i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Республиканский уровень: </a:t>
            </a:r>
            <a:endParaRPr lang="ru-RU" altLang="ru-RU" sz="1800" b="1" i="1" u="sng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endParaRPr lang="ru-RU" altLang="ru-RU" sz="1600" b="1" i="1" u="sng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ru-RU" altLang="ru-RU" sz="1600" u="sng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- </a:t>
            </a:r>
            <a:r>
              <a:rPr lang="ru-RU" altLang="ru-RU" sz="1600" b="1" u="sng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Адушева</a:t>
            </a:r>
            <a:r>
              <a:rPr lang="ru-RU" altLang="ru-RU" sz="1600" b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Татьяна </a:t>
            </a: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- </a:t>
            </a:r>
            <a:r>
              <a:rPr lang="en-US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III</a:t>
            </a: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место  </a:t>
            </a:r>
            <a:r>
              <a:rPr lang="ru-RU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на первенстве Республики Мордовия по легкой атлетике г. о. Саранск  2022г.;</a:t>
            </a:r>
            <a:r>
              <a:rPr lang="en-US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III</a:t>
            </a: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место  </a:t>
            </a:r>
            <a:r>
              <a:rPr lang="ru-RU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на первенстве Республики Мордовия по легкой атлетике г. о. Саранск  </a:t>
            </a:r>
            <a:endParaRPr lang="ru-RU" altLang="ru-RU" sz="1600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ru-RU" altLang="ru-RU" sz="1600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- </a:t>
            </a:r>
            <a:r>
              <a:rPr lang="ru-RU" altLang="ru-RU" sz="1600" b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Карякина Дарья </a:t>
            </a: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– </a:t>
            </a:r>
            <a:r>
              <a:rPr lang="en-US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I</a:t>
            </a: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место </a:t>
            </a:r>
            <a:r>
              <a:rPr lang="ru-RU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в республиканских соревнованиях по легкоатлетическому </a:t>
            </a:r>
            <a:r>
              <a:rPr lang="ru-RU" altLang="ru-RU" sz="16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четырехборью</a:t>
            </a:r>
            <a:r>
              <a:rPr lang="ru-RU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«Шиповка юных» г.о.Саранск 2022г.;</a:t>
            </a: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I</a:t>
            </a: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место </a:t>
            </a:r>
            <a:r>
              <a:rPr lang="ru-RU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в республиканских соревнованиях по легкоатлетическому </a:t>
            </a:r>
            <a:r>
              <a:rPr lang="ru-RU" altLang="ru-RU" sz="16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четырехборью</a:t>
            </a:r>
            <a:r>
              <a:rPr lang="ru-RU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«Шиповка юных» г.о.Саранск </a:t>
            </a:r>
            <a:r>
              <a:rPr lang="ru-RU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2022г.</a:t>
            </a:r>
            <a:endParaRPr lang="ru-RU" altLang="ru-RU" sz="1600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ru-RU" altLang="ru-RU" sz="1600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- </a:t>
            </a:r>
            <a:r>
              <a:rPr lang="ru-RU" altLang="ru-RU" sz="1600" b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Морозова Ксения </a:t>
            </a: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-  </a:t>
            </a:r>
            <a:r>
              <a:rPr lang="en-US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I</a:t>
            </a: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место </a:t>
            </a:r>
            <a:r>
              <a:rPr lang="ru-RU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в республиканских соревнованиях по легкоатлетическому </a:t>
            </a:r>
            <a:r>
              <a:rPr lang="ru-RU" altLang="ru-RU" sz="16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четырехборью</a:t>
            </a:r>
            <a:r>
              <a:rPr lang="ru-RU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«Шиповка юных» г.о.Саранск 2022г</a:t>
            </a:r>
            <a:endParaRPr lang="ru-RU" altLang="ru-RU" sz="1600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endParaRPr lang="ru-RU" altLang="ru-RU" sz="1600" b="1" i="1" u="sng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ru-RU" altLang="ru-RU" sz="1800" b="1" i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Межрегиональный уровень:</a:t>
            </a:r>
            <a:r>
              <a:rPr lang="ru-RU" altLang="ru-RU" sz="1600" b="1" i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endParaRPr lang="ru-RU" altLang="ru-RU" sz="1600" b="1" i="1" u="sng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ru-RU" altLang="ru-RU" sz="1600" b="1" i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endParaRPr lang="ru-RU" altLang="ru-RU" sz="1600" b="1" i="1" u="sng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ru-RU" altLang="ru-RU" sz="1400" u="sng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-</a:t>
            </a:r>
            <a:r>
              <a:rPr lang="ru-RU" altLang="ru-RU" sz="1600" u="sng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600" b="1" u="sng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Куслиева</a:t>
            </a:r>
            <a:r>
              <a:rPr lang="ru-RU" altLang="ru-RU" sz="1600" b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Ксения </a:t>
            </a: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- </a:t>
            </a:r>
            <a:r>
              <a:rPr lang="en-US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I </a:t>
            </a: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место </a:t>
            </a:r>
            <a:r>
              <a:rPr lang="ru-RU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на первенстве Приволжского федерального округа по легкой атлетике в г. Саранск 2022г.; </a:t>
            </a:r>
            <a:endParaRPr lang="ru-RU" altLang="ru-RU" sz="1600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endParaRPr lang="ru-RU" altLang="ru-RU" sz="16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правка Разов сорев.jpeg.jpe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115870" y="0"/>
            <a:ext cx="49122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Содержимое 2"/>
          <p:cNvSpPr>
            <a:spLocks noGrp="1"/>
          </p:cNvSpPr>
          <p:nvPr>
            <p:ph idx="1"/>
          </p:nvPr>
        </p:nvSpPr>
        <p:spPr>
          <a:xfrm>
            <a:off x="428596" y="714356"/>
            <a:ext cx="8229600" cy="4643470"/>
          </a:xfrm>
        </p:spPr>
        <p:txBody>
          <a:bodyPr vert="horz" wrap="square" lIns="91440" tIns="45720" rIns="91440" bIns="45720" anchor="ctr" anchorCtr="0"/>
          <a:lstStyle/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r>
              <a:rPr lang="ru-RU" sz="2200" b="1" i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Образование: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 Высшее</a:t>
            </a: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МГПИ им. М. Е. Евсевьева, факультет «Физическое воспитание» дата выдачи  </a:t>
            </a:r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06</a:t>
            </a:r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.07.1978 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года. </a:t>
            </a: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Стаж педагогической работы: по специальности </a:t>
            </a:r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45</a:t>
            </a:r>
            <a:r>
              <a:rPr lang="ru-RU" altLang="zh-CN" sz="22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лет</a:t>
            </a:r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Общий стаж работы: </a:t>
            </a:r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53</a:t>
            </a:r>
            <a:r>
              <a:rPr lang="en-US" alt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года</a:t>
            </a: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r>
              <a:rPr lang="ru-RU" sz="2200" b="1" i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Наличие квалификационной категории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: высшая</a:t>
            </a: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Дата последней аттестации: </a:t>
            </a:r>
            <a:r>
              <a:rPr lang="ru-RU" altLang="zh-CN" sz="22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18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.1</a:t>
            </a:r>
            <a:r>
              <a:rPr lang="ru-RU" altLang="zh-CN" sz="22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0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.201</a:t>
            </a:r>
            <a:r>
              <a:rPr lang="ru-RU" altLang="zh-CN" sz="22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7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г.</a:t>
            </a: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Имею звание «Заслуженный работник физической культуры Республики Мордовия»</a:t>
            </a: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«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Отличник физической культуры и спорта»</a:t>
            </a: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грамота Разова27 ПФО.jpe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214546" y="0"/>
            <a:ext cx="4668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душева.jpe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4429124" cy="6858000"/>
          </a:xfrm>
          <a:prstGeom prst="rect">
            <a:avLst/>
          </a:prstGeom>
        </p:spPr>
      </p:pic>
      <p:pic>
        <p:nvPicPr>
          <p:cNvPr id="3" name="Рисунок 2" descr="адушева1.jpeg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9124" y="0"/>
            <a:ext cx="471487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якина3.jpe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pic>
        <p:nvPicPr>
          <p:cNvPr id="4" name="Рисунок 3" descr="карякина4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0056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оманда.jpe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231740" y="0"/>
            <a:ext cx="4912260" cy="6858000"/>
          </a:xfrm>
          <a:prstGeom prst="rect">
            <a:avLst/>
          </a:prstGeom>
        </p:spPr>
      </p:pic>
      <p:pic>
        <p:nvPicPr>
          <p:cNvPr id="5" name="Рисунок 4" descr="морозова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00562" cy="657222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якина.jpe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4429124" cy="6858000"/>
          </a:xfrm>
          <a:prstGeom prst="rect">
            <a:avLst/>
          </a:prstGeom>
        </p:spPr>
      </p:pic>
      <p:pic>
        <p:nvPicPr>
          <p:cNvPr id="3" name="Рисунок 2" descr="карякина1.jpeg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0"/>
            <a:ext cx="450056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якина2.jpe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5" name="Рисунок 4" descr="карякина5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0562" y="0"/>
            <a:ext cx="464343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орозова.jpe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231740" y="0"/>
            <a:ext cx="4912260" cy="6858000"/>
          </a:xfrm>
          <a:prstGeom prst="rect">
            <a:avLst/>
          </a:prstGeom>
        </p:spPr>
      </p:pic>
      <p:pic>
        <p:nvPicPr>
          <p:cNvPr id="3" name="Рисунок 2" descr="морозова1.jpeg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9122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333375"/>
            <a:ext cx="8229600" cy="10080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sz="20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СИСТЕМА ВЗАИМОДЕЙСТВИЯ </a:t>
            </a:r>
            <a:br>
              <a:rPr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sz="20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 РОДИТЕЛЯМИ ВОСПИТАННИКОВ</a:t>
            </a:r>
            <a:br>
              <a:rPr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sz="2600" b="1" i="0" u="none" strike="noStrike" kern="1200" cap="all" spc="0" normalizeH="0" baseline="0" noProof="1">
              <a:ln w="3175" cmpd="sng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</p:txBody>
      </p:sp>
      <p:sp>
        <p:nvSpPr>
          <p:cNvPr id="33794" name="Содержимое 2"/>
          <p:cNvSpPr>
            <a:spLocks noGrp="1"/>
          </p:cNvSpPr>
          <p:nvPr>
            <p:ph idx="1"/>
          </p:nvPr>
        </p:nvSpPr>
        <p:spPr>
          <a:xfrm>
            <a:off x="455613" y="1484313"/>
            <a:ext cx="8229600" cy="4105275"/>
          </a:xfrm>
        </p:spPr>
        <p:txBody>
          <a:bodyPr vert="horz" wrap="square" lIns="91440" tIns="45720" rIns="91440" bIns="45720" anchor="ctr" anchorCtr="0"/>
          <a:lstStyle/>
          <a:p>
            <a:pPr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</a:rPr>
              <a:t>Родительские собрания (сентябрь, декабрь, февраль, май).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</a:rPr>
              <a:t>Проведение бесед на различные темы: «Здоровый образ жизни», «Воспитание нравственности и формирование правильной самооценки ребенка в семье», «Психологическая подготовка спортсмена», «Специфика семейного воспитания: позитивное и негативное», «Физиологическое взросление и его влияние на формирование личностных качеств спортсмена» (в течение учебного года).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</a:rPr>
              <a:t>Посещение учебно-тренировочных занятий, спортивно-массовых мероприятий (в течение учебного года).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</a:rPr>
              <a:t>Контроль за прохождением медицинского осмотра обучающихся в республиканском врачебно-физкультурном диспансере (2 раза в год)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</a:rPr>
              <a:t>Совместные прогулки на лыжах, коньках, посещение бассейна.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spcAft>
                <a:spcPct val="0"/>
              </a:spcAft>
              <a:buClr>
                <a:srgbClr val="14967C"/>
              </a:buClr>
              <a:buFont typeface="Wingdings 2" panose="05020102010507070707" pitchFamily="18" charset="2"/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мещающее содержимое 2" descr="справка род.Разов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2143108" y="192405"/>
            <a:ext cx="4723130" cy="666559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113" y="333375"/>
            <a:ext cx="7920038" cy="935038"/>
          </a:xfrm>
        </p:spPr>
        <p:txBody>
          <a:bodyPr vert="horz" lIns="91440" tIns="45720" rIns="91440" bIns="45720" rtlCol="0" anchor="ctr"/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23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НАЛИЧИЕ АВТОРСКИХ ПРОГРАММ, МЕТОДИЧЕСКИХ РАЗРАБОТОК</a:t>
            </a:r>
            <a:endParaRPr kumimoji="0" sz="2300" b="0" i="0" u="none" strike="noStrike" kern="1200" cap="all" spc="0" normalizeH="0" baseline="0" noProof="1">
              <a:ln w="3175" cmpd="sng">
                <a:noFill/>
              </a:ln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5842" name="Объект 2"/>
          <p:cNvSpPr>
            <a:spLocks noGrp="1"/>
          </p:cNvSpPr>
          <p:nvPr>
            <p:ph idx="1"/>
          </p:nvPr>
        </p:nvSpPr>
        <p:spPr>
          <a:xfrm>
            <a:off x="900113" y="1484313"/>
            <a:ext cx="7129462" cy="3889375"/>
          </a:xfrm>
        </p:spPr>
        <p:txBody>
          <a:bodyPr vert="horz" wrap="square" lIns="91440" tIns="45720" rIns="91440" bIns="45720" anchor="ctr" anchorCtr="0"/>
          <a:lstStyle/>
          <a:p>
            <a:pPr marL="0" indent="0" algn="just" eaLnBrk="1" hangingPunct="1">
              <a:buFont typeface="Wingdings 2" panose="05020102010507070707" pitchFamily="18" charset="2"/>
              <a:buNone/>
            </a:pPr>
            <a:r>
              <a:rPr lang="ru-RU" altLang="ru-RU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Разработано методическое пособие на тему: </a:t>
            </a:r>
            <a:r>
              <a:rPr lang="ru-RU" altLang="ru-RU" sz="1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«Методы освоения и совершенствования техники бега»  </a:t>
            </a:r>
            <a:r>
              <a:rPr lang="ru-RU" altLang="ru-RU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для муниципальных учреждений дополнительного образования физкультурно - спортивной направленности.</a:t>
            </a:r>
            <a:endParaRPr lang="ru-RU" altLang="ru-RU" sz="18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Методическое пособие рекомендовано к внедрению в тренировочный процесс на заседании кафедры теории методики физической культуры и спорта Мордовского государственного педагогического института им. М. Е. Евсевьева 23.08.2022 г.</a:t>
            </a:r>
            <a:endParaRPr lang="ru-RU" altLang="ru-RU" sz="18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eaLnBrk="1" hangingPunct="1">
              <a:buFont typeface="Wingdings 2" panose="05020102010507070707" pitchFamily="18" charset="2"/>
              <a:buNone/>
            </a:pPr>
            <a:r>
              <a:rPr lang="ru-RU" altLang="ru-RU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Рецензент </a:t>
            </a:r>
            <a:endParaRPr lang="ru-RU" altLang="ru-RU" sz="1800" b="1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eaLnBrk="1" hangingPunct="1">
              <a:buNone/>
            </a:pP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Трескин М.Ю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кандидат педагогических наук, доцент кафедры физического воспитания и спортивных дисциплин  23.08.2022г.</a:t>
            </a:r>
            <a:endParaRPr lang="ru-RU" sz="1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 descr="характеристикаРазов.jpe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2382520" y="193040"/>
            <a:ext cx="4453255" cy="627824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мещающее содержимое 2" descr="справка метод.Разов"/>
          <p:cNvPicPr>
            <a:picLocks noGrp="1" noChangeAspect="1"/>
          </p:cNvPicPr>
          <p:nvPr>
            <p:ph sz="half" idx="13"/>
          </p:nvPr>
        </p:nvPicPr>
        <p:blipFill>
          <a:blip r:embed="rId1" cstate="print"/>
          <a:stretch>
            <a:fillRect/>
          </a:stretch>
        </p:blipFill>
        <p:spPr>
          <a:xfrm>
            <a:off x="217170" y="533400"/>
            <a:ext cx="4044950" cy="5764530"/>
          </a:xfrm>
          <a:prstGeom prst="rect">
            <a:avLst/>
          </a:prstGeom>
        </p:spPr>
      </p:pic>
      <p:pic>
        <p:nvPicPr>
          <p:cNvPr id="2" name="Замещающее содержимое 1" descr="скан метод Разов.jpeg"/>
          <p:cNvPicPr>
            <a:picLocks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559300" y="478790"/>
            <a:ext cx="4248150" cy="582739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Прямоугольник 1"/>
          <p:cNvSpPr/>
          <p:nvPr/>
        </p:nvSpPr>
        <p:spPr>
          <a:xfrm>
            <a:off x="571500" y="142875"/>
            <a:ext cx="8072438" cy="7239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 eaLnBrk="0" hangingPunct="0"/>
            <a:endParaRPr lang="ru-RU" b="1" i="1" dirty="0">
              <a:latin typeface="Times New Roman" panose="02020603050405020304" pitchFamily="18" charset="0"/>
            </a:endParaRPr>
          </a:p>
          <a:p>
            <a:pPr algn="ctr" eaLnBrk="0" hangingPunct="0"/>
            <a:r>
              <a:rPr lang="ru-RU" sz="23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16. ПООЩРЕНИЯ В МЕЖАТТЕСТАЦИОННЫЙ  ПЕРИОД</a:t>
            </a:r>
            <a:endParaRPr lang="ru-RU" sz="23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9938" name="Прямоугольник 2"/>
          <p:cNvSpPr/>
          <p:nvPr/>
        </p:nvSpPr>
        <p:spPr>
          <a:xfrm>
            <a:off x="714375" y="1214438"/>
            <a:ext cx="7786688" cy="4524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285860"/>
            <a:ext cx="835824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    </a:t>
            </a:r>
            <a:r>
              <a:rPr lang="ru-RU" altLang="ru-RU" sz="2000" b="1" i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Республиканский уровень: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0" hangingPunct="0">
              <a:buFont typeface="Wingdings 2" panose="05020102010507070707" pitchFamily="18" charset="2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     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Присвоено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почетное звание «Заслуженный работник физической культуры Республики Мордовия» за заслуги в развитии физической культуры и спорта 13.02.1996 г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0" hangingPunct="0">
              <a:buFont typeface="Wingdings 2" panose="05020102010507070707" pitchFamily="18" charset="2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   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0" hangingPunct="0">
              <a:buFont typeface="Wingdings 2" panose="05020102010507070707" pitchFamily="18" charset="2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    </a:t>
            </a:r>
            <a:r>
              <a:rPr lang="ru-RU" sz="2000" b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Российский уровень:</a:t>
            </a:r>
            <a:endParaRPr lang="ru-RU" sz="2000" b="1" u="sng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0" hangingPunct="0">
              <a:buFont typeface="Wingdings 2" panose="05020102010507070707" pitchFamily="18" charset="2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  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Награжден Грамотой Президента Российской Федерации за значительный вклад в подготовку и проведение 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XXII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Олимпийских игр в г.Сочи 2014г.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0" hangingPunct="0">
              <a:buFont typeface="Wingdings 2" panose="05020102010507070707" pitchFamily="18" charset="2"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0" hangingPunct="0">
              <a:buFont typeface="Wingdings 2" panose="05020102010507070707" pitchFamily="18" charset="2"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0" hangingPunct="0">
              <a:buFont typeface="Wingdings 2" panose="05020102010507070707" pitchFamily="18" charset="2"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0" hangingPunct="0">
              <a:buFont typeface="Wingdings 2" panose="05020102010507070707" pitchFamily="18" charset="2"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  </a:t>
            </a:r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аслуж.jpe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357686" y="0"/>
            <a:ext cx="4786314" cy="6858000"/>
          </a:xfrm>
          <a:prstGeom prst="rect">
            <a:avLst/>
          </a:prstGeom>
        </p:spPr>
      </p:pic>
      <p:pic>
        <p:nvPicPr>
          <p:cNvPr id="3" name="Рисунок 2" descr="путин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35768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благодарность.Разовjpeg.jpe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pic>
        <p:nvPicPr>
          <p:cNvPr id="4" name="Рисунок 3" descr="благодарность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476250"/>
            <a:ext cx="7030720" cy="109918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Степень обеспечения повышения уровня подготовленности воспитанников</a:t>
            </a:r>
            <a:br>
              <a:rPr lang="ru-RU" alt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altLang="en-US" sz="2000"/>
              <a:t> </a:t>
            </a:r>
            <a:endParaRPr lang="ru-RU" altLang="en-US" sz="2000"/>
          </a:p>
        </p:txBody>
      </p:sp>
      <p:pic>
        <p:nvPicPr>
          <p:cNvPr id="6" name="Содержимое 5" descr="протокол Разов.jpeg.jpe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 rot="16200000">
            <a:off x="2071670" y="500040"/>
            <a:ext cx="4500595" cy="6643735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 descr="справка офп.Разов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1907540" y="332740"/>
            <a:ext cx="4759325" cy="6350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476250"/>
            <a:ext cx="7775575" cy="93662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23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СОХРАННОСТЬ КОНТИНГЕНТА ВОСПИТАННИКОВ </a:t>
            </a:r>
            <a:br>
              <a:rPr lang="ru-RU" altLang="ru-RU" sz="23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3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 ЭТАПАХ СПОРТИВНОЙ ПОДГОТОВКИ</a:t>
            </a:r>
            <a:br>
              <a:rPr lang="ru-RU" alt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sz="1800" b="0" i="0" u="none" strike="noStrike" kern="1200" cap="all" spc="0" normalizeH="0" baseline="0" noProof="1">
              <a:ln w="3175" cmpd="sng">
                <a:noFill/>
              </a:ln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50825" y="1569720"/>
          <a:ext cx="8317230" cy="2546350"/>
        </p:xfrm>
        <a:graphic>
          <a:graphicData uri="http://schemas.openxmlformats.org/drawingml/2006/table">
            <a:tbl>
              <a:tblPr/>
              <a:tblGrid>
                <a:gridCol w="1574165"/>
                <a:gridCol w="1237615"/>
                <a:gridCol w="1123950"/>
                <a:gridCol w="1038225"/>
                <a:gridCol w="1147445"/>
                <a:gridCol w="1243965"/>
                <a:gridCol w="951865"/>
              </a:tblGrid>
              <a:tr h="891540">
                <a:tc row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Группа, год</a:t>
                      </a:r>
                      <a:endParaRPr lang="ru-RU" b="1" dirty="0" smtClean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обучения</a:t>
                      </a:r>
                      <a:endParaRPr lang="ru-RU" b="1" dirty="0" smtClean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– 2022 учебный год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hMerge="1"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– 2023 учебный год</a:t>
                      </a:r>
                      <a:endParaRPr lang="ru-RU" b="1" dirty="0" smtClean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hMerge="1">
                  <a:tcPr/>
                </a:tc>
              </a:tr>
              <a:tr h="86360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начале года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конце года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начал года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конце года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12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 – 4 г.о.</a:t>
                      </a:r>
                      <a:endParaRPr lang="ru-RU" b="1" dirty="0" smtClean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b="1" dirty="0" smtClean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мещающее содержимое 2" descr="справка сохр.Разов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1906905" y="265430"/>
            <a:ext cx="4837430" cy="641159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457200" y="428625"/>
            <a:ext cx="8229600" cy="785813"/>
          </a:xfrm>
        </p:spPr>
        <p:txBody>
          <a:bodyPr vert="horz" lIns="91440" tIns="45720" rIns="91440" bIns="45720" rtlCol="0" anchor="ctr"/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23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РЕЗУЛЬТАТЫ АНАЛИЗА ТЕКУЩЕЙ ДОКУМЕНТАЦИИ</a:t>
            </a:r>
            <a:endParaRPr kumimoji="0" lang="ru-RU" altLang="ru-RU" sz="2300" b="1" i="1" u="none" strike="noStrike" kern="1200" cap="all" spc="0" normalizeH="0" baseline="0" noProof="1">
              <a:ln w="3175" cmpd="sng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</p:txBody>
      </p:sp>
      <p:sp>
        <p:nvSpPr>
          <p:cNvPr id="12290" name="Содержимое 2"/>
          <p:cNvSpPr>
            <a:spLocks noGrp="1"/>
          </p:cNvSpPr>
          <p:nvPr>
            <p:ph idx="1"/>
          </p:nvPr>
        </p:nvSpPr>
        <p:spPr>
          <a:xfrm>
            <a:off x="533400" y="1214438"/>
            <a:ext cx="7783513" cy="4591050"/>
          </a:xfrm>
        </p:spPr>
        <p:txBody>
          <a:bodyPr vert="horz" wrap="square" lIns="91440" tIns="45720" rIns="91440" bIns="45720" anchor="ctr" anchorCtr="0"/>
          <a:lstStyle/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Font typeface="Wingdings 2" panose="05020102010507070707" pitchFamily="18" charset="2"/>
              <a:buNone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</a:rPr>
              <a:t>Согласно нормативных документов, имеется следующая учебная документация: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Font typeface="Wingdings 2" panose="05020102010507070707" pitchFamily="18" charset="2"/>
              <a:buNone/>
            </a:pP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</a:rPr>
              <a:t>Журнал учета работы учебных групп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</a:rPr>
              <a:t>Личные дела на  обучающихся (заявление, личные карточки)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</a:rPr>
              <a:t>Протоколы контрольных переводных нормативов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</a:rPr>
              <a:t>Календарный план спортивно-массовых мероприятий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</a:rPr>
              <a:t>Протоколы, положения соревнований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</a:rPr>
              <a:t>Учебные планы и рабочий план конспект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</a:rPr>
              <a:t>План воспитательной  и культурно-массовой работы с обучающимися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</a:rPr>
              <a:t>Перспективный план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Замещающее содержимое 5" descr="справка докум.Разова.jpeg"/>
          <p:cNvPicPr>
            <a:picLocks noGrp="1" noChangeAspect="1"/>
          </p:cNvPicPr>
          <p:nvPr>
            <p:ph sz="half" idx="13"/>
          </p:nvPr>
        </p:nvPicPr>
        <p:blipFill>
          <a:blip r:embed="rId1" cstate="print"/>
          <a:stretch>
            <a:fillRect/>
          </a:stretch>
        </p:blipFill>
        <p:spPr>
          <a:xfrm>
            <a:off x="683895" y="533400"/>
            <a:ext cx="3743960" cy="5654675"/>
          </a:xfrm>
          <a:prstGeom prst="rect">
            <a:avLst/>
          </a:prstGeom>
        </p:spPr>
      </p:pic>
      <p:pic>
        <p:nvPicPr>
          <p:cNvPr id="10" name="Замещающее содержимое 9" descr="справка докум1.Разов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17720" y="533400"/>
            <a:ext cx="3780155" cy="558863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5192</Words>
  <Application>WPS Presentation</Application>
  <PresentationFormat>Экран (4:3)</PresentationFormat>
  <Paragraphs>170</Paragraphs>
  <Slides>33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5" baseType="lpstr">
      <vt:lpstr>Arial</vt:lpstr>
      <vt:lpstr>SimSun</vt:lpstr>
      <vt:lpstr>Wingdings</vt:lpstr>
      <vt:lpstr>Century Gothic</vt:lpstr>
      <vt:lpstr>Wingdings 3</vt:lpstr>
      <vt:lpstr>Wingdings 2</vt:lpstr>
      <vt:lpstr>Times New Roman</vt:lpstr>
      <vt:lpstr>Microsoft YaHei</vt:lpstr>
      <vt:lpstr>Arial Unicode MS</vt:lpstr>
      <vt:lpstr>Calibri</vt:lpstr>
      <vt:lpstr>幼圆</vt:lpstr>
      <vt:lpstr>Сектор</vt:lpstr>
      <vt:lpstr>PowerPoint 演示文稿</vt:lpstr>
      <vt:lpstr>PowerPoint 演示文稿</vt:lpstr>
      <vt:lpstr>PowerPoint 演示文稿</vt:lpstr>
      <vt:lpstr> Степень обеспечения повышения уровня подготовленности воспитанников  </vt:lpstr>
      <vt:lpstr>PowerPoint 演示文稿</vt:lpstr>
      <vt:lpstr> СОХРАННОСТЬ КОНТИНГЕНТА ВОСПИТАННИКОВ  НА ЭТАПАХ СПОРТИВНОЙ ПОДГОТОВКИ </vt:lpstr>
      <vt:lpstr>PowerPoint 演示文稿</vt:lpstr>
      <vt:lpstr> РЕЗУЛЬТАТЫ АНАЛИЗА ТЕКУЩЕЙ ДОКУМЕНТАЦИИ</vt:lpstr>
      <vt:lpstr>PowerPoint 演示文稿</vt:lpstr>
      <vt:lpstr>PowerPoint 演示文稿</vt:lpstr>
      <vt:lpstr>          ВЫПОЛНЕНИЕ ВОСПИТАННИКАМИ ТРЕБОВАНИЙ ДЛЯ ПРИСВОЕНИЯ СПОРТИВНЫХ ЗВАНИЙ И РАЗРЯДОВ         </vt:lpstr>
      <vt:lpstr>PowerPoint 演示文稿</vt:lpstr>
      <vt:lpstr>ПРОВЕДЕНИЕ ОТКРЫТЫХ МАСТЕР-КЛАССОВ, МЕРОПРИЯТИЙ</vt:lpstr>
      <vt:lpstr>PowerPoint 演示文稿</vt:lpstr>
      <vt:lpstr> ВЫСТУПЛЕНИЯ НА НАУЧНО-ПРАКТИЧЕСКИХ КОНФЕРЕНЦИЯХ,  СЕМИНАРАХ, СЕКЦИЯХ;  ПРОВЕДЕНИЕ ОТКРЫТЫХ УРОКОВ, МАСТЕР-КЛАССОВ, МЕРОПРИЯТИЙ;  УЧАСТИЕ В КОНКУРСАХ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СИСТЕМА ВЗАИМОДЕЙСТВИЯ  С РОДИТЕЛЯМИ ВОСПИТАННИКОВ </vt:lpstr>
      <vt:lpstr>PowerPoint 演示文稿</vt:lpstr>
      <vt:lpstr> НАЛИЧИЕ АВТОРСКИХ ПРОГРАММ, МЕТОДИЧЕСКИХ РАЗРАБОТОК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</dc:title>
  <dc:creator>user</dc:creator>
  <cp:lastModifiedBy>user</cp:lastModifiedBy>
  <cp:revision>241</cp:revision>
  <dcterms:created xsi:type="dcterms:W3CDTF">2013-09-05T17:59:00Z</dcterms:created>
  <dcterms:modified xsi:type="dcterms:W3CDTF">2022-09-02T07:46:53Z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78840A5ECA8140EABEF296E691E949A3</vt:lpwstr>
  </property>
  <property fmtid="{D5CDD505-2E9C-101B-9397-08002B2CF9AE}" pid="3" name="KSOProductBuildVer">
    <vt:lpwstr>1049-11.2.0.11254</vt:lpwstr>
  </property>
</Properties>
</file>