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38"/>
  </p:notesMasterIdLst>
  <p:sldIdLst>
    <p:sldId id="307" r:id="rId2"/>
    <p:sldId id="311" r:id="rId3"/>
    <p:sldId id="309" r:id="rId4"/>
    <p:sldId id="310" r:id="rId5"/>
    <p:sldId id="312" r:id="rId6"/>
    <p:sldId id="265" r:id="rId7"/>
    <p:sldId id="266" r:id="rId8"/>
    <p:sldId id="315" r:id="rId9"/>
    <p:sldId id="267" r:id="rId10"/>
    <p:sldId id="268" r:id="rId11"/>
    <p:sldId id="316" r:id="rId12"/>
    <p:sldId id="274" r:id="rId13"/>
    <p:sldId id="276" r:id="rId14"/>
    <p:sldId id="331" r:id="rId15"/>
    <p:sldId id="282" r:id="rId16"/>
    <p:sldId id="283" r:id="rId17"/>
    <p:sldId id="287" r:id="rId18"/>
    <p:sldId id="288" r:id="rId19"/>
    <p:sldId id="289" r:id="rId20"/>
    <p:sldId id="290" r:id="rId21"/>
    <p:sldId id="330" r:id="rId22"/>
    <p:sldId id="332" r:id="rId23"/>
    <p:sldId id="293" r:id="rId24"/>
    <p:sldId id="294" r:id="rId25"/>
    <p:sldId id="295" r:id="rId26"/>
    <p:sldId id="333" r:id="rId27"/>
    <p:sldId id="296" r:id="rId28"/>
    <p:sldId id="298" r:id="rId29"/>
    <p:sldId id="300" r:id="rId30"/>
    <p:sldId id="301" r:id="rId31"/>
    <p:sldId id="302" r:id="rId32"/>
    <p:sldId id="304" r:id="rId33"/>
    <p:sldId id="324" r:id="rId34"/>
    <p:sldId id="305" r:id="rId35"/>
    <p:sldId id="303" r:id="rId36"/>
    <p:sldId id="327" r:id="rId37"/>
  </p:sldIdLst>
  <p:sldSz cx="6858000" cy="9144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88" autoAdjust="0"/>
    <p:restoredTop sz="94624" autoAdjust="0"/>
  </p:normalViewPr>
  <p:slideViewPr>
    <p:cSldViewPr>
      <p:cViewPr>
        <p:scale>
          <a:sx n="91" d="100"/>
          <a:sy n="91" d="100"/>
        </p:scale>
        <p:origin x="-594" y="174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FEA387-5BBF-41E9-8A2F-EC964C1A1949}" type="datetimeFigureOut">
              <a:rPr lang="ru-RU" smtClean="0"/>
              <a:pPr/>
              <a:t>30.11.2022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278F62-3928-4168-8E3E-EC314A44FA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05390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278F62-3928-4168-8E3E-EC314A44FA33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45491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7"/>
            <a:ext cx="5829300" cy="19600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://ds69sar.schoolrm.ru/sveden/employees/11196/186654/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57232" y="0"/>
            <a:ext cx="54158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МИНИСТЕРСТВО ОБРАЗОВАНИЯ РЕСПУБЛИКИ МОРДОВИЯ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85860" y="0"/>
            <a:ext cx="4483596" cy="10618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4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8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Борчиной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Марины Яковлевны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воспитателя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МБДОУ «Дубенский детский сад комбинированного вида «Солнышко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ОСП «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Поводимовский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детский сад «Солнышко»</a:t>
            </a:r>
          </a:p>
          <a:p>
            <a:pPr algn="ctr"/>
            <a:endParaRPr lang="ru-RU" sz="20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2022г</a:t>
            </a:r>
          </a:p>
          <a:p>
            <a:pPr algn="ctr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0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0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0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0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0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0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User\Desktop\фото для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5926" y="3857620"/>
            <a:ext cx="3675443" cy="41576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079743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User\Desktop\4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42" y="142844"/>
            <a:ext cx="5855866" cy="80518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600601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User\Desktop\4а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8" y="428596"/>
            <a:ext cx="5818191" cy="80000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25815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651007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 charset="0"/>
                <a:cs typeface="Times New Roman" pitchFamily="18" charset="0"/>
              </a:rPr>
              <a:t>ВЫСТУПЛЕНИЯ НА ЗАСЕДАНИЯХ МЕТОДИЧЕСКИХ СОВЕТОВ, </a:t>
            </a:r>
            <a:b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 charset="0"/>
                <a:cs typeface="Times New Roman" pitchFamily="18" charset="0"/>
              </a:rPr>
              <a:t>НАУЧНО-ПРАКТИЧЕСКИХ КОНФЕРЕНЦИЯХ, ПЕДАГОГИЧЕСКИХ ЧТЕНИЯХ, СЕМИНАРАХ, </a:t>
            </a:r>
            <a:b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 charset="0"/>
                <a:cs typeface="Times New Roman" pitchFamily="18" charset="0"/>
              </a:rPr>
              <a:t>СЕКЦИЯХ,  </a:t>
            </a:r>
            <a:b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 charset="0"/>
                <a:cs typeface="Times New Roman" pitchFamily="18" charset="0"/>
              </a:rPr>
              <a:t>ФОРУМАХ, </a:t>
            </a:r>
            <a:b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 charset="0"/>
                <a:cs typeface="Times New Roman" pitchFamily="18" charset="0"/>
              </a:rPr>
              <a:t>РАДИОПЕРЕДАЧАХ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Droid Sans" charset="0"/>
                <a:cs typeface="Times New Roman" pitchFamily="18" charset="0"/>
              </a:rPr>
              <a:t>.</a:t>
            </a:r>
            <a:b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Droid Sans" charset="0"/>
                <a:cs typeface="Times New Roman" pitchFamily="18" charset="0"/>
              </a:rPr>
            </a:br>
            <a:endParaRPr lang="ru-RU" sz="28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User\Desktop\6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500438" cy="4813102"/>
          </a:xfrm>
          <a:prstGeom prst="rect">
            <a:avLst/>
          </a:prstGeom>
          <a:noFill/>
        </p:spPr>
      </p:pic>
      <p:pic>
        <p:nvPicPr>
          <p:cNvPr id="5123" name="Picture 3" descr="C:\Users\User\Desktop\6а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17268" y="4000495"/>
            <a:ext cx="3740732" cy="51435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C:\Users\User\Desktop\6б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643314" cy="5009556"/>
          </a:xfrm>
          <a:prstGeom prst="rect">
            <a:avLst/>
          </a:prstGeom>
          <a:noFill/>
        </p:spPr>
      </p:pic>
      <p:pic>
        <p:nvPicPr>
          <p:cNvPr id="6147" name="Picture 3" descr="C:\Users\User\Desktop\6в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96" y="3643306"/>
            <a:ext cx="4000504" cy="55006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5285936"/>
          </a:xfrm>
        </p:spPr>
        <p:txBody>
          <a:bodyPr>
            <a:normAutofit/>
          </a:bodyPr>
          <a:lstStyle/>
          <a:p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ПРОВЕДЕНИЕ ОТКРЫТЫХ ЗАНЯТИЙ, МАСТЕР – КЛАССОВ, </a:t>
            </a:r>
            <a:b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МЕРОПРИЯТИЙ</a:t>
            </a:r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endParaRPr lang="ru-RU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7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46" y="214282"/>
            <a:ext cx="5178132" cy="71199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5573968"/>
          </a:xfrm>
        </p:spPr>
        <p:txBody>
          <a:bodyPr>
            <a:normAutofit/>
          </a:bodyPr>
          <a:lstStyle/>
          <a:p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/>
            </a:r>
            <a:b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</a:rPr>
            </a:br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/>
            </a:r>
            <a:b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</a:rPr>
            </a:br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ЭКСПЕРТНАЯ </a:t>
            </a:r>
            <a:b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</a:rPr>
            </a:br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ДЕЯТЕЛЬНОСТЬ</a:t>
            </a:r>
            <a:endParaRPr lang="ru-RU" sz="28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8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56" y="428596"/>
            <a:ext cx="5561452" cy="76469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6222040"/>
          </a:xfrm>
        </p:spPr>
        <p:txBody>
          <a:bodyPr>
            <a:normAutofit/>
          </a:bodyPr>
          <a:lstStyle/>
          <a:p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  <a:ea typeface="Droid Sans"/>
                <a:cs typeface="Droid Sans"/>
              </a:rPr>
              <a:t/>
            </a:r>
            <a:b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  <a:ea typeface="Droid Sans"/>
                <a:cs typeface="Droid Sans"/>
              </a:rPr>
            </a:br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  <a:ea typeface="Droid Sans"/>
                <a:cs typeface="Droid Sans"/>
              </a:rPr>
              <a:t>ОБЩЕСТВЕННО-ПЕДАГОГИЧЕСКАЯ АКТИВНОСТЬ ПЕДАГОГА:  УЧАСТИЕ В КОМИССИЯХ,</a:t>
            </a:r>
            <a:b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  <a:ea typeface="Droid Sans"/>
                <a:cs typeface="Droid Sans"/>
              </a:rPr>
            </a:br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  <a:ea typeface="Droid Sans"/>
                <a:cs typeface="Droid Sans"/>
              </a:rPr>
              <a:t> В СООБЩЕСТВАХ, </a:t>
            </a:r>
            <a:b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  <a:ea typeface="Droid Sans"/>
                <a:cs typeface="Droid Sans"/>
              </a:rPr>
            </a:br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  <a:ea typeface="Droid Sans"/>
                <a:cs typeface="Droid Sans"/>
              </a:rPr>
              <a:t>В ЖЮРИ  КОНКУРСОВ.</a:t>
            </a:r>
            <a:b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  <a:ea typeface="Droid Sans"/>
                <a:cs typeface="Droid Sans"/>
              </a:rPr>
            </a:br>
            <a:endParaRPr lang="ru-RU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04" y="142844"/>
            <a:ext cx="6172200" cy="6500858"/>
          </a:xfrm>
        </p:spPr>
        <p:txBody>
          <a:bodyPr>
            <a:normAutofit fontScale="90000"/>
          </a:bodyPr>
          <a:lstStyle/>
          <a:p>
            <a:r>
              <a:rPr lang="ru-RU" sz="2400" b="1" u="sng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400" b="1" u="sng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400" b="1" u="sng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Дата </a:t>
            </a:r>
            <a:r>
              <a:rPr lang="ru-RU" sz="2400" b="1" u="sng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рождения 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lang="ru-RU" sz="2400" b="1" i="1" dirty="0" smtClean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25.11.1969г</a:t>
            </a:r>
            <a:r>
              <a:rPr lang="ru-RU" sz="2400" i="1" dirty="0" smtClean="0">
                <a:solidFill>
                  <a:schemeClr val="accent1"/>
                </a:solidFill>
              </a:rPr>
              <a:t> </a:t>
            </a:r>
            <a:r>
              <a:rPr lang="ru-RU" sz="2400" b="1" i="1" dirty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400" b="1" i="1" dirty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400" b="1" dirty="0">
                <a:solidFill>
                  <a:srgbClr val="0070C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400" b="1" u="sng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Профессиональное образование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lang="ru-RU" sz="2400" i="1" dirty="0" smtClean="0">
                <a:solidFill>
                  <a:schemeClr val="accent1"/>
                </a:solidFill>
              </a:rPr>
              <a:t/>
            </a:r>
            <a:br>
              <a:rPr lang="ru-RU" sz="2400" i="1" dirty="0" smtClean="0">
                <a:solidFill>
                  <a:schemeClr val="accent1"/>
                </a:solidFill>
              </a:rPr>
            </a:br>
            <a:r>
              <a:rPr lang="ru-RU" sz="2400" i="1" dirty="0" smtClean="0">
                <a:solidFill>
                  <a:schemeClr val="accent1"/>
                </a:solidFill>
              </a:rPr>
              <a:t/>
            </a:r>
            <a:br>
              <a:rPr lang="ru-RU" sz="2400" i="1" dirty="0" smtClean="0">
                <a:solidFill>
                  <a:schemeClr val="accent1"/>
                </a:solidFill>
              </a:rPr>
            </a:br>
            <a:r>
              <a:rPr lang="ru-RU" sz="2400" b="1" i="1" dirty="0" smtClean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-среднее специальное, 1989г. </a:t>
            </a:r>
            <a:r>
              <a:rPr lang="ru-RU" sz="2400" b="1" i="1" dirty="0" err="1" smtClean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Ичалковское</a:t>
            </a:r>
            <a:r>
              <a:rPr lang="ru-RU" sz="2400" b="1" i="1" dirty="0" smtClean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педагогическое училище им. С.М.Кирова по специальности  «</a:t>
            </a:r>
            <a:r>
              <a:rPr lang="ru-RU" sz="2400" b="1" i="1" dirty="0" err="1" smtClean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Преподование</a:t>
            </a:r>
            <a:r>
              <a:rPr lang="ru-RU" sz="2400" b="1" i="1" dirty="0" smtClean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в начальных классах» Диплом ЛТ №466961</a:t>
            </a:r>
            <a:r>
              <a:rPr lang="ru-RU" sz="2400" b="1" i="1" dirty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400" b="1" i="1" dirty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400" b="1" u="sng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Профессиональная переподготовка:</a:t>
            </a:r>
            <a:br>
              <a:rPr lang="ru-RU" sz="2400" b="1" u="sng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400" b="1" u="sng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400" b="1" u="sng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2017г. По программе «Педагогика и методика дошкольного образования» в ГБУДПО «Мордовский республиканский институт образования» Диплом №5977</a:t>
            </a:r>
            <a:r>
              <a:rPr lang="ru-RU" sz="2400" b="1" i="1" dirty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400" b="1" i="1" dirty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400" b="1" u="sng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Стаж педагогической работы 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(по специальности): </a:t>
            </a:r>
            <a:r>
              <a:rPr lang="ru-RU" sz="2400" b="1" i="1" dirty="0" smtClean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16 </a:t>
            </a:r>
            <a:r>
              <a:rPr lang="ru-RU" sz="2400" b="1" i="1" dirty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лет</a:t>
            </a:r>
            <a:br>
              <a:rPr lang="ru-RU" sz="2400" b="1" i="1" dirty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400" b="1" dirty="0">
                <a:solidFill>
                  <a:srgbClr val="0070C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400" b="1" u="sng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Общий трудовой стаж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lang="ru-RU" sz="2400" b="1" i="1" dirty="0" smtClean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33 </a:t>
            </a:r>
            <a:r>
              <a:rPr lang="ru-RU" sz="2400" b="1" i="1" dirty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лет</a:t>
            </a:r>
            <a:br>
              <a:rPr lang="ru-RU" sz="2400" b="1" i="1" dirty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400" b="1" i="1" dirty="0">
                <a:solidFill>
                  <a:srgbClr val="0070C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400" b="1" i="1" dirty="0">
                <a:solidFill>
                  <a:srgbClr val="0070C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400" b="1" u="sng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Дата последней </a:t>
            </a:r>
            <a:r>
              <a:rPr lang="ru-RU" sz="2400" b="1" u="sng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аттестиации</a:t>
            </a:r>
            <a:r>
              <a:rPr lang="ru-RU" sz="2400" b="1" u="sng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lang="ru-RU" sz="2400" b="1" i="1" u="sng" dirty="0" smtClean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22.03.2018 </a:t>
            </a:r>
            <a:r>
              <a:rPr lang="ru-RU" sz="2400" b="1" i="1" u="sng" dirty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г.</a:t>
            </a:r>
          </a:p>
        </p:txBody>
      </p:sp>
    </p:spTree>
    <p:extLst>
      <p:ext uri="{BB962C8B-B14F-4D97-AF65-F5344CB8AC3E}">
        <p14:creationId xmlns:p14="http://schemas.microsoft.com/office/powerpoint/2010/main" xmlns="" val="2749606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esktop\9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32" y="857224"/>
            <a:ext cx="5387971" cy="74084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отсканированные справки\нов жиз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3571876" cy="4911329"/>
          </a:xfrm>
          <a:prstGeom prst="rect">
            <a:avLst/>
          </a:prstGeom>
          <a:noFill/>
        </p:spPr>
      </p:pic>
      <p:pic>
        <p:nvPicPr>
          <p:cNvPr id="1027" name="Picture 3" descr="C:\Users\User\Desktop\_RD-cNDaL-CMQC6UoIeJQBwYT7mvLBAsnqUYByMazMeFQSltS7zuchMbFIz4ahk7oVz225NsEOpIgl97rKmKVJG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94" y="3143240"/>
            <a:ext cx="4167174" cy="3125381"/>
          </a:xfrm>
          <a:prstGeom prst="rect">
            <a:avLst/>
          </a:prstGeom>
          <a:noFill/>
        </p:spPr>
      </p:pic>
      <p:pic>
        <p:nvPicPr>
          <p:cNvPr id="1028" name="Picture 4" descr="C:\Users\User\Desktop\RHee9eJNW_PmGJRk5KkSrmg6nuBy2yHelPxdDiJujBQuA1tD3Iq574rGEqOLtTtRU_-QalRrQHkkSUVxwxVLTN1F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3024159" y="5310159"/>
            <a:ext cx="4381532" cy="32861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Desktop\9а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32" y="1000100"/>
            <a:ext cx="5596087" cy="76946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6942120"/>
          </a:xfrm>
        </p:spPr>
        <p:txBody>
          <a:bodyPr>
            <a:noAutofit/>
          </a:bodyPr>
          <a:lstStyle/>
          <a:p>
            <a: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 charset="0"/>
                <a:cs typeface="Times New Roman" pitchFamily="18" charset="0"/>
              </a:rPr>
              <a:t>ПОЗИТИВНЫЕ РЕЗУЛЬТАТЫ РАБОТЫ С ВОСПИТАННИКАМИ:</a:t>
            </a:r>
            <a:b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 charset="0"/>
                <a:cs typeface="Times New Roman" pitchFamily="18" charset="0"/>
              </a:rPr>
              <a:t>- НАЛИЧИЕ СИСТЕМЫ ВОСПИТАТЕЛЬНОЙ РАБОТЫ;</a:t>
            </a:r>
            <a:b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 charset="0"/>
                <a:cs typeface="Times New Roman" pitchFamily="18" charset="0"/>
              </a:rPr>
              <a:t>- НАЛИЧИЕ КАЧЕСТВЕННОЙ, ЭСТЕТИЧЕСКИ-ОФОРМЛЕННОЙ ТЕКУЩЕЙ ДОКУМЕНТАЦИИ;</a:t>
            </a:r>
            <a:b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 charset="0"/>
                <a:cs typeface="Times New Roman" pitchFamily="18" charset="0"/>
              </a:rPr>
              <a:t>-ОРГАНИЗАЦИЯ ИНДИВИДУАЛЬНОГО ПОДХОДА;</a:t>
            </a:r>
            <a:b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 charset="0"/>
                <a:cs typeface="Times New Roman" pitchFamily="18" charset="0"/>
              </a:rPr>
              <a:t>-СНИЖЕНИЕ ПРОСТУДНОЙ ЗАБОЛЕВАЕМОСТИ ВОСПИТАННИКОВ;</a:t>
            </a:r>
            <a:b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 charset="0"/>
                <a:cs typeface="Times New Roman" pitchFamily="18" charset="0"/>
              </a:rPr>
              <a:t>-ОТЛАЖЕННАЯ СИСТЕМА ВЗАИМОДЕЙСТВИЯ С РОДИТЕЛЯМИ,</a:t>
            </a:r>
            <a:b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 charset="0"/>
                <a:cs typeface="Times New Roman" pitchFamily="18" charset="0"/>
              </a:rPr>
              <a:t>ОТСУТСТВИЕ ЖАЛОБ И ОБРАЩЕНИЙ РОДИТЕЛЕЙ НА НЕПРАВОМЕРНЫЕ ДЕЙСТВИЯ;</a:t>
            </a:r>
            <a:b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 charset="0"/>
                <a:cs typeface="Times New Roman" pitchFamily="18" charset="0"/>
              </a:rPr>
              <a:t>-РЕАЛИЗАЦИЯ ЗДОРОВЬЕ СБЕРЕГАЮЩИХ ТЕХНОЛОГИЙ В ВОСПИТАТЕЛЬНОМ ПРОЦЕССЕ;</a:t>
            </a:r>
            <a:b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 charset="0"/>
                <a:cs typeface="Times New Roman" pitchFamily="18" charset="0"/>
              </a:rPr>
              <a:t>-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 charset="0"/>
                <a:cs typeface="Times New Roman" pitchFamily="18" charset="0"/>
              </a:rPr>
              <a:t>ДУХОВНО – НРАВСТВЕННОЕ ВОСПИТАНИЕ И НАРОДНЫЕ ТРАДИЦИИ</a:t>
            </a:r>
            <a:r>
              <a:rPr lang="ru-RU" sz="2000" b="1" dirty="0" smtClean="0">
                <a:solidFill>
                  <a:srgbClr val="000000"/>
                </a:solidFill>
                <a:latin typeface="Palatino Linotype" pitchFamily="18" charset="0"/>
                <a:ea typeface="Droid Sans" charset="0"/>
                <a:cs typeface="Droid Sans" charset="0"/>
              </a:rPr>
              <a:t>.</a:t>
            </a:r>
            <a:endParaRPr lang="ru-RU" sz="2000" b="1" dirty="0">
              <a:solidFill>
                <a:srgbClr val="000000"/>
              </a:solidFill>
              <a:latin typeface="Palatino Linotype" pitchFamily="18" charset="0"/>
              <a:ea typeface="Droid Sans" charset="0"/>
              <a:cs typeface="Droid San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10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94" y="714348"/>
            <a:ext cx="5663086" cy="77867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10а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80" y="285720"/>
            <a:ext cx="5572164" cy="76617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User\Desktop\10б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80" y="642911"/>
            <a:ext cx="5663085" cy="77867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5429952"/>
          </a:xfrm>
        </p:spPr>
        <p:txBody>
          <a:bodyPr>
            <a:normAutofit/>
          </a:bodyPr>
          <a:lstStyle/>
          <a:p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КАЧЕСТВО </a:t>
            </a:r>
            <a:b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ВЗАИМОДЕЙСТВИЯ</a:t>
            </a:r>
            <a:b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 РОДИТЕЛЯМИ</a:t>
            </a:r>
            <a:endParaRPr lang="ru-RU" altLang="ru-RU" sz="28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User\Desktop\1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636844" cy="5000660"/>
          </a:xfrm>
          <a:prstGeom prst="rect">
            <a:avLst/>
          </a:prstGeom>
          <a:noFill/>
        </p:spPr>
      </p:pic>
      <p:pic>
        <p:nvPicPr>
          <p:cNvPr id="14339" name="Picture 3" descr="C:\Users\User\Desktop\11а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62" y="4134410"/>
            <a:ext cx="3643338" cy="50095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5789992"/>
          </a:xfrm>
        </p:spPr>
        <p:txBody>
          <a:bodyPr>
            <a:normAutofit/>
          </a:bodyPr>
          <a:lstStyle/>
          <a:p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РАБОТА С ДЕТЬМИ ИЗ СОЦИАЛЬНО-НЕБЛАГОПОЛУЧНЫХ СЕМЕЙ</a:t>
            </a:r>
            <a:endParaRPr lang="ru-RU" sz="28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приказ об аттестации за18 год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672" y="0"/>
            <a:ext cx="3533162" cy="4857752"/>
          </a:xfrm>
          <a:prstGeom prst="rect">
            <a:avLst/>
          </a:prstGeom>
          <a:noFill/>
        </p:spPr>
      </p:pic>
      <p:pic>
        <p:nvPicPr>
          <p:cNvPr id="2" name="Picture 2" descr="C:\Users\User\Desktop\аттест приказ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86" y="4134443"/>
            <a:ext cx="3643314" cy="50095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967892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C:\Users\User\Desktop\12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32" y="357158"/>
            <a:ext cx="5235866" cy="71993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5717984"/>
          </a:xfrm>
        </p:spPr>
        <p:txBody>
          <a:bodyPr>
            <a:norm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УЧАСТИЕ ПЕДАГОГА В 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ПРОФЕССИОНАЛЬНЫХ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КОНКУРСАХ.</a:t>
            </a:r>
            <a:endParaRPr lang="ru-RU" sz="28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C:\Users\User\Desktop\13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56" y="285720"/>
            <a:ext cx="5807371" cy="79851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User\Desktop\вос года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80" y="500034"/>
            <a:ext cx="6078725" cy="83582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59916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615003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НАГРАДЫ  И ПООЩРЕНИЯ  </a:t>
            </a:r>
            <a:b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C:\Users\User\Desktop\14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8" y="857224"/>
            <a:ext cx="5533750" cy="76089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User\Desktop\14б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643314" cy="5009557"/>
          </a:xfrm>
          <a:prstGeom prst="rect">
            <a:avLst/>
          </a:prstGeom>
          <a:noFill/>
        </p:spPr>
      </p:pic>
      <p:pic>
        <p:nvPicPr>
          <p:cNvPr id="19459" name="Picture 3" descr="C:\Users\User\Desktop\14а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8" y="4036216"/>
            <a:ext cx="3714752" cy="51077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72450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8" y="395536"/>
            <a:ext cx="62646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b="1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5728" y="2143108"/>
            <a:ext cx="6426563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u="sng" dirty="0">
              <a:solidFill>
                <a:srgbClr val="0000FF"/>
              </a:solidFill>
              <a:latin typeface="Times New Roman"/>
              <a:ea typeface="Times New Roman"/>
              <a:hlinkClick r:id="rId2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alt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Сайт воспитателя            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altLang="ru-RU" sz="2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Борчиной</a:t>
            </a:r>
            <a:r>
              <a:rPr lang="ru-RU" alt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 Марины Яковлевны</a:t>
            </a:r>
            <a:endParaRPr lang="ru-RU" altLang="ru-RU" sz="20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ea typeface="Droid Sans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alt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Сайт </a:t>
            </a:r>
            <a:r>
              <a:rPr lang="ru-RU" alt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МБДОУ «Дубенский детский сад комбинированного вида «Солнышко» обособленное структурное подразделение «</a:t>
            </a:r>
            <a:r>
              <a:rPr lang="ru-RU" altLang="ru-RU" sz="2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Поводимовский</a:t>
            </a:r>
            <a:r>
              <a:rPr lang="ru-RU" alt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 детский сад  «Солнышко»</a:t>
            </a:r>
            <a:r>
              <a:rPr lang="ru-RU" altLang="ru-RU" sz="2000" b="1" dirty="0">
                <a:solidFill>
                  <a:prstClr val="black"/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/>
            </a:r>
            <a:br>
              <a:rPr lang="ru-RU" altLang="ru-RU" sz="2000" b="1" dirty="0">
                <a:solidFill>
                  <a:prstClr val="black"/>
                </a:solidFill>
                <a:latin typeface="Times New Roman" pitchFamily="18" charset="0"/>
                <a:ea typeface="Droid Sans"/>
                <a:cs typeface="Times New Roman" pitchFamily="18" charset="0"/>
              </a:rPr>
            </a:br>
            <a:r>
              <a:rPr lang="en-US" altLang="ru-RU" sz="2000" b="1" u="sng" dirty="0" smtClean="0">
                <a:solidFill>
                  <a:schemeClr val="accent6"/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http://dspovdub.schoolrm.ru</a:t>
            </a:r>
            <a:endParaRPr lang="ru-RU" altLang="ru-RU" sz="2000" b="1" u="sng" dirty="0">
              <a:solidFill>
                <a:schemeClr val="accent6"/>
              </a:solidFill>
              <a:latin typeface="Times New Roman" pitchFamily="18" charset="0"/>
              <a:ea typeface="Droid Sans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alt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Раздел </a:t>
            </a:r>
            <a:r>
              <a:rPr lang="ru-RU" alt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«Сведения об образовательной организации» – Руководство, педагогический(научно-педагогический) состав </a:t>
            </a:r>
            <a:r>
              <a:rPr lang="ru-RU" alt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/>
            </a:r>
            <a:br>
              <a:rPr lang="ru-RU" alt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</a:rPr>
            </a:br>
            <a:r>
              <a:rPr lang="ru-RU" alt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/>
            </a:r>
            <a:br>
              <a:rPr lang="ru-RU" alt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</a:rPr>
            </a:br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9285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85800" y="179388"/>
            <a:ext cx="6172200" cy="5832475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ПРЕДСТАВЛЕНИЕ ПЕДАГОГИЧЕСКОГО  ОПЫТА </a:t>
            </a:r>
            <a:br>
              <a:rPr lang="ru-RU" sz="2800" b="1" dirty="0" smtClean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ТЕМА:</a:t>
            </a:r>
            <a:br>
              <a:rPr lang="ru-RU" sz="2800" b="1" dirty="0" smtClean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200" b="1" dirty="0" smtClean="0"/>
              <a:t> </a:t>
            </a:r>
            <a:r>
              <a:rPr lang="ru-RU" sz="3200" b="1" dirty="0" smtClean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Роль развивающих игр в развитии интеллектуальных способностей дошкольника.»</a:t>
            </a:r>
            <a:br>
              <a:rPr lang="ru-RU" sz="3200" b="1" dirty="0" smtClean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 smtClean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http://dspovdub.schoolrm.ru</a:t>
            </a:r>
            <a:r>
              <a:rPr lang="ru-RU" sz="2800" b="1" dirty="0" smtClean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xmlns="" val="3315662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32656" y="366713"/>
            <a:ext cx="5839544" cy="557371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НАЛИЧИЕ ПУБЛИКАЦИЙ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3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94" y="214281"/>
            <a:ext cx="5666667" cy="77916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308f9cbff098a13078a7efc012bcb4a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80" y="428596"/>
            <a:ext cx="5609752" cy="79296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97399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2133600"/>
            <a:ext cx="6172200" cy="603408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altLang="ru-RU" sz="2800" b="1" dirty="0" smtClean="0">
                <a:solidFill>
                  <a:srgbClr val="000000"/>
                </a:solidFill>
                <a:latin typeface="Georgia" pitchFamily="18" charset="0"/>
                <a:ea typeface="Droid Sans"/>
                <a:cs typeface="Droid Sans"/>
              </a:rPr>
              <a:t>   </a:t>
            </a:r>
            <a:endParaRPr lang="ru-RU" altLang="ru-RU" sz="28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ea typeface="Droid Sans"/>
              <a:cs typeface="Times New Roman" pitchFamily="18" charset="0"/>
            </a:endParaRPr>
          </a:p>
          <a:p>
            <a:pPr algn="ctr">
              <a:lnSpc>
                <a:spcPct val="110000"/>
              </a:lnSpc>
              <a:buNone/>
            </a:pPr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РЕЗУЛЬТАТЫ </a:t>
            </a:r>
          </a:p>
          <a:p>
            <a:pPr algn="ctr">
              <a:lnSpc>
                <a:spcPct val="110000"/>
              </a:lnSpc>
              <a:buNone/>
            </a:pPr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УЧАСТИЯ </a:t>
            </a:r>
          </a:p>
          <a:p>
            <a:pPr algn="ctr">
              <a:lnSpc>
                <a:spcPct val="110000"/>
              </a:lnSpc>
              <a:buNone/>
            </a:pPr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ВОСПИТАННИКОВ В </a:t>
            </a:r>
            <a:b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</a:rPr>
            </a:br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-КОНКУРСАХ;</a:t>
            </a:r>
            <a:b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</a:rPr>
            </a:br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-ВЫСТАВКАХ;</a:t>
            </a:r>
            <a:b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</a:rPr>
            </a:br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-ТУРНИРАХ;</a:t>
            </a:r>
            <a:b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</a:rPr>
            </a:br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-СОРЕВНОВАНИЯХ;</a:t>
            </a:r>
            <a:b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</a:rPr>
            </a:br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-АКЦИЯХ;</a:t>
            </a:r>
            <a:b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</a:rPr>
            </a:br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-ФЕСТИВАЛЯХ.</a:t>
            </a:r>
          </a:p>
          <a:p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720</TotalTime>
  <Words>45</Words>
  <Application>Microsoft Office PowerPoint</Application>
  <PresentationFormat>Экран (4:3)</PresentationFormat>
  <Paragraphs>48</Paragraphs>
  <Slides>36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Тема Office</vt:lpstr>
      <vt:lpstr>Слайд 1</vt:lpstr>
      <vt:lpstr> Дата рождения : 25.11.1969г   Профессиональное образование:   -среднее специальное, 1989г. Ичалковское  педагогическое училище им. С.М.Кирова по специальности  «Преподование в начальных классах» Диплом ЛТ №466961 Профессиональная переподготовка:  2017г. По программе «Педагогика и методика дошкольного образования» в ГБУДПО «Мордовский республиканский институт образования» Диплом №5977 Стаж педагогической работы (по специальности): 16 лет  Общий трудовой стаж: 33 лет  Дата последней аттестиации: 22.03.2018 г.</vt:lpstr>
      <vt:lpstr>Слайд 3</vt:lpstr>
      <vt:lpstr>Слайд 4</vt:lpstr>
      <vt:lpstr>ПРЕДСТАВЛЕНИЕ ПЕДАГОГИЧЕСКОГО  ОПЫТА  ТЕМА:  « Роль развивающих игр в развитии интеллектуальных способностей дошкольника.»  http://dspovdub.schoolrm.ru  </vt:lpstr>
      <vt:lpstr>  НАЛИЧИЕ ПУБЛИКАЦИЙ</vt:lpstr>
      <vt:lpstr>Слайд 7</vt:lpstr>
      <vt:lpstr>Слайд 8</vt:lpstr>
      <vt:lpstr>Слайд 9</vt:lpstr>
      <vt:lpstr>Слайд 10</vt:lpstr>
      <vt:lpstr>Слайд 11</vt:lpstr>
      <vt:lpstr> ВЫСТУПЛЕНИЯ НА ЗАСЕДАНИЯХ МЕТОДИЧЕСКИХ СОВЕТОВ,  НАУЧНО-ПРАКТИЧЕСКИХ КОНФЕРЕНЦИЯХ, ПЕДАГОГИЧЕСКИХ ЧТЕНИЯХ, СЕМИНАРАХ,  СЕКЦИЯХ,   ФОРУМАХ,  РАДИОПЕРЕДАЧАХ. </vt:lpstr>
      <vt:lpstr>Слайд 13</vt:lpstr>
      <vt:lpstr>Слайд 14</vt:lpstr>
      <vt:lpstr> ПРОВЕДЕНИЕ ОТКРЫТЫХ ЗАНЯТИЙ, МАСТЕР – КЛАССОВ,  МЕРОПРИЯТИЙ </vt:lpstr>
      <vt:lpstr>Слайд 16</vt:lpstr>
      <vt:lpstr>  ЭКСПЕРТНАЯ  ДЕЯТЕЛЬНОСТЬ</vt:lpstr>
      <vt:lpstr>Слайд 18</vt:lpstr>
      <vt:lpstr> ОБЩЕСТВЕННО-ПЕДАГОГИЧЕСКАЯ АКТИВНОСТЬ ПЕДАГОГА:  УЧАСТИЕ В КОМИССИЯХ,  В СООБЩЕСТВАХ,  В ЖЮРИ  КОНКУРСОВ. </vt:lpstr>
      <vt:lpstr>Слайд 20</vt:lpstr>
      <vt:lpstr>Слайд 21</vt:lpstr>
      <vt:lpstr>Слайд 22</vt:lpstr>
      <vt:lpstr> ПОЗИТИВНЫЕ РЕЗУЛЬТАТЫ РАБОТЫ С ВОСПИТАННИКАМИ: - НАЛИЧИЕ СИСТЕМЫ ВОСПИТАТЕЛЬНОЙ РАБОТЫ; - НАЛИЧИЕ КАЧЕСТВЕННОЙ, ЭСТЕТИЧЕСКИ-ОФОРМЛЕННОЙ ТЕКУЩЕЙ ДОКУМЕНТАЦИИ; -ОРГАНИЗАЦИЯ ИНДИВИДУАЛЬНОГО ПОДХОДА; -СНИЖЕНИЕ ПРОСТУДНОЙ ЗАБОЛЕВАЕМОСТИ ВОСПИТАННИКОВ; -ОТЛАЖЕННАЯ СИСТЕМА ВЗАИМОДЕЙСТВИЯ С РОДИТЕЛЯМИ, ОТСУТСТВИЕ ЖАЛОБ И ОБРАЩЕНИЙ РОДИТЕЛЕЙ НА НЕПРАВОМЕРНЫЕ ДЕЙСТВИЯ; -РЕАЛИЗАЦИЯ ЗДОРОВЬЕ СБЕРЕГАЮЩИХ ТЕХНОЛОГИЙ В ВОСПИТАТЕЛЬНОМ ПРОЦЕССЕ; -ДУХОВНО – НРАВСТВЕННОЕ ВОСПИТАНИЕ И НАРОДНЫЕ ТРАДИЦИИ.</vt:lpstr>
      <vt:lpstr>Слайд 24</vt:lpstr>
      <vt:lpstr>Слайд 25</vt:lpstr>
      <vt:lpstr>Слайд 26</vt:lpstr>
      <vt:lpstr>  КАЧЕСТВО  ВЗАИМОДЕЙСТВИЯ  С РОДИТЕЛЯМИ</vt:lpstr>
      <vt:lpstr>Слайд 28</vt:lpstr>
      <vt:lpstr>   РАБОТА С ДЕТЬМИ ИЗ СОЦИАЛЬНО-НЕБЛАГОПОЛУЧНЫХ СЕМЕЙ</vt:lpstr>
      <vt:lpstr>Слайд 30</vt:lpstr>
      <vt:lpstr> УЧАСТИЕ ПЕДАГОГА В ПРОФЕССИОНАЛЬНЫХ  КОНКУРСАХ.</vt:lpstr>
      <vt:lpstr>Слайд 32</vt:lpstr>
      <vt:lpstr>Слайд 33</vt:lpstr>
      <vt:lpstr>  НАГРАДЫ  И ПООЩРЕНИЯ   </vt:lpstr>
      <vt:lpstr>Слайд 35</vt:lpstr>
      <vt:lpstr>Слайд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 УЧАСТИЕ В ИННОВАЦИОННОЙ (ЭКСПЕРИМЕНТАЛЬНОЙ) ДЕЯТЕЛЬНОСТИ</dc:title>
  <dc:creator>Бухгалтер</dc:creator>
  <cp:lastModifiedBy>Пользователь</cp:lastModifiedBy>
  <cp:revision>102</cp:revision>
  <dcterms:created xsi:type="dcterms:W3CDTF">2022-10-06T10:08:05Z</dcterms:created>
  <dcterms:modified xsi:type="dcterms:W3CDTF">2022-11-30T05:25:33Z</dcterms:modified>
</cp:coreProperties>
</file>