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59" r:id="rId3"/>
    <p:sldId id="355" r:id="rId4"/>
    <p:sldId id="302" r:id="rId5"/>
    <p:sldId id="260" r:id="rId6"/>
    <p:sldId id="306" r:id="rId7"/>
    <p:sldId id="338" r:id="rId8"/>
    <p:sldId id="305" r:id="rId9"/>
    <p:sldId id="332" r:id="rId10"/>
    <p:sldId id="342" r:id="rId11"/>
    <p:sldId id="262" r:id="rId12"/>
    <p:sldId id="343" r:id="rId13"/>
    <p:sldId id="264" r:id="rId14"/>
    <p:sldId id="308" r:id="rId15"/>
    <p:sldId id="337" r:id="rId16"/>
    <p:sldId id="344" r:id="rId17"/>
    <p:sldId id="309" r:id="rId18"/>
    <p:sldId id="311" r:id="rId19"/>
    <p:sldId id="312" r:id="rId20"/>
    <p:sldId id="339" r:id="rId21"/>
    <p:sldId id="325" r:id="rId22"/>
    <p:sldId id="354" r:id="rId23"/>
    <p:sldId id="313" r:id="rId24"/>
    <p:sldId id="350" r:id="rId25"/>
    <p:sldId id="348" r:id="rId26"/>
    <p:sldId id="349" r:id="rId27"/>
    <p:sldId id="314" r:id="rId28"/>
    <p:sldId id="315" r:id="rId29"/>
    <p:sldId id="346" r:id="rId30"/>
    <p:sldId id="316" r:id="rId31"/>
    <p:sldId id="341" r:id="rId32"/>
    <p:sldId id="317" r:id="rId33"/>
    <p:sldId id="340" r:id="rId34"/>
    <p:sldId id="353" r:id="rId35"/>
    <p:sldId id="318" r:id="rId36"/>
    <p:sldId id="319" r:id="rId37"/>
    <p:sldId id="320" r:id="rId38"/>
    <p:sldId id="352" r:id="rId39"/>
    <p:sldId id="329" r:id="rId40"/>
    <p:sldId id="336" r:id="rId41"/>
    <p:sldId id="335" r:id="rId42"/>
    <p:sldId id="351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563F3184-8B1D-43B8-A897-03011E450068}">
          <p14:sldIdLst>
            <p14:sldId id="256"/>
            <p14:sldId id="259"/>
            <p14:sldId id="355"/>
            <p14:sldId id="302"/>
            <p14:sldId id="260"/>
            <p14:sldId id="306"/>
            <p14:sldId id="338"/>
            <p14:sldId id="305"/>
            <p14:sldId id="332"/>
            <p14:sldId id="342"/>
            <p14:sldId id="262"/>
            <p14:sldId id="343"/>
            <p14:sldId id="264"/>
            <p14:sldId id="308"/>
            <p14:sldId id="337"/>
            <p14:sldId id="344"/>
            <p14:sldId id="309"/>
            <p14:sldId id="311"/>
            <p14:sldId id="312"/>
            <p14:sldId id="339"/>
            <p14:sldId id="325"/>
            <p14:sldId id="354"/>
            <p14:sldId id="313"/>
            <p14:sldId id="350"/>
            <p14:sldId id="348"/>
            <p14:sldId id="349"/>
            <p14:sldId id="314"/>
            <p14:sldId id="315"/>
            <p14:sldId id="346"/>
            <p14:sldId id="316"/>
            <p14:sldId id="341"/>
            <p14:sldId id="317"/>
            <p14:sldId id="340"/>
            <p14:sldId id="353"/>
            <p14:sldId id="318"/>
            <p14:sldId id="319"/>
            <p14:sldId id="320"/>
            <p14:sldId id="352"/>
            <p14:sldId id="329"/>
            <p14:sldId id="336"/>
            <p14:sldId id="335"/>
            <p14:sldId id="351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E7BC-585C-40E3-AAE6-C607219027B6}" type="datetimeFigureOut">
              <a:rPr lang="ru-RU" smtClean="0"/>
              <a:pPr/>
              <a:t>11.02.2022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F7898-3F19-4C6C-B6D2-B998FE4476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703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E7BC-585C-40E3-AAE6-C607219027B6}" type="datetimeFigureOut">
              <a:rPr lang="ru-RU" smtClean="0"/>
              <a:pPr/>
              <a:t>11.02.2022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F7898-3F19-4C6C-B6D2-B998FE4476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0276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E7BC-585C-40E3-AAE6-C607219027B6}" type="datetimeFigureOut">
              <a:rPr lang="ru-RU" smtClean="0"/>
              <a:pPr/>
              <a:t>11.02.2022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F7898-3F19-4C6C-B6D2-B998FE44765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391754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E7BC-585C-40E3-AAE6-C607219027B6}" type="datetimeFigureOut">
              <a:rPr lang="ru-RU" smtClean="0"/>
              <a:pPr/>
              <a:t>11.02.2022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F7898-3F19-4C6C-B6D2-B998FE4476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99764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E7BC-585C-40E3-AAE6-C607219027B6}" type="datetimeFigureOut">
              <a:rPr lang="ru-RU" smtClean="0"/>
              <a:pPr/>
              <a:t>11.02.2022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F7898-3F19-4C6C-B6D2-B998FE44765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942953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E7BC-585C-40E3-AAE6-C607219027B6}" type="datetimeFigureOut">
              <a:rPr lang="ru-RU" smtClean="0"/>
              <a:pPr/>
              <a:t>11.02.2022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F7898-3F19-4C6C-B6D2-B998FE4476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56458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E7BC-585C-40E3-AAE6-C607219027B6}" type="datetimeFigureOut">
              <a:rPr lang="ru-RU" smtClean="0"/>
              <a:pPr/>
              <a:t>11.02.2022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F7898-3F19-4C6C-B6D2-B998FE4476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09815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E7BC-585C-40E3-AAE6-C607219027B6}" type="datetimeFigureOut">
              <a:rPr lang="ru-RU" smtClean="0"/>
              <a:pPr/>
              <a:t>11.02.2022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F7898-3F19-4C6C-B6D2-B998FE4476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8173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E7BC-585C-40E3-AAE6-C607219027B6}" type="datetimeFigureOut">
              <a:rPr lang="ru-RU" smtClean="0"/>
              <a:pPr/>
              <a:t>11.02.2022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F7898-3F19-4C6C-B6D2-B998FE4476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49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E7BC-585C-40E3-AAE6-C607219027B6}" type="datetimeFigureOut">
              <a:rPr lang="ru-RU" smtClean="0"/>
              <a:pPr/>
              <a:t>11.02.2022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F7898-3F19-4C6C-B6D2-B998FE4476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537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E7BC-585C-40E3-AAE6-C607219027B6}" type="datetimeFigureOut">
              <a:rPr lang="ru-RU" smtClean="0"/>
              <a:pPr/>
              <a:t>11.02.2022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F7898-3F19-4C6C-B6D2-B998FE4476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8639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E7BC-585C-40E3-AAE6-C607219027B6}" type="datetimeFigureOut">
              <a:rPr lang="ru-RU" smtClean="0"/>
              <a:pPr/>
              <a:t>11.02.2022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F7898-3F19-4C6C-B6D2-B998FE4476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1132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E7BC-585C-40E3-AAE6-C607219027B6}" type="datetimeFigureOut">
              <a:rPr lang="ru-RU" smtClean="0"/>
              <a:pPr/>
              <a:t>11.02.2022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F7898-3F19-4C6C-B6D2-B998FE4476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7238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E7BC-585C-40E3-AAE6-C607219027B6}" type="datetimeFigureOut">
              <a:rPr lang="ru-RU" smtClean="0"/>
              <a:pPr/>
              <a:t>11.02.2022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F7898-3F19-4C6C-B6D2-B998FE4476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5821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E7BC-585C-40E3-AAE6-C607219027B6}" type="datetimeFigureOut">
              <a:rPr lang="ru-RU" smtClean="0"/>
              <a:pPr/>
              <a:t>11.02.2022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F7898-3F19-4C6C-B6D2-B998FE4476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0434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E7BC-585C-40E3-AAE6-C607219027B6}" type="datetimeFigureOut">
              <a:rPr lang="ru-RU" smtClean="0"/>
              <a:pPr/>
              <a:t>11.02.2022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F7898-3F19-4C6C-B6D2-B998FE4476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1412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94E7BC-585C-40E3-AAE6-C607219027B6}" type="datetimeFigureOut">
              <a:rPr lang="ru-RU" smtClean="0"/>
              <a:pPr/>
              <a:t>11.02.2022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E0F7898-3F19-4C6C-B6D2-B998FE4476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1170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827584" y="332656"/>
            <a:ext cx="6912768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ru-RU" sz="3200" b="1" i="1" spc="50" dirty="0" smtClean="0">
                <a:ln w="11430"/>
                <a:solidFill>
                  <a:srgbClr val="8368A4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  <a:t/>
            </a:r>
            <a:br>
              <a:rPr lang="ru-RU" sz="3200" b="1" i="1" spc="50" dirty="0" smtClean="0">
                <a:ln w="11430"/>
                <a:solidFill>
                  <a:srgbClr val="8368A4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</a:br>
            <a:r>
              <a:rPr lang="ru-RU" altLang="ru-RU" sz="1800" i="1" dirty="0">
                <a:solidFill>
                  <a:srgbClr val="000099"/>
                </a:solidFill>
              </a:rPr>
              <a:t/>
            </a:r>
            <a:br>
              <a:rPr lang="ru-RU" altLang="ru-RU" sz="1800" i="1" dirty="0">
                <a:solidFill>
                  <a:srgbClr val="000099"/>
                </a:solidFill>
              </a:rPr>
            </a:br>
            <a:endParaRPr lang="ru-RU" sz="1800" b="1" i="1" spc="50" dirty="0">
              <a:ln w="11430"/>
              <a:solidFill>
                <a:srgbClr val="8368A4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6337" y="0"/>
            <a:ext cx="87484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003FBC"/>
                </a:solidFill>
                <a:latin typeface="Times New Roman" panose="02020603050405020304" pitchFamily="18" charset="0"/>
              </a:rPr>
              <a:t>Министерство образования РМ</a:t>
            </a:r>
          </a:p>
          <a:p>
            <a:pPr algn="ctr"/>
            <a:r>
              <a:rPr lang="ru-RU" altLang="ru-RU" sz="3200" b="1" i="1" dirty="0">
                <a:solidFill>
                  <a:srgbClr val="003F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</a:p>
          <a:p>
            <a:pPr algn="ctr"/>
            <a:r>
              <a:rPr lang="ru-RU" altLang="ru-RU" sz="2400" b="1" i="1" dirty="0" err="1" smtClean="0">
                <a:solidFill>
                  <a:srgbClr val="003F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Волгапкиной</a:t>
            </a:r>
            <a:r>
              <a:rPr lang="ru-RU" altLang="ru-RU" sz="2400" b="1" i="1" dirty="0" smtClean="0">
                <a:solidFill>
                  <a:srgbClr val="003F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Татьяны Михайловны,  </a:t>
            </a:r>
            <a:endParaRPr lang="ru-RU" altLang="ru-RU" sz="2400" b="1" i="1" dirty="0">
              <a:solidFill>
                <a:srgbClr val="003F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b="1" i="1" dirty="0">
                <a:solidFill>
                  <a:srgbClr val="003F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 </a:t>
            </a:r>
            <a:r>
              <a:rPr lang="ru-RU" altLang="ru-RU" b="1" i="1" dirty="0" smtClean="0">
                <a:solidFill>
                  <a:srgbClr val="003F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МАДОУ </a:t>
            </a:r>
            <a:r>
              <a:rPr lang="ru-RU" altLang="ru-RU" b="1" i="1" dirty="0">
                <a:solidFill>
                  <a:srgbClr val="003F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</a:t>
            </a:r>
            <a:r>
              <a:rPr lang="ru-RU" altLang="ru-RU" b="1" i="1" dirty="0" smtClean="0">
                <a:solidFill>
                  <a:srgbClr val="003F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№42»</a:t>
            </a:r>
            <a:endParaRPr lang="ru-RU" altLang="ru-RU" b="1" i="1" dirty="0">
              <a:solidFill>
                <a:srgbClr val="003F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b="1" i="1" dirty="0">
                <a:solidFill>
                  <a:srgbClr val="003F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о. Саранск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1700808"/>
            <a:ext cx="4572000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</a:t>
            </a:r>
            <a:r>
              <a:rPr lang="ru-RU" alt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рождения:</a:t>
            </a:r>
            <a:r>
              <a:rPr lang="ru-RU" alt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21.03.1991 г.</a:t>
            </a:r>
            <a:endParaRPr lang="ru-RU" alt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Окончила: </a:t>
            </a:r>
            <a:r>
              <a:rPr lang="ru-RU" alt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РГАУ-МСХА им. К.А. Тимирязева</a:t>
            </a:r>
            <a:endParaRPr lang="ru-RU" alt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Факультет: </a:t>
            </a:r>
            <a:r>
              <a:rPr lang="ru-RU" alt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технологический</a:t>
            </a:r>
            <a:endParaRPr lang="ru-RU" alt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Квалификация: </a:t>
            </a:r>
            <a:r>
              <a:rPr lang="ru-RU" alt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бакалавр техники и технологий</a:t>
            </a:r>
            <a:endParaRPr lang="ru-RU" alt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</a:t>
            </a:r>
            <a:r>
              <a:rPr lang="ru-RU" alt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alt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 </a:t>
            </a:r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</a:t>
            </a:r>
            <a:r>
              <a:rPr lang="ru-RU" alt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44496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выдачи: 27.06.2012г.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Профессиональная переподготовка: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Окончила: </a:t>
            </a:r>
            <a:r>
              <a:rPr lang="ru-RU" alt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ЧОУ ДПО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Квалификация: </a:t>
            </a:r>
            <a:r>
              <a:rPr lang="ru-RU" alt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детей дошкольного возраста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Диплом: </a:t>
            </a:r>
            <a:r>
              <a:rPr lang="ru-RU" alt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342404743329</a:t>
            </a:r>
            <a:endParaRPr lang="ru-RU" alt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выдачи: </a:t>
            </a:r>
            <a:r>
              <a:rPr lang="ru-RU" alt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21.11.2016 г.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</a:t>
            </a:r>
            <a:r>
              <a:rPr lang="ru-RU" alt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квалификационной категории: </a:t>
            </a:r>
            <a:r>
              <a:rPr lang="ru-RU" alt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квалификационная категория</a:t>
            </a:r>
            <a:endParaRPr lang="ru-RU" alt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педагогической работы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(по специальности): </a:t>
            </a:r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alt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лет </a:t>
            </a:r>
            <a:endParaRPr lang="ru-RU" alt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данном учреждении: </a:t>
            </a:r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стаж: </a:t>
            </a:r>
            <a:r>
              <a:rPr lang="ru-RU" alt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alt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лет</a:t>
            </a:r>
            <a:endParaRPr lang="ru-RU" alt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последней </a:t>
            </a:r>
            <a:r>
              <a:rPr lang="ru-RU" alt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аттестации:19.12.2018</a:t>
            </a:r>
            <a:endParaRPr lang="ru-RU" alt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Занимаемая должность: </a:t>
            </a:r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  <a:endParaRPr lang="ru-RU" altLang="ru-RU" sz="16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574" y="1938992"/>
            <a:ext cx="2808312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907704" y="404664"/>
            <a:ext cx="52920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  <a:t/>
            </a:r>
            <a:br>
              <a:rPr lang="ru-RU" sz="2400" b="1" i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</a:br>
            <a:endParaRPr lang="ru-RU" sz="2400" dirty="0"/>
          </a:p>
        </p:txBody>
      </p:sp>
      <p:pic>
        <p:nvPicPr>
          <p:cNvPr id="2052" name="Picture 4" descr="C:\Users\stvospital\Documents\Документы сканера\вол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6632"/>
            <a:ext cx="4740229" cy="655089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12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8655" y="361077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i="1" spc="50" dirty="0">
                <a:ln>
                  <a:prstDash val="solid"/>
                </a:ln>
                <a:solidFill>
                  <a:srgbClr val="0020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Constantia" pitchFamily="18" charset="0"/>
              </a:rPr>
              <a:t> </a:t>
            </a:r>
            <a:r>
              <a:rPr lang="ru-RU" sz="3200" b="1" i="1" spc="50" dirty="0" smtClean="0">
                <a:ln>
                  <a:prstDash val="solid"/>
                </a:ln>
                <a:solidFill>
                  <a:srgbClr val="0020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Constantia" pitchFamily="18" charset="0"/>
              </a:rPr>
              <a:t>   </a:t>
            </a:r>
            <a:r>
              <a:rPr lang="ru-RU" sz="3200" b="1" spc="50" dirty="0" smtClean="0">
                <a:ln>
                  <a:prstDash val="solid"/>
                </a:ln>
                <a:solidFill>
                  <a:srgbClr val="0020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Constantia" pitchFamily="18" charset="0"/>
              </a:rPr>
              <a:t>3.Наличие </a:t>
            </a:r>
            <a:r>
              <a:rPr lang="ru-RU" sz="3200" b="1" spc="50" dirty="0">
                <a:ln>
                  <a:prstDash val="solid"/>
                </a:ln>
                <a:solidFill>
                  <a:srgbClr val="0020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Constantia" pitchFamily="18" charset="0"/>
              </a:rPr>
              <a:t>публикаций,</a:t>
            </a:r>
            <a:br>
              <a:rPr lang="ru-RU" sz="3200" b="1" spc="50" dirty="0">
                <a:ln>
                  <a:prstDash val="solid"/>
                </a:ln>
                <a:solidFill>
                  <a:srgbClr val="0020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Constantia" pitchFamily="18" charset="0"/>
              </a:rPr>
            </a:br>
            <a:r>
              <a:rPr lang="ru-RU" sz="3200" b="1" spc="50" dirty="0">
                <a:ln>
                  <a:prstDash val="solid"/>
                </a:ln>
                <a:solidFill>
                  <a:srgbClr val="0020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Constantia" pitchFamily="18" charset="0"/>
              </a:rPr>
              <a:t> включая интернет-публикации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1691680"/>
            <a:ext cx="808558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ru-RU" sz="1200" dirty="0"/>
          </a:p>
          <a:p>
            <a:r>
              <a:rPr lang="ru-RU" sz="1200" dirty="0" smtClean="0"/>
              <a:t>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endParaRPr lang="ru-RU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1427312"/>
            <a:ext cx="808558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b="1" dirty="0" smtClean="0"/>
          </a:p>
          <a:p>
            <a:endParaRPr lang="ru-RU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400" dirty="0" smtClean="0">
              <a:solidFill>
                <a:srgbClr val="0070C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/>
          </a:p>
          <a:p>
            <a:endParaRPr lang="ru-RU" sz="14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 smtClean="0">
              <a:solidFill>
                <a:schemeClr val="accent2"/>
              </a:solidFill>
            </a:endParaRPr>
          </a:p>
          <a:p>
            <a:endParaRPr lang="ru-RU" sz="1200" b="0" i="0" dirty="0">
              <a:solidFill>
                <a:schemeClr val="accent2"/>
              </a:solidFill>
              <a:effectLst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272"/>
          <a:stretch/>
        </p:blipFill>
        <p:spPr bwMode="auto">
          <a:xfrm rot="5400000">
            <a:off x="-500335" y="2176855"/>
            <a:ext cx="4960094" cy="37444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6" r="9256" b="10107"/>
          <a:stretch/>
        </p:blipFill>
        <p:spPr bwMode="auto">
          <a:xfrm rot="5400000">
            <a:off x="3682014" y="2173654"/>
            <a:ext cx="5380372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152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i="1" spc="50" dirty="0">
                <a:ln>
                  <a:prstDash val="solid"/>
                </a:ln>
                <a:solidFill>
                  <a:srgbClr val="0020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Constantia" pitchFamily="18" charset="0"/>
              </a:rPr>
              <a:t> </a:t>
            </a:r>
            <a:r>
              <a:rPr lang="ru-RU" sz="3200" b="1" i="1" spc="50" dirty="0" smtClean="0">
                <a:ln>
                  <a:prstDash val="solid"/>
                </a:ln>
                <a:solidFill>
                  <a:srgbClr val="0020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Constantia" pitchFamily="18" charset="0"/>
              </a:rPr>
              <a:t>   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1691680"/>
            <a:ext cx="808558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ru-RU" sz="1200" dirty="0"/>
          </a:p>
          <a:p>
            <a:r>
              <a:rPr lang="ru-RU" sz="1200" dirty="0" smtClean="0"/>
              <a:t>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endParaRPr lang="ru-RU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1427312"/>
            <a:ext cx="808558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b="1" dirty="0" smtClean="0"/>
          </a:p>
          <a:p>
            <a:endParaRPr lang="ru-RU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400" dirty="0" smtClean="0">
              <a:solidFill>
                <a:srgbClr val="0070C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/>
          </a:p>
          <a:p>
            <a:endParaRPr lang="ru-RU" sz="14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 smtClean="0">
              <a:solidFill>
                <a:schemeClr val="accent2"/>
              </a:solidFill>
            </a:endParaRPr>
          </a:p>
          <a:p>
            <a:endParaRPr lang="ru-RU" sz="1200" b="0" i="0" dirty="0">
              <a:solidFill>
                <a:schemeClr val="accent2"/>
              </a:solidFill>
              <a:effectLst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3501178" cy="4951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586924"/>
            <a:ext cx="4734395" cy="3346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706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512" y="188640"/>
            <a:ext cx="9144000" cy="5472608"/>
          </a:xfrm>
        </p:spPr>
        <p:txBody>
          <a:bodyPr>
            <a:noAutofit/>
          </a:bodyPr>
          <a:lstStyle/>
          <a:p>
            <a:pPr algn="ctr"/>
            <a:r>
              <a:rPr lang="ru-RU" sz="5400" b="1" spc="50" dirty="0" smtClean="0">
                <a:ln>
                  <a:prstDash val="solid"/>
                </a:ln>
                <a:solidFill>
                  <a:srgbClr val="0020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b="1" spc="50" dirty="0" smtClean="0">
                <a:ln>
                  <a:prstDash val="solid"/>
                </a:ln>
                <a:solidFill>
                  <a:srgbClr val="0020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spc="50" dirty="0" smtClean="0">
                <a:ln>
                  <a:prstDash val="solid"/>
                </a:ln>
                <a:solidFill>
                  <a:srgbClr val="0020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4.Результаты участия воспитанников в конкурсах, выставках, турнирах, соревнованиях, акциях, фестивалях</a:t>
            </a:r>
            <a:r>
              <a:rPr lang="ru-RU" sz="5400" b="1" spc="50" dirty="0" smtClean="0">
                <a:ln>
                  <a:prstDash val="solid"/>
                </a:ln>
                <a:solidFill>
                  <a:srgbClr val="8368A4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28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685800" y="188641"/>
            <a:ext cx="7772400" cy="10838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b="1" dirty="0" smtClean="0">
                <a:solidFill>
                  <a:srgbClr val="002060"/>
                </a:solidFill>
                <a:latin typeface="Bookman Old Style" pitchFamily="18" charset="0"/>
              </a:rPr>
              <a:t>Победы и призовые места в мероприятиях сети Интернет</a:t>
            </a:r>
            <a:endParaRPr lang="ru-RU" sz="24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294106"/>
            <a:ext cx="3672408" cy="5192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769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685800" y="188641"/>
            <a:ext cx="7772400" cy="10838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Bookman Old Style" pitchFamily="18" charset="0"/>
              </a:rPr>
              <a:t>Победы и призовые места в Республиканских мероприятиях</a:t>
            </a:r>
          </a:p>
          <a:p>
            <a:pPr algn="ctr"/>
            <a:endParaRPr lang="ru-RU" sz="24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4" name="Picture 1" descr="C:\Users\1\Desktop\2 мл. 2021 учгод\Иновация\3 степ дети птички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964" y="1272452"/>
            <a:ext cx="4607964" cy="5539824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069" y="1272452"/>
            <a:ext cx="3847108" cy="54053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218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685800" y="188641"/>
            <a:ext cx="7772400" cy="10838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ru-RU" sz="24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3" y="399638"/>
            <a:ext cx="4243284" cy="6000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615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547664" y="260648"/>
            <a:ext cx="7200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Bookman Old Style" pitchFamily="18" charset="0"/>
              </a:rPr>
              <a:t>Победы и призовые места в </a:t>
            </a:r>
            <a:r>
              <a:rPr lang="ru-RU" sz="2800" b="1" dirty="0" smtClean="0">
                <a:solidFill>
                  <a:srgbClr val="002060"/>
                </a:solidFill>
                <a:latin typeface="Bookman Old Style" pitchFamily="18" charset="0"/>
              </a:rPr>
              <a:t>муниципальных мероприятиях</a:t>
            </a:r>
            <a:endParaRPr lang="ru-RU" sz="28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363" y="4222479"/>
            <a:ext cx="4014101" cy="26355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332" y="1214755"/>
            <a:ext cx="4047768" cy="28539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stvospital\Documents\Документы сканера\вол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70659"/>
            <a:ext cx="3543911" cy="490364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961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59632" y="404664"/>
            <a:ext cx="69847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Bookman Old Style" pitchFamily="18" charset="0"/>
              </a:rPr>
              <a:t>5. Наличие авторских программ, методических пособий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63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764704"/>
            <a:ext cx="669674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Bookman Old Style" pitchFamily="18" charset="0"/>
              </a:rPr>
              <a:t>6. Выступления  на заседаниях методических советов, научно-практических конференциях, педагогических чтениях, семинарах, секциях, форумах, радиопередачах</a:t>
            </a:r>
            <a:endParaRPr lang="ru-RU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22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620688"/>
            <a:ext cx="828092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i="1" spc="50" dirty="0" smtClean="0">
                <a:ln>
                  <a:prstDash val="solid"/>
                </a:ln>
                <a:solidFill>
                  <a:srgbClr val="0020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Constantia" pitchFamily="18" charset="0"/>
              </a:rPr>
              <a:t>Представление инновационного педагогического </a:t>
            </a:r>
          </a:p>
          <a:p>
            <a:pPr algn="ctr"/>
            <a:r>
              <a:rPr lang="ru-RU" sz="3600" b="1" i="1" spc="50" dirty="0" smtClean="0">
                <a:ln>
                  <a:prstDash val="solid"/>
                </a:ln>
                <a:solidFill>
                  <a:srgbClr val="0020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Constantia" pitchFamily="18" charset="0"/>
              </a:rPr>
              <a:t>опыта</a:t>
            </a:r>
            <a:endParaRPr lang="ru-RU" sz="3600" b="1" i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99625" y="3918540"/>
            <a:ext cx="80648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200" dirty="0"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Constantia" panose="02030602050306030303" pitchFamily="18" charset="0"/>
              </a:rPr>
              <a:t>https://ds42sar.schoolrm.ru/sveden/employees/10002/480740/</a:t>
            </a:r>
            <a:endParaRPr lang="ru-RU" sz="3200" dirty="0">
              <a:solidFill>
                <a:schemeClr val="accent2">
                  <a:lumMod val="50000"/>
                </a:schemeClr>
              </a:solidFill>
              <a:latin typeface="Constantia" panose="020306020503060303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31738" y="2564904"/>
            <a:ext cx="716865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«Использование приемов мнемотехники для развития связной</a:t>
            </a:r>
            <a:endParaRPr lang="en-US" sz="2000" b="1" dirty="0"/>
          </a:p>
          <a:p>
            <a:pPr algn="ctr"/>
            <a:r>
              <a:rPr lang="ru-RU" sz="2000" b="1" dirty="0"/>
              <a:t> речи детей дошкольного возраста»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stvospital\Desktop\вол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-31226"/>
            <a:ext cx="4896544" cy="676692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6740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stvospital\Desktop\вол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26926"/>
            <a:ext cx="4499989" cy="623731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588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92696"/>
            <a:ext cx="4044682" cy="5716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124744"/>
            <a:ext cx="4703112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401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332656"/>
            <a:ext cx="77768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Bookman Old Style" pitchFamily="18" charset="0"/>
              </a:rPr>
              <a:t>7. Проведение открытых занятий, мастер-классов, мероприятий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stvospital\Desktop\вол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96752"/>
            <a:ext cx="3960440" cy="547942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2612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260648"/>
            <a:ext cx="6347713" cy="13208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C:\Users\stvospital\Desktop\вол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800" y="1130661"/>
            <a:ext cx="3995963" cy="553869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208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31057" y="188640"/>
            <a:ext cx="77768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855876"/>
            <a:ext cx="3925883" cy="5551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97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576" y="188640"/>
            <a:ext cx="6347713" cy="13208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уровень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412776"/>
            <a:ext cx="3685066" cy="5212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8106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332656"/>
            <a:ext cx="77768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Bookman Old Style" pitchFamily="18" charset="0"/>
              </a:rPr>
              <a:t>8. Экспертная деятельность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868952"/>
            <a:ext cx="4104456" cy="580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203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332656"/>
            <a:ext cx="77768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Bookman Old Style" pitchFamily="18" charset="0"/>
              </a:rPr>
              <a:t>9. Общественно-педагогическая  активность педагога: участие в комиссиях, педагогических сообществах, жюри конкурсов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343" y="1902316"/>
            <a:ext cx="6232155" cy="4407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386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203" y="980729"/>
            <a:ext cx="4024522" cy="5691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0728"/>
            <a:ext cx="4013376" cy="55519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487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Pictures\Screenshots\Снимок экрана (4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8637549" cy="3733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283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332656"/>
            <a:ext cx="77768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Bookman Old Style" pitchFamily="18" charset="0"/>
              </a:rPr>
              <a:t>10. Позитивные результаты работы с воспитанниками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1" b="3881"/>
          <a:stretch/>
        </p:blipFill>
        <p:spPr bwMode="auto">
          <a:xfrm>
            <a:off x="395536" y="1354203"/>
            <a:ext cx="3672407" cy="54651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3" b="6598"/>
          <a:stretch/>
        </p:blipFill>
        <p:spPr bwMode="auto">
          <a:xfrm>
            <a:off x="4835046" y="1323204"/>
            <a:ext cx="3761146" cy="54961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954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6" b="5026"/>
          <a:stretch/>
        </p:blipFill>
        <p:spPr bwMode="auto">
          <a:xfrm>
            <a:off x="251520" y="260647"/>
            <a:ext cx="4248472" cy="62849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6"/>
          <a:stretch/>
        </p:blipFill>
        <p:spPr bwMode="auto">
          <a:xfrm>
            <a:off x="4932040" y="282834"/>
            <a:ext cx="4061742" cy="62627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395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332656"/>
            <a:ext cx="77768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Bookman Old Style" pitchFamily="18" charset="0"/>
              </a:rPr>
              <a:t>11. Качество взаимодействия с родителями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4" b="8235"/>
          <a:stretch/>
        </p:blipFill>
        <p:spPr bwMode="auto">
          <a:xfrm>
            <a:off x="755576" y="1409874"/>
            <a:ext cx="3744416" cy="53207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8" b="6114"/>
          <a:stretch/>
        </p:blipFill>
        <p:spPr bwMode="auto">
          <a:xfrm>
            <a:off x="4788024" y="1478300"/>
            <a:ext cx="3572276" cy="52863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697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4" b="5008"/>
          <a:stretch/>
        </p:blipFill>
        <p:spPr bwMode="auto">
          <a:xfrm>
            <a:off x="251520" y="260648"/>
            <a:ext cx="4252486" cy="61561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0" b="2372"/>
          <a:stretch/>
        </p:blipFill>
        <p:spPr bwMode="auto">
          <a:xfrm>
            <a:off x="4860032" y="260648"/>
            <a:ext cx="4031953" cy="61561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904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19" y="260648"/>
            <a:ext cx="4561205" cy="64087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169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332656"/>
            <a:ext cx="77768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Bookman Old Style" pitchFamily="18" charset="0"/>
              </a:rPr>
              <a:t>12. Работа с детьми из социально-неблагополучных семей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4" t="3922" b="4207"/>
          <a:stretch/>
        </p:blipFill>
        <p:spPr bwMode="auto">
          <a:xfrm>
            <a:off x="-15141" y="1255431"/>
            <a:ext cx="2990658" cy="43024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4" t="2831" b="3929"/>
          <a:stretch/>
        </p:blipFill>
        <p:spPr bwMode="auto">
          <a:xfrm>
            <a:off x="3103679" y="2029583"/>
            <a:ext cx="3080657" cy="44750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8" t="687" b="3985"/>
          <a:stretch/>
        </p:blipFill>
        <p:spPr bwMode="auto">
          <a:xfrm>
            <a:off x="6328214" y="2492896"/>
            <a:ext cx="2815786" cy="42484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272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332656"/>
            <a:ext cx="77768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Bookman Old Style" pitchFamily="18" charset="0"/>
              </a:rPr>
              <a:t>13. Участие педагога в профессиональных конкурсах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75656" y="1306002"/>
            <a:ext cx="39453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Bookman Old Style" pitchFamily="18" charset="0"/>
              </a:rPr>
              <a:t>Портал сети интернет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67667"/>
            <a:ext cx="3418394" cy="4832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224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332656"/>
            <a:ext cx="77768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Bookman Old Style" pitchFamily="18" charset="0"/>
              </a:rPr>
              <a:t>Муниципальный  </a:t>
            </a:r>
            <a:r>
              <a:rPr lang="ru-RU" sz="2800" b="1" dirty="0">
                <a:solidFill>
                  <a:srgbClr val="FF0000"/>
                </a:solidFill>
                <a:latin typeface="Bookman Old Style" pitchFamily="18" charset="0"/>
              </a:rPr>
              <a:t>уровень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702" y="1124744"/>
            <a:ext cx="3832076" cy="5342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962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332656"/>
            <a:ext cx="77768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Bookman Old Style" pitchFamily="18" charset="0"/>
              </a:rPr>
              <a:t>Республиканский  </a:t>
            </a:r>
            <a:r>
              <a:rPr lang="ru-RU" sz="2800" b="1" dirty="0">
                <a:solidFill>
                  <a:srgbClr val="FF0000"/>
                </a:solidFill>
                <a:latin typeface="Bookman Old Style" pitchFamily="18" charset="0"/>
              </a:rPr>
              <a:t>уровень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stvospital\Documents\Документы сканера\вол 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124744"/>
            <a:ext cx="3764013" cy="523424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580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332656"/>
            <a:ext cx="77768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Bookman Old Style" pitchFamily="18" charset="0"/>
              </a:rPr>
              <a:t>14. Награды и </a:t>
            </a:r>
            <a:r>
              <a:rPr lang="ru-RU" sz="2800" b="1" dirty="0" smtClean="0">
                <a:solidFill>
                  <a:srgbClr val="002060"/>
                </a:solidFill>
                <a:latin typeface="Bookman Old Style" pitchFamily="18" charset="0"/>
              </a:rPr>
              <a:t>поощрения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Поощрения с различных сайтов и порталов сети Интернет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268759"/>
            <a:ext cx="3682721" cy="5206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015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i="1" spc="50" dirty="0" smtClean="0">
                <a:ln>
                  <a:prstDash val="solid"/>
                </a:ln>
                <a:solidFill>
                  <a:srgbClr val="8368A4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Constantia" pitchFamily="18" charset="0"/>
              </a:rPr>
              <a:t/>
            </a:r>
            <a:br>
              <a:rPr lang="ru-RU" sz="4000" b="1" i="1" spc="50" dirty="0" smtClean="0">
                <a:ln>
                  <a:prstDash val="solid"/>
                </a:ln>
                <a:solidFill>
                  <a:srgbClr val="8368A4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Constantia" pitchFamily="18" charset="0"/>
              </a:rPr>
            </a:br>
            <a:r>
              <a:rPr lang="ru-RU" b="1" spc="50" dirty="0" smtClean="0">
                <a:ln>
                  <a:prstDash val="solid"/>
                </a:ln>
                <a:solidFill>
                  <a:srgbClr val="0020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Участие в инновационной (экспериментальной) деятельности</a:t>
            </a:r>
            <a:r>
              <a:rPr lang="ru-RU" sz="4900" b="1" i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  <a:t/>
            </a:r>
            <a:br>
              <a:rPr lang="ru-RU" sz="4900" b="1" i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</a:br>
            <a:endParaRPr lang="ru-RU" sz="4900" dirty="0">
              <a:solidFill>
                <a:srgbClr val="002060"/>
              </a:solidFill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899592" y="3068960"/>
            <a:ext cx="6759116" cy="252028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i="1" u="sng" dirty="0" smtClean="0">
                <a:solidFill>
                  <a:srgbClr val="FF0000"/>
                </a:solidFill>
                <a:latin typeface="Bookman Old Style" pitchFamily="18" charset="0"/>
              </a:rPr>
              <a:t>МУНИЦИПАЛЬНЫЙ УРОВЕНЬ:</a:t>
            </a:r>
          </a:p>
          <a:p>
            <a:pPr marL="0" indent="0" algn="ctr">
              <a:buNone/>
            </a:pPr>
            <a:endParaRPr lang="ru-RU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marL="0" indent="0" algn="ctr">
              <a:buNone/>
            </a:pPr>
            <a:r>
              <a:rPr lang="ru-RU" sz="3200" b="1" i="1" dirty="0" smtClean="0">
                <a:solidFill>
                  <a:srgbClr val="7030A0"/>
                </a:solidFill>
                <a:latin typeface="Bookman Old Style" pitchFamily="18" charset="0"/>
              </a:rPr>
              <a:t>«Формирование экологической культуры детей дошкольного возраста средствами театрализации» 2021 г.</a:t>
            </a:r>
          </a:p>
          <a:p>
            <a:endParaRPr lang="ru-RU" b="1" i="1" dirty="0">
              <a:solidFill>
                <a:srgbClr val="7030A0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94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332656"/>
            <a:ext cx="77768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Поощрения муниципального уровня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stvospital\Documents\Документы сканера\вол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" t="2412"/>
          <a:stretch/>
        </p:blipFill>
        <p:spPr bwMode="auto">
          <a:xfrm>
            <a:off x="283537" y="1268760"/>
            <a:ext cx="3780855" cy="5262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274740"/>
            <a:ext cx="3744416" cy="5267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753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609600"/>
            <a:ext cx="7308304" cy="13208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Поощрения республиканского уровня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892" y="1421492"/>
            <a:ext cx="3660056" cy="5175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751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332656"/>
            <a:ext cx="77768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3" name="Picture 3" descr="C:\Users\stvospital\Desktop\ПТИЧ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855876"/>
            <a:ext cx="3991337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stvospital\Documents\Документы сканера\шуб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765" y="855876"/>
            <a:ext cx="4000233" cy="554461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366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stvospital\Desktop\НОВАЯ ИННОВАЦИЯ\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7" y="548680"/>
            <a:ext cx="4510473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stvospital\Desktop\НОВАЯ ИННОВАЦИЯ\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548680"/>
            <a:ext cx="4510473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964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stvospital\Desktop\АТТЕСТАЦИЯ КАДРОВ 20\МЯЗИТОВА\Мязитова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93319"/>
            <a:ext cx="4032448" cy="5569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stvospital\Desktop\АТТЕСТАЦИЯ КАДРОВ 20\МЯЗИТОВА\Мезитова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385" y="793319"/>
            <a:ext cx="4025307" cy="556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0360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3" descr="C:\Users\stvospital\Documents\Документы сканера\вол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1"/>
          <a:stretch/>
        </p:blipFill>
        <p:spPr bwMode="auto">
          <a:xfrm>
            <a:off x="1713492" y="188639"/>
            <a:ext cx="4849109" cy="650785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87784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907704" y="66461"/>
            <a:ext cx="529208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spc="50" dirty="0" smtClean="0">
                <a:ln>
                  <a:prstDash val="solid"/>
                </a:ln>
                <a:solidFill>
                  <a:srgbClr val="0020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Наставничество</a:t>
            </a:r>
            <a:r>
              <a:rPr lang="ru-RU" sz="2400" b="1" i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  <a:t/>
            </a:r>
            <a:br>
              <a:rPr lang="ru-RU" sz="2400" b="1" i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</a:br>
            <a:endParaRPr lang="ru-RU" sz="2400" dirty="0"/>
          </a:p>
        </p:txBody>
      </p:sp>
      <p:pic>
        <p:nvPicPr>
          <p:cNvPr id="3" name="Picture 4" descr="C:\Users\stvospital\Documents\Документы сканера\вол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602" y="764704"/>
            <a:ext cx="4674527" cy="593652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48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907704" y="404664"/>
            <a:ext cx="52920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  <a:t/>
            </a:r>
            <a:br>
              <a:rPr lang="ru-RU" sz="2400" b="1" i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</a:br>
            <a:endParaRPr lang="ru-RU" sz="2400" dirty="0"/>
          </a:p>
        </p:txBody>
      </p:sp>
      <p:pic>
        <p:nvPicPr>
          <p:cNvPr id="2051" name="Picture 3" descr="C:\Users\stvospital\Documents\Документы сканера\вол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/>
          <a:stretch/>
        </p:blipFill>
        <p:spPr bwMode="auto">
          <a:xfrm>
            <a:off x="4751206" y="172317"/>
            <a:ext cx="4141274" cy="630615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stvospital\Documents\Документы сканера\вол1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0"/>
          <a:stretch/>
        </p:blipFill>
        <p:spPr bwMode="auto">
          <a:xfrm>
            <a:off x="313150" y="158423"/>
            <a:ext cx="4258543" cy="633670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242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3163</TotalTime>
  <Words>296</Words>
  <Application>Microsoft Office PowerPoint</Application>
  <PresentationFormat>Экран (4:3)</PresentationFormat>
  <Paragraphs>100</Paragraphs>
  <Slides>42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Аспект</vt:lpstr>
      <vt:lpstr>  </vt:lpstr>
      <vt:lpstr>Презентация PowerPoint</vt:lpstr>
      <vt:lpstr>Презентация PowerPoint</vt:lpstr>
      <vt:lpstr> 1. Участие в инновационной (экспериментальной) деятельности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3.Наличие публикаций,  включая интернет-публикации</vt:lpstr>
      <vt:lpstr>    </vt:lpstr>
      <vt:lpstr>  4.Результаты участия воспитанников в конкурсах, выставках, турнирах, соревнованиях, акциях, фестивалях.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Муниципальный уровень</vt:lpstr>
      <vt:lpstr>Презентация PowerPoint</vt:lpstr>
      <vt:lpstr>Российский уровень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Поощрения республиканского уровня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Сиреневая нежность</dc:title>
  <dc:creator>Татьяна</dc:creator>
  <cp:lastModifiedBy>Admin</cp:lastModifiedBy>
  <cp:revision>181</cp:revision>
  <dcterms:created xsi:type="dcterms:W3CDTF">2015-03-01T13:16:57Z</dcterms:created>
  <dcterms:modified xsi:type="dcterms:W3CDTF">2022-02-11T09:52:09Z</dcterms:modified>
</cp:coreProperties>
</file>