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2" r:id="rId3"/>
    <p:sldId id="283" r:id="rId4"/>
    <p:sldId id="284" r:id="rId5"/>
    <p:sldId id="281" r:id="rId6"/>
    <p:sldId id="266" r:id="rId7"/>
    <p:sldId id="261" r:id="rId8"/>
    <p:sldId id="268" r:id="rId9"/>
    <p:sldId id="270" r:id="rId10"/>
    <p:sldId id="269" r:id="rId11"/>
    <p:sldId id="273" r:id="rId12"/>
    <p:sldId id="274" r:id="rId13"/>
    <p:sldId id="257" r:id="rId14"/>
    <p:sldId id="260" r:id="rId15"/>
    <p:sldId id="272" r:id="rId16"/>
    <p:sldId id="259" r:id="rId17"/>
    <p:sldId id="279" r:id="rId18"/>
    <p:sldId id="258" r:id="rId19"/>
    <p:sldId id="275" r:id="rId20"/>
    <p:sldId id="276" r:id="rId21"/>
    <p:sldId id="277" r:id="rId22"/>
    <p:sldId id="278" r:id="rId23"/>
    <p:sldId id="280" r:id="rId24"/>
    <p:sldId id="285" r:id="rId25"/>
    <p:sldId id="263" r:id="rId26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DAFC"/>
    <a:srgbClr val="EB1991"/>
    <a:srgbClr val="C9A6E4"/>
    <a:srgbClr val="13F168"/>
    <a:srgbClr val="B765E5"/>
    <a:srgbClr val="D281EF"/>
    <a:srgbClr val="FFFA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69" d="100"/>
          <a:sy n="69" d="100"/>
        </p:scale>
        <p:origin x="-44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CD9257-A6CF-4DC8-AE65-24562DDF93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02DC35D5-63B4-4320-8D64-101FC00AEB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272FCA0-BC6D-4B0A-AE10-5E0ED331C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60080-166F-4E87-BA7F-9E84A37CF469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3263DEE-C3A4-467D-AC58-0DB1F1C3B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2AC3CC5-C6A2-4EB7-89E6-DB0AB2C54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0A4CC-2B03-4032-A3FF-98C728374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854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FB9FABB-4355-4CA5-ABA5-D43AFC9F1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5ACBFDCA-08F2-4C0B-A9F9-4925BBA1A1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5AE40CE-7E75-44F9-9302-86D2B330D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60080-166F-4E87-BA7F-9E84A37CF469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86F08B7-0E5B-4387-97F3-AA107A2D3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5A7E6DF-4B57-4899-BB48-C26BC7192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0A4CC-2B03-4032-A3FF-98C728374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4790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B9AC34F1-744B-4E23-A374-C630D7F9BB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F00A170C-B131-44C1-958C-FF5C8B8525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ED8C6CD-51B5-4205-AACE-88D2E0607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60080-166F-4E87-BA7F-9E84A37CF469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2BDA809-F269-45D6-8434-5D21CD9DD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C3EF569-8790-4D05-9B2E-9CFC83691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0A4CC-2B03-4032-A3FF-98C728374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943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6810F24-895F-4261-A0C6-2E82B8EBE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C6D9951-0A65-464B-B9B8-1F5C75D2E9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E107C4B-6A18-4490-B563-EEFADDC48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60080-166F-4E87-BA7F-9E84A37CF469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0176FBF-19A2-4230-AFCB-24F6924E6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7F77CB3-9081-43DC-9A83-AC48D4B82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0A4CC-2B03-4032-A3FF-98C728374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4730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0CA85E2-EB57-44F7-86A7-260AE01E1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21FA600-B84A-43C9-AC31-34E10BC142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1F4E55A-240A-4883-A0A9-1AF72AF72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60080-166F-4E87-BA7F-9E84A37CF469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7AA4A13-158E-4BD8-A9A3-BE4E5A3C3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FAA3636-9823-46A6-82F4-3C492592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0A4CC-2B03-4032-A3FF-98C728374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058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F3B9899-AD1C-4BC1-8FEE-8B984F67C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2B4C4FF-5D2B-4559-82A4-444C913858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CE7DF22-A84F-4F78-B288-3183D4D41B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6CBC992-DDC1-4373-8015-E18E03AB7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60080-166F-4E87-BA7F-9E84A37CF469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7FEC964-1197-4105-9915-FB961DC5F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0C26DBAC-04C9-42B1-A75C-3FC7413DA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0A4CC-2B03-4032-A3FF-98C728374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677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854D601-2DED-413D-83C9-C6239897F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B1F2B9A-0F50-4558-9BB8-67B5E2EADC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5D657270-50A5-409E-95B2-9F8A19B49D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E0E83D11-0A2D-4C58-9B84-D7065140ED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A084C2A0-F9F5-4C1B-8457-DBBA06CEF3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2FF95B70-5CAE-4B69-B0A8-D295A311B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60080-166F-4E87-BA7F-9E84A37CF469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FD9CF93B-2774-49D9-9D57-B531B57B5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452F35D1-8DD4-46E7-8F5D-FBDB0FBF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0A4CC-2B03-4032-A3FF-98C728374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3250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A8B99CA-EC14-4AB3-95D0-A6E69D484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C7F6B7B4-0DF4-4E09-9A2A-3051FD3AB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60080-166F-4E87-BA7F-9E84A37CF469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2C7C79E9-2002-4DA4-8467-CF271D22A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CEE93612-AE22-4A37-89E9-F283FA561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0A4CC-2B03-4032-A3FF-98C728374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5700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F531EE48-AC44-43FE-8750-08E86134A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60080-166F-4E87-BA7F-9E84A37CF469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2EEA6DF0-04A3-4C16-8195-CE771323F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4E0AE598-1F6F-4F30-B25C-D0697B990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0A4CC-2B03-4032-A3FF-98C728374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9336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822E4BD-5D40-47ED-BE40-F300F8CFB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0CE89BF-CCA4-4406-8BE4-F620E7493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184A0891-5C85-4019-9502-86B19EB3FE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E5A1F7E-1308-42B1-95FF-8F47C8F08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60080-166F-4E87-BA7F-9E84A37CF469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8BEEA11-AAB4-4FF0-B3CB-A116B0521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24AB3E5-CDBB-4CAB-8B6C-56432A24B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0A4CC-2B03-4032-A3FF-98C728374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990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4987A74-3386-4F5A-8F35-7F7726A92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582B1477-7AE3-4913-A52B-F57C6FBFCE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27A03B8-42AA-4A44-8ECE-DBDD1C260D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0ED69E6-DB61-4260-86B7-21D73203D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60080-166F-4E87-BA7F-9E84A37CF469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539664B-6751-4F4B-8CA7-A3D6B65F7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47926CB-B172-4795-B850-BD1693E86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0A4CC-2B03-4032-A3FF-98C728374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0570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48B0FE9-8D3A-44B4-B49B-446233DFF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4EBED92-FA84-4DA4-9677-99494197D8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2E3F3DC-2E73-46EC-8DBF-2C47EE6B13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60080-166F-4E87-BA7F-9E84A37CF469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27975CA-A2EA-465A-8235-35F3732319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D84AE67-C9AB-425D-8F57-3308305A15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0A4CC-2B03-4032-A3FF-98C728374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966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ruvera.ru/pasha" TargetMode="External"/><Relationship Id="rId2" Type="http://schemas.openxmlformats.org/officeDocument/2006/relationships/hyperlink" Target="http://ruvera.ru/dvunadesyat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hyperlink" Target="http://ruvera.ru/bogoyavlenie" TargetMode="External"/><Relationship Id="rId4" Type="http://schemas.openxmlformats.org/officeDocument/2006/relationships/hyperlink" Target="http://ruvera.ru/rojdestvenskiiy_post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ulture.ru/objects/365/obryad-krestin-krestbinskie-i-priurochennie-liricheskie-pesni-sebezhskogo-rayona-pskovskoy-oblasti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ulture.ru/objects/533/kalendarnie-obryadi-donskih-malorossov" TargetMode="External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culture.ru/objects/445/zimnee-obryadovoe-pechene-gorohovetskogo-rayona-vladimirskoy-oblasti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hyperlink" Target="http://2c-foto.ru/5ff078f9436028dbdf43147ec817617a.jpg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1000">
              <a:schemeClr val="accent5">
                <a:lumMod val="20000"/>
                <a:lumOff val="80000"/>
              </a:schemeClr>
            </a:gs>
            <a:gs pos="37000">
              <a:schemeClr val="accent5">
                <a:lumMod val="40000"/>
                <a:lumOff val="60000"/>
              </a:schemeClr>
            </a:gs>
            <a:gs pos="64000">
              <a:srgbClr val="00B0F0"/>
            </a:gs>
            <a:gs pos="0">
              <a:schemeClr val="accent5">
                <a:lumMod val="60000"/>
                <a:lumOff val="40000"/>
              </a:schemeClr>
            </a:gs>
            <a:gs pos="100000">
              <a:schemeClr val="accent5">
                <a:lumMod val="75000"/>
              </a:schemeClr>
            </a:gs>
            <a:gs pos="84000">
              <a:srgbClr val="00B0F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782D051-4FDE-49CD-8CC5-F0A55E8E4E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6321" y="533304"/>
            <a:ext cx="7569199" cy="3937096"/>
          </a:xfrm>
        </p:spPr>
        <p:txBody>
          <a:bodyPr>
            <a:normAutofit/>
          </a:bodyPr>
          <a:lstStyle/>
          <a:p>
            <a:r>
              <a:rPr lang="ru-RU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МДОУ Детский сад №99  комбинированного вида </a:t>
            </a:r>
            <a:r>
              <a:rPr lang="ru-RU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u="sng" dirty="0"/>
              <a:t>Обычаи, обряды и традиции русского народа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425D0BF4-7A67-4DBA-BA6E-C9A7CCD98F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12001" y="5084448"/>
            <a:ext cx="4104639" cy="909374"/>
          </a:xfrm>
        </p:spPr>
        <p:txBody>
          <a:bodyPr>
            <a:normAutofit/>
          </a:bodyPr>
          <a:lstStyle/>
          <a:p>
            <a:pPr algn="l"/>
            <a:endParaRPr lang="ru-RU" sz="2800" i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52C4AAB-2236-4593-8837-B0EE95538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79249">
            <a:off x="552751" y="4127456"/>
            <a:ext cx="2569817" cy="214073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DCA7BA0-7133-4172-969D-A7C9F089A3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964">
            <a:off x="9064543" y="3221251"/>
            <a:ext cx="2183288" cy="1456236"/>
          </a:xfrm>
          <a:prstGeom prst="rect">
            <a:avLst/>
          </a:prstGeom>
        </p:spPr>
      </p:pic>
      <p:sp>
        <p:nvSpPr>
          <p:cNvPr id="10" name="Звезда: 4 точки 9">
            <a:extLst>
              <a:ext uri="{FF2B5EF4-FFF2-40B4-BE49-F238E27FC236}">
                <a16:creationId xmlns:a16="http://schemas.microsoft.com/office/drawing/2014/main" xmlns="" id="{AF3915DF-3218-47A7-AF5C-9791E8244B23}"/>
              </a:ext>
            </a:extLst>
          </p:cNvPr>
          <p:cNvSpPr/>
          <p:nvPr/>
        </p:nvSpPr>
        <p:spPr>
          <a:xfrm rot="20079229">
            <a:off x="5698371" y="5028759"/>
            <a:ext cx="1081643" cy="1198663"/>
          </a:xfrm>
          <a:prstGeom prst="star4">
            <a:avLst>
              <a:gd name="adj" fmla="val 964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Звезда: 4 точки 10">
            <a:extLst>
              <a:ext uri="{FF2B5EF4-FFF2-40B4-BE49-F238E27FC236}">
                <a16:creationId xmlns:a16="http://schemas.microsoft.com/office/drawing/2014/main" xmlns="" id="{97951A4F-A8C8-4F22-A231-F70281A12680}"/>
              </a:ext>
            </a:extLst>
          </p:cNvPr>
          <p:cNvSpPr/>
          <p:nvPr/>
        </p:nvSpPr>
        <p:spPr>
          <a:xfrm rot="20079229">
            <a:off x="468999" y="707130"/>
            <a:ext cx="1081643" cy="1198663"/>
          </a:xfrm>
          <a:prstGeom prst="star4">
            <a:avLst>
              <a:gd name="adj" fmla="val 964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Звезда: 4 точки 11">
            <a:extLst>
              <a:ext uri="{FF2B5EF4-FFF2-40B4-BE49-F238E27FC236}">
                <a16:creationId xmlns:a16="http://schemas.microsoft.com/office/drawing/2014/main" xmlns="" id="{7912CBAC-368C-43F6-BA13-CE4C57618C07}"/>
              </a:ext>
            </a:extLst>
          </p:cNvPr>
          <p:cNvSpPr/>
          <p:nvPr/>
        </p:nvSpPr>
        <p:spPr>
          <a:xfrm rot="20079229">
            <a:off x="10641358" y="907841"/>
            <a:ext cx="1081643" cy="1198663"/>
          </a:xfrm>
          <a:prstGeom prst="star4">
            <a:avLst>
              <a:gd name="adj" fmla="val 964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057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">
              <a:schemeClr val="accent2">
                <a:lumMod val="75000"/>
              </a:schemeClr>
            </a:gs>
            <a:gs pos="19000">
              <a:schemeClr val="accent4">
                <a:lumMod val="60000"/>
                <a:lumOff val="40000"/>
              </a:schemeClr>
            </a:gs>
            <a:gs pos="75000">
              <a:srgbClr val="FFFA99"/>
            </a:gs>
            <a:gs pos="91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CA498B6D-42AB-44DE-A128-21447F5C6EEE}"/>
              </a:ext>
            </a:extLst>
          </p:cNvPr>
          <p:cNvSpPr/>
          <p:nvPr/>
        </p:nvSpPr>
        <p:spPr>
          <a:xfrm>
            <a:off x="6373629" y="843743"/>
            <a:ext cx="514779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3936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Рождество Христово</a:t>
            </a:r>
            <a:r>
              <a:rPr lang="ru-RU" sz="2000" dirty="0">
                <a:solidFill>
                  <a:srgbClr val="3936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— один из главных православных господских </a:t>
            </a:r>
            <a:r>
              <a:rPr lang="ru-RU" sz="2000" dirty="0">
                <a:solidFill>
                  <a:srgbClr val="8775E4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двунадесятых</a:t>
            </a:r>
            <a:r>
              <a:rPr lang="ru-RU" sz="2000" dirty="0">
                <a:solidFill>
                  <a:srgbClr val="3936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праздников, по значимости считается вторым после </a:t>
            </a:r>
            <a:r>
              <a:rPr lang="ru-RU" sz="2000" dirty="0">
                <a:solidFill>
                  <a:srgbClr val="8775E4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Пасхи</a:t>
            </a:r>
            <a:r>
              <a:rPr lang="ru-RU" sz="2000" dirty="0">
                <a:solidFill>
                  <a:srgbClr val="3936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Этот праздник установлен в </a:t>
            </a:r>
            <a:r>
              <a:rPr lang="ru-RU" sz="2000" dirty="0" err="1">
                <a:solidFill>
                  <a:srgbClr val="3936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воспоминание</a:t>
            </a:r>
            <a:r>
              <a:rPr lang="ru-RU" sz="2000" i="1" dirty="0" err="1">
                <a:solidFill>
                  <a:srgbClr val="3936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Рождества</a:t>
            </a:r>
            <a:r>
              <a:rPr lang="ru-RU" sz="2000" i="1" dirty="0">
                <a:solidFill>
                  <a:srgbClr val="3936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Исуса Христа от Пресвятой Девы Марии в Вифлееме Иудейском</a:t>
            </a:r>
            <a:r>
              <a:rPr lang="ru-RU" sz="2000" dirty="0">
                <a:solidFill>
                  <a:srgbClr val="3936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и отмечается всегда в один и тот же день — </a:t>
            </a:r>
            <a:r>
              <a:rPr lang="ru-RU" sz="2000" b="1" dirty="0">
                <a:solidFill>
                  <a:srgbClr val="3936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января</a:t>
            </a:r>
            <a:r>
              <a:rPr lang="ru-RU" sz="2000" dirty="0">
                <a:solidFill>
                  <a:srgbClr val="3936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(25 декабря по старому стилю). В этот день </a:t>
            </a:r>
            <a:r>
              <a:rPr lang="ru-RU" sz="2000" dirty="0" err="1">
                <a:solidFill>
                  <a:srgbClr val="3936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заканчивается</a:t>
            </a:r>
            <a:r>
              <a:rPr lang="ru-RU" sz="2000" dirty="0" err="1">
                <a:solidFill>
                  <a:srgbClr val="8775E4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Рождественский</a:t>
            </a:r>
            <a:r>
              <a:rPr lang="ru-RU" sz="2000" dirty="0">
                <a:solidFill>
                  <a:srgbClr val="8775E4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 пост</a:t>
            </a:r>
            <a:r>
              <a:rPr lang="ru-RU" sz="2000" dirty="0">
                <a:solidFill>
                  <a:srgbClr val="3936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и начинаются Святки — время от Рождества до </a:t>
            </a:r>
            <a:r>
              <a:rPr lang="ru-RU" sz="2000" dirty="0">
                <a:solidFill>
                  <a:srgbClr val="8775E4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Крещения Господня</a:t>
            </a:r>
            <a:r>
              <a:rPr lang="ru-RU" sz="2000" dirty="0">
                <a:solidFill>
                  <a:srgbClr val="3936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https://pp.userapi.com/c846017/v846017231/18f2af/NVFm_HwRrf8.jpg">
            <a:extLst>
              <a:ext uri="{FF2B5EF4-FFF2-40B4-BE49-F238E27FC236}">
                <a16:creationId xmlns:a16="http://schemas.microsoft.com/office/drawing/2014/main" xmlns="" id="{8582CE9F-3C61-42E5-8567-9634D03C0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06510">
            <a:off x="1157111" y="535222"/>
            <a:ext cx="4052825" cy="5754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84728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">
              <a:schemeClr val="accent1">
                <a:lumMod val="60000"/>
                <a:lumOff val="40000"/>
              </a:schemeClr>
            </a:gs>
            <a:gs pos="42000">
              <a:srgbClr val="00B0F0"/>
            </a:gs>
            <a:gs pos="69000">
              <a:srgbClr val="FFFA99"/>
            </a:gs>
            <a:gs pos="84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89E4E775-2FDF-49D1-9D56-6AF1F13D63D1}"/>
              </a:ext>
            </a:extLst>
          </p:cNvPr>
          <p:cNvSpPr/>
          <p:nvPr/>
        </p:nvSpPr>
        <p:spPr>
          <a:xfrm>
            <a:off x="1076326" y="638174"/>
            <a:ext cx="27336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Крещение 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://b1.culture.ru/c/298128.800xp.jpg">
            <a:extLst>
              <a:ext uri="{FF2B5EF4-FFF2-40B4-BE49-F238E27FC236}">
                <a16:creationId xmlns:a16="http://schemas.microsoft.com/office/drawing/2014/main" xmlns="" id="{02C242E4-38DC-458B-AF41-E9B2B2C84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266700"/>
            <a:ext cx="4972050" cy="3312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00A51C27-69C2-458E-8117-2017F9E91D5C}"/>
              </a:ext>
            </a:extLst>
          </p:cNvPr>
          <p:cNvSpPr/>
          <p:nvPr/>
        </p:nvSpPr>
        <p:spPr>
          <a:xfrm rot="10800000" flipV="1">
            <a:off x="5934074" y="3439031"/>
            <a:ext cx="536257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Крещение — один из 12 главных христианских праздников. Согласно Евангелию, в этот день Иисус Христос крестился в реке Иордан. В народных традициях в Крещение завершаются Святки.</a:t>
            </a:r>
          </a:p>
          <a:p>
            <a:r>
              <a:rPr lang="ru-RU" sz="2400" b="1" dirty="0">
                <a:solidFill>
                  <a:srgbClr val="ED2324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«Крещение»</a:t>
            </a:r>
            <a:r>
              <a:rPr lang="ru-RU" sz="2400" b="1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с греческого — «погружение в воду».</a:t>
            </a:r>
            <a:endParaRPr lang="ru-RU" sz="2400" b="1" i="0" dirty="0">
              <a:solidFill>
                <a:srgbClr val="3C3C3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631D128-2E06-4406-95B4-1697BB97BF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87" y="2652182"/>
            <a:ext cx="5092736" cy="338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586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">
              <a:srgbClr val="00B0F0"/>
            </a:gs>
            <a:gs pos="24000">
              <a:srgbClr val="FFFF00"/>
            </a:gs>
            <a:gs pos="70000">
              <a:srgbClr val="FFFA99"/>
            </a:gs>
            <a:gs pos="94000">
              <a:srgbClr val="D281E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D0108D9-6927-46A7-A12A-E78FF0D3FB00}"/>
              </a:ext>
            </a:extLst>
          </p:cNvPr>
          <p:cNvSpPr/>
          <p:nvPr/>
        </p:nvSpPr>
        <p:spPr>
          <a:xfrm>
            <a:off x="6096000" y="1343025"/>
            <a:ext cx="49580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Главный символ этого праздника — вода. Считается, что вся вода в ночь на Крещение становится чудодейственной: будь то речка в проруби или снег в чистом поле. 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6" name="Picture 10" descr="ÐÐ°ÑÑÐ¸Ð½ÐºÐ¸ Ð¿Ð¾ Ð·Ð°Ð¿ÑÐ¾ÑÑ ÐºÑÐµÑÐµÐ½Ð¸Ðµ">
            <a:extLst>
              <a:ext uri="{FF2B5EF4-FFF2-40B4-BE49-F238E27FC236}">
                <a16:creationId xmlns:a16="http://schemas.microsoft.com/office/drawing/2014/main" xmlns="" id="{FC55954A-483C-414A-BD27-BAA5EA4B0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9915" y="3883422"/>
            <a:ext cx="3636645" cy="215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8B077D6C-DA45-4EB0-9883-9B13F002C16D}"/>
              </a:ext>
            </a:extLst>
          </p:cNvPr>
          <p:cNvSpPr/>
          <p:nvPr/>
        </p:nvSpPr>
        <p:spPr>
          <a:xfrm>
            <a:off x="628650" y="695327"/>
            <a:ext cx="421957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Вечер накануне праздника — Крещенский сочельник — собирал вместе всю семью. По русским </a:t>
            </a:r>
            <a:r>
              <a:rPr lang="ru-RU" sz="2400" b="1" dirty="0">
                <a:solidFill>
                  <a:srgbClr val="ED2324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традициям</a:t>
            </a:r>
            <a:r>
              <a:rPr lang="ru-RU" sz="2400" b="1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после постной трапезы ложки складывали в общую миску и накрывали хлебом в надежде на богатый урожай.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DDBB221F-5A81-4B56-88D5-C581ABC6667F}"/>
              </a:ext>
            </a:extLst>
          </p:cNvPr>
          <p:cNvSpPr/>
          <p:nvPr/>
        </p:nvSpPr>
        <p:spPr>
          <a:xfrm>
            <a:off x="971550" y="4805660"/>
            <a:ext cx="52959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Крещенское утро принято начинать с питья освященной воды, а первое утреннее блюдо — это крестцы - </a:t>
            </a:r>
            <a:r>
              <a:rPr lang="ru-RU" sz="2400" b="1" dirty="0">
                <a:solidFill>
                  <a:srgbClr val="ED2324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Обрядовое печенье</a:t>
            </a:r>
            <a:r>
              <a:rPr lang="ru-RU" sz="2400" b="1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3718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3000">
              <a:srgbClr val="D281EF"/>
            </a:gs>
            <a:gs pos="34000">
              <a:srgbClr val="B765E5"/>
            </a:gs>
            <a:gs pos="7000">
              <a:srgbClr val="C9A6E4"/>
            </a:gs>
            <a:gs pos="100000">
              <a:srgbClr val="7030A0"/>
            </a:gs>
            <a:gs pos="82000">
              <a:srgbClr val="7030A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4DCE4C-C7A2-49F7-87B9-6D537CFB5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4401" y="614338"/>
            <a:ext cx="5201920" cy="1072222"/>
          </a:xfrm>
        </p:spPr>
        <p:txBody>
          <a:bodyPr>
            <a:normAutofit fontScale="90000"/>
          </a:bodyPr>
          <a:lstStyle/>
          <a:p>
            <a:r>
              <a:rPr lang="ru-RU" b="1" u="sng" dirty="0"/>
              <a:t>Вербное Воскресенье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F73F8AF2-AFEF-4A88-B1C4-2187D39E13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6084">
            <a:off x="407005" y="272145"/>
            <a:ext cx="4365935" cy="245583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85A39AB-4851-4C69-BEBA-F0DA2BEBDF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83314">
            <a:off x="8562952" y="2901030"/>
            <a:ext cx="3901653" cy="1929389"/>
          </a:xfrm>
          <a:prstGeom prst="rect">
            <a:avLst/>
          </a:prstGeom>
        </p:spPr>
      </p:pic>
      <p:sp>
        <p:nvSpPr>
          <p:cNvPr id="3" name="Облако 2">
            <a:extLst>
              <a:ext uri="{FF2B5EF4-FFF2-40B4-BE49-F238E27FC236}">
                <a16:creationId xmlns:a16="http://schemas.microsoft.com/office/drawing/2014/main" xmlns="" id="{82A77C79-0B6B-472D-B9C9-ABA922B6F715}"/>
              </a:ext>
            </a:extLst>
          </p:cNvPr>
          <p:cNvSpPr/>
          <p:nvPr/>
        </p:nvSpPr>
        <p:spPr>
          <a:xfrm rot="20831501">
            <a:off x="594178" y="4985657"/>
            <a:ext cx="1800679" cy="1240972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FBAC86C2-0E63-492D-8080-B560776F6104}"/>
              </a:ext>
            </a:extLst>
          </p:cNvPr>
          <p:cNvSpPr/>
          <p:nvPr/>
        </p:nvSpPr>
        <p:spPr>
          <a:xfrm>
            <a:off x="3133725" y="3736334"/>
            <a:ext cx="512444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Вербное воскресенье празднуют на шестой неделе Великого поста, в последнее воскресенье перед Пасхой. В этот день православная церковь отмечает двунадесятый (</a:t>
            </a:r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один из двенадцати важнейших после Пасхи праздников в православии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праздник – Вход Господень в Иерусалим.</a:t>
            </a:r>
          </a:p>
        </p:txBody>
      </p:sp>
    </p:spTree>
    <p:extLst>
      <p:ext uri="{BB962C8B-B14F-4D97-AF65-F5344CB8AC3E}">
        <p14:creationId xmlns:p14="http://schemas.microsoft.com/office/powerpoint/2010/main" val="1271746383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20000"/>
                <a:lumOff val="80000"/>
              </a:schemeClr>
            </a:gs>
            <a:gs pos="62000">
              <a:srgbClr val="F5DAFC"/>
            </a:gs>
            <a:gs pos="48000">
              <a:schemeClr val="accent4">
                <a:lumMod val="60000"/>
                <a:lumOff val="40000"/>
              </a:schemeClr>
            </a:gs>
            <a:gs pos="13000">
              <a:schemeClr val="accent4">
                <a:lumMod val="40000"/>
                <a:lumOff val="60000"/>
              </a:schemeClr>
            </a:gs>
            <a:gs pos="90000">
              <a:srgbClr val="C9A6E4"/>
            </a:gs>
            <a:gs pos="100000">
              <a:srgbClr val="D281E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9554DB5-156C-41D8-B3AE-5900FF274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1797" y="163949"/>
            <a:ext cx="2139003" cy="1153221"/>
          </a:xfrm>
        </p:spPr>
        <p:txBody>
          <a:bodyPr>
            <a:normAutofit/>
          </a:bodyPr>
          <a:lstStyle/>
          <a:p>
            <a:r>
              <a:rPr lang="ru-RU" sz="5400" b="1" u="sng" dirty="0"/>
              <a:t>Пасха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C9EB70B4-7195-49B5-AC5C-0CE56AD88A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5302">
            <a:off x="486703" y="817748"/>
            <a:ext cx="3304777" cy="186367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0E45C11-3E2F-4D32-A909-D22A57DD63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1262">
            <a:off x="8185321" y="3585348"/>
            <a:ext cx="3260526" cy="246406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5D102BA-5A6B-482A-9054-CD905D6BD0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7963">
            <a:off x="797866" y="3585800"/>
            <a:ext cx="3556330" cy="266724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E3D0379D-799C-4B60-AADF-ADC9C30573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1579">
            <a:off x="8826758" y="465532"/>
            <a:ext cx="2725707" cy="170782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77BACD3D-4C40-4AF4-B89F-2C4B06021A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71">
            <a:off x="4685053" y="1598411"/>
            <a:ext cx="3610630" cy="2233899"/>
          </a:xfrm>
          <a:prstGeom prst="rect">
            <a:avLst/>
          </a:prstGeom>
        </p:spPr>
      </p:pic>
      <p:sp>
        <p:nvSpPr>
          <p:cNvPr id="3" name="Солнце 2">
            <a:extLst>
              <a:ext uri="{FF2B5EF4-FFF2-40B4-BE49-F238E27FC236}">
                <a16:creationId xmlns:a16="http://schemas.microsoft.com/office/drawing/2014/main" xmlns="" id="{7B22F9F5-7BDA-4534-A385-98F76CD68535}"/>
              </a:ext>
            </a:extLst>
          </p:cNvPr>
          <p:cNvSpPr/>
          <p:nvPr/>
        </p:nvSpPr>
        <p:spPr>
          <a:xfrm rot="296371">
            <a:off x="5003097" y="4463144"/>
            <a:ext cx="1883229" cy="1774371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52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">
              <a:srgbClr val="00B0F0"/>
            </a:gs>
            <a:gs pos="24000">
              <a:srgbClr val="FFFF00"/>
            </a:gs>
            <a:gs pos="70000">
              <a:srgbClr val="FFFA99"/>
            </a:gs>
            <a:gs pos="94000">
              <a:srgbClr val="D281E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28215E3C-C3C7-4B5C-B527-5B97ACB2BFEF}"/>
              </a:ext>
            </a:extLst>
          </p:cNvPr>
          <p:cNvSpPr/>
          <p:nvPr/>
        </p:nvSpPr>
        <p:spPr>
          <a:xfrm>
            <a:off x="7968716" y="483197"/>
            <a:ext cx="336204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Пасха — самый главный православный праздник. В переводе с греческого языка слово «пасха» означает «избавление». В этот праздник все православные люди радуются воскрешению Иисуса Христа, торжествуют победу жизни над смертью. Вместо обычного приветствия все говорят: «Христос Воскресе!», а в ответ слышат: «Воистину Воскресе!», после чего трижды целуются. Ну и конечно, все дарят друг другу крашеные яйца и угощают куличами.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Яйца – символ Солнца и зарождения новой жизни.  </a:t>
            </a:r>
          </a:p>
          <a:p>
            <a:endParaRPr lang="ru-RU" dirty="0"/>
          </a:p>
        </p:txBody>
      </p:sp>
      <p:pic>
        <p:nvPicPr>
          <p:cNvPr id="10242" name="Picture 2" descr="http://upload2.schoolrm.ru/resize_cache/708747/c3bed4c46e3bebf9034448fed65e7b8e/iblock/ab7/ab758113850e0193375224927703207a/13c657c19567eb377f977fa4ac557527.jpg">
            <a:extLst>
              <a:ext uri="{FF2B5EF4-FFF2-40B4-BE49-F238E27FC236}">
                <a16:creationId xmlns:a16="http://schemas.microsoft.com/office/drawing/2014/main" xmlns="" id="{BDBD59EC-6304-42C7-B5F3-3B268C97D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7701">
            <a:off x="849314" y="524031"/>
            <a:ext cx="4141467" cy="321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upload2.schoolrm.ru/resize_cache/708742/c3bed4c46e3bebf9034448fed65e7b8e/iblock/8eb/8eb1b3e7005c22b08015ece0529acb78/f3f3e91d72f56d7a8754436117c8a5b2.jpg">
            <a:extLst>
              <a:ext uri="{FF2B5EF4-FFF2-40B4-BE49-F238E27FC236}">
                <a16:creationId xmlns:a16="http://schemas.microsoft.com/office/drawing/2014/main" xmlns="" id="{AE8C5A0E-3590-4B0F-A3DD-6E5F984C9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6485">
            <a:off x="3238500" y="3857553"/>
            <a:ext cx="4141467" cy="2750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39461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olidDmnd">
          <a:fgClr>
            <a:srgbClr val="FFFF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97544F0-5DA6-4407-B732-5D16C4B2E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451" y="32436"/>
            <a:ext cx="5456274" cy="1325563"/>
          </a:xfrm>
          <a:noFill/>
        </p:spPr>
        <p:txBody>
          <a:bodyPr>
            <a:normAutofit/>
          </a:bodyPr>
          <a:lstStyle/>
          <a:p>
            <a:r>
              <a:rPr lang="ru-RU" b="1" u="sng" dirty="0"/>
              <a:t>Крещение младенцев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5B2660C4-4E6E-42A2-8F11-041F6AEFE1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8001">
            <a:off x="6061381" y="677847"/>
            <a:ext cx="4546930" cy="2955504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2979BE7-7955-45A2-BDFF-33456FD042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9415">
            <a:off x="8260952" y="4022096"/>
            <a:ext cx="3317700" cy="2212880"/>
          </a:xfrm>
          <a:prstGeom prst="rect">
            <a:avLst/>
          </a:prstGeom>
        </p:spPr>
      </p:pic>
      <p:sp>
        <p:nvSpPr>
          <p:cNvPr id="3" name="Месяц 2">
            <a:extLst>
              <a:ext uri="{FF2B5EF4-FFF2-40B4-BE49-F238E27FC236}">
                <a16:creationId xmlns:a16="http://schemas.microsoft.com/office/drawing/2014/main" xmlns="" id="{34954ADC-CCA2-480D-A61C-EE040DFBA52A}"/>
              </a:ext>
            </a:extLst>
          </p:cNvPr>
          <p:cNvSpPr/>
          <p:nvPr/>
        </p:nvSpPr>
        <p:spPr>
          <a:xfrm rot="20924697">
            <a:off x="10746609" y="337284"/>
            <a:ext cx="1020641" cy="1438601"/>
          </a:xfrm>
          <a:prstGeom prst="moon">
            <a:avLst>
              <a:gd name="adj" fmla="val 56667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415B5CA4-85F6-4F28-9A90-8D5B66A462F9}"/>
              </a:ext>
            </a:extLst>
          </p:cNvPr>
          <p:cNvSpPr/>
          <p:nvPr/>
        </p:nvSpPr>
        <p:spPr>
          <a:xfrm>
            <a:off x="762000" y="1533525"/>
            <a:ext cx="4167581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Главным обрядом, отмечавшим начало жизни ребенка было его крещение. Обряд совершали в церкви или дома. Как правило, младенца крестили на третий или сороковой день после рождения. Родителям не положено было присутствовать при крещении, вместо них были крестная мать, которая дарила рубашку и крестный отец, который должен был подарить ребенку нательный крест </a:t>
            </a:r>
          </a:p>
        </p:txBody>
      </p:sp>
      <p:pic>
        <p:nvPicPr>
          <p:cNvPr id="6148" name="Picture 4" descr="ÐÐ°Ðº Ð¿ÑÐ¾ÑÐ¾Ð´Ð¸Ñ Ð¾Ð±ÑÑÐ´ ÐºÑÐµÑÐµÐ½Ð¸Ñ ÑÐµÐ±ÐµÐ½ÐºÐ° Ð² Ð¿ÑÐ°Ð²Ð¾ÑÐ»Ð°Ð²Ð¸Ð¸?">
            <a:extLst>
              <a:ext uri="{FF2B5EF4-FFF2-40B4-BE49-F238E27FC236}">
                <a16:creationId xmlns:a16="http://schemas.microsoft.com/office/drawing/2014/main" xmlns="" id="{23D4A81B-A295-4DDD-8CBD-2A1FA4C42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775" y="3969663"/>
            <a:ext cx="2614895" cy="2545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30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u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">
              <a:srgbClr val="00B0F0"/>
            </a:gs>
            <a:gs pos="24000">
              <a:srgbClr val="FFFF00"/>
            </a:gs>
            <a:gs pos="70000">
              <a:srgbClr val="FFFA99"/>
            </a:gs>
            <a:gs pos="94000">
              <a:srgbClr val="D281E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1885B80E-ABDD-4691-A71A-EB57B51B6F10}"/>
              </a:ext>
            </a:extLst>
          </p:cNvPr>
          <p:cNvSpPr/>
          <p:nvPr/>
        </p:nvSpPr>
        <p:spPr>
          <a:xfrm>
            <a:off x="1181101" y="542925"/>
            <a:ext cx="49149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Русское гостеприимство </a:t>
            </a:r>
          </a:p>
          <a:p>
            <a:endParaRPr lang="ru-RU" sz="2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Русское гостеприимство – тоже неотъемлемая часть наших культурных традиций. Гостям также были всегда рады, делились с ними последним куском. Недаром  говорили: «Что есть в печи – на стол мечи!» Встречали гостей хлебом, солью. Со словами: «Добро пожаловать!»   Гость отламывает маленький кусочек хлеба, макает его в соль и кушает </a:t>
            </a:r>
          </a:p>
        </p:txBody>
      </p:sp>
      <p:pic>
        <p:nvPicPr>
          <p:cNvPr id="7170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xmlns="" id="{F9766B3E-6B12-41AC-930E-D745BADE5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399" y="1543051"/>
            <a:ext cx="5000626" cy="3835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7686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6000">
              <a:schemeClr val="accent1">
                <a:lumMod val="40000"/>
                <a:lumOff val="60000"/>
              </a:schemeClr>
            </a:gs>
            <a:gs pos="31000">
              <a:schemeClr val="accent1">
                <a:lumMod val="40000"/>
                <a:lumOff val="60000"/>
              </a:schemeClr>
            </a:gs>
            <a:gs pos="49000">
              <a:schemeClr val="accent1">
                <a:lumMod val="60000"/>
                <a:lumOff val="40000"/>
              </a:schemeClr>
            </a:gs>
            <a:gs pos="100000">
              <a:schemeClr val="accent1">
                <a:lumMod val="50000"/>
              </a:schemeClr>
            </a:gs>
            <a:gs pos="0">
              <a:schemeClr val="accent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5E4DD8E-F89E-4B96-9E93-6EF5A596F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1894" y="343354"/>
            <a:ext cx="3467986" cy="1325563"/>
          </a:xfrm>
        </p:spPr>
        <p:txBody>
          <a:bodyPr>
            <a:normAutofit fontScale="90000"/>
          </a:bodyPr>
          <a:lstStyle/>
          <a:p>
            <a:r>
              <a:rPr lang="ru-RU" sz="5400" b="1" u="sng" dirty="0"/>
              <a:t>Иван Купала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59EA8CC-64C9-4139-86A5-5EFE5D9D00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3342">
            <a:off x="7312320" y="470074"/>
            <a:ext cx="3896514" cy="3245916"/>
          </a:xfrm>
          <a:prstGeom prst="rect">
            <a:avLst/>
          </a:prstGeom>
        </p:spPr>
      </p:pic>
      <p:pic>
        <p:nvPicPr>
          <p:cNvPr id="11" name="Объект 10">
            <a:extLst>
              <a:ext uri="{FF2B5EF4-FFF2-40B4-BE49-F238E27FC236}">
                <a16:creationId xmlns:a16="http://schemas.microsoft.com/office/drawing/2014/main" xmlns="" id="{6F4EE0A3-BB7A-4CBC-9E19-BF957D6674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6069">
            <a:off x="524387" y="2194866"/>
            <a:ext cx="5763000" cy="3245916"/>
          </a:xfr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609A170E-570A-4386-94A8-D7972755C6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665" y="4235168"/>
            <a:ext cx="4565975" cy="230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69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21">
              <a:srgbClr val="F5DAFC"/>
            </a:gs>
            <a:gs pos="82000">
              <a:srgbClr val="D281EF"/>
            </a:gs>
            <a:gs pos="42000">
              <a:schemeClr val="accent1">
                <a:lumMod val="40000"/>
                <a:lumOff val="60000"/>
              </a:schemeClr>
            </a:gs>
            <a:gs pos="87000">
              <a:schemeClr val="accent1">
                <a:lumMod val="60000"/>
                <a:lumOff val="40000"/>
              </a:schemeClr>
            </a:gs>
            <a:gs pos="100000">
              <a:srgbClr val="F5DAFC"/>
            </a:gs>
            <a:gs pos="28000">
              <a:schemeClr val="accent1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8F5B2BC3-1227-4D8F-B16A-59A7B6AE9C63}"/>
              </a:ext>
            </a:extLst>
          </p:cNvPr>
          <p:cNvSpPr/>
          <p:nvPr/>
        </p:nvSpPr>
        <p:spPr>
          <a:xfrm>
            <a:off x="790576" y="609599"/>
            <a:ext cx="417195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начинают отмечать в ночь на 7 июля, которую в народе считают особенной – только в эту ночь можно найти мистический цветок папоротника, который принесет человеку счастье и богатство.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AFCC2D3D-DBF9-4814-BF0B-E8FB4F6C2DB3}"/>
              </a:ext>
            </a:extLst>
          </p:cNvPr>
          <p:cNvSpPr/>
          <p:nvPr/>
        </p:nvSpPr>
        <p:spPr>
          <a:xfrm>
            <a:off x="5669280" y="1594710"/>
            <a:ext cx="5537199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endParaRPr lang="ru-RU" sz="2000" dirty="0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endParaRPr lang="ru-RU" sz="2000" dirty="0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sz="20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ночь на Ивана Купала главной традицией было обязательное купание в воде, так как старину люди считали, что, начиная с этого дня до Ильина дня (2 августа по новому стилю), вся нечисть покидала воды озер, рек и водоемов.</a:t>
            </a:r>
          </a:p>
          <a:p>
            <a:pPr fontAlgn="base"/>
            <a:r>
              <a:rPr lang="ru-RU" sz="20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Поэтому вода в эту ночь считалась целебной и обладала магической силой. Соответственно она помогала очиститься от всякого зла, исцелиться и приобрести хорошее здоровье.</a:t>
            </a:r>
          </a:p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4338" name="Picture 2" descr="ÐÐ°ÑÑÐ¸Ð½ÐºÐ¸ Ð¿Ð¾ Ð·Ð°Ð¿ÑÐ¾ÑÑ ÑÐ¾ÑÐ¾ Ð¸ ÑÐ¸ÑÑÐ½ÐºÐ¸ Ð¸Ð²Ð°Ð½ ÐºÑÐ¿Ð°Ð»Ð°">
            <a:extLst>
              <a:ext uri="{FF2B5EF4-FFF2-40B4-BE49-F238E27FC236}">
                <a16:creationId xmlns:a16="http://schemas.microsoft.com/office/drawing/2014/main" xmlns="" id="{03E9094C-22E3-43B7-8343-5D0093581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8282">
            <a:off x="1258710" y="4005906"/>
            <a:ext cx="3117369" cy="226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ÐÐ°ÑÑÐ¸Ð½ÐºÐ¸ Ð¿Ð¾ Ð·Ð°Ð¿ÑÐ¾ÑÑ ÑÐ¾ÑÐ¾ Ð¸ ÑÐ¸ÑÑÐ½ÐºÐ¸ Ð¸Ð²Ð°Ð½ ÐºÑÐ¿Ð°Ð»Ð°">
            <a:extLst>
              <a:ext uri="{FF2B5EF4-FFF2-40B4-BE49-F238E27FC236}">
                <a16:creationId xmlns:a16="http://schemas.microsoft.com/office/drawing/2014/main" xmlns="" id="{645F94BD-11AF-400B-BC8D-74C088EFB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8240" y="232844"/>
            <a:ext cx="2008226" cy="1329892"/>
          </a:xfrm>
          <a:prstGeom prst="rect">
            <a:avLst/>
          </a:prstGeom>
          <a:noFill/>
          <a:effectLst>
            <a:reflection stA="99000" endPos="650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6796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9720">
              <a:srgbClr val="BBB7EB"/>
            </a:gs>
            <a:gs pos="11000">
              <a:srgbClr val="B765E5"/>
            </a:gs>
            <a:gs pos="37000">
              <a:srgbClr val="F5DAFC"/>
            </a:gs>
            <a:gs pos="64000">
              <a:srgbClr val="FFFF00"/>
            </a:gs>
            <a:gs pos="0">
              <a:schemeClr val="accent5">
                <a:lumMod val="60000"/>
                <a:lumOff val="40000"/>
              </a:schemeClr>
            </a:gs>
            <a:gs pos="100000">
              <a:schemeClr val="accent5">
                <a:lumMod val="75000"/>
              </a:schemeClr>
            </a:gs>
            <a:gs pos="84000">
              <a:srgbClr val="C9A6E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FACA2ACF-7F01-45A3-BFBE-9E0EE4C3D799}"/>
              </a:ext>
            </a:extLst>
          </p:cNvPr>
          <p:cNvSpPr/>
          <p:nvPr/>
        </p:nvSpPr>
        <p:spPr>
          <a:xfrm>
            <a:off x="783771" y="881744"/>
            <a:ext cx="1026522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u="sng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темы</a:t>
            </a:r>
            <a:r>
              <a:rPr lang="ru-RU" sz="32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ru-RU" sz="2800" b="1" dirty="0">
              <a:solidFill>
                <a:srgbClr val="1111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последнее время тема патриотического воспитания очень актуальна. Воспитание любви к Родине является одним из основных принципов современной педагогики. Родина впервые предстает перед ребенком в образах, звуках, красках, играх. Все это изобилие несет в себе </a:t>
            </a:r>
            <a:r>
              <a:rPr lang="ru-RU" sz="24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народное творчество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богатое и разнообразное по своему содержанию.</a:t>
            </a:r>
          </a:p>
          <a:p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творческой деятельности, основанной на изучении </a:t>
            </a:r>
            <a:r>
              <a:rPr lang="ru-RU" sz="24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традиций русского народа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 детей обогащается представление об окружающей действительности, обогащается жизненный опыт, развивается речь, формируется самооценка, навыки положительных взаимоотношений с другими детьми и воспитателем.</a:t>
            </a:r>
            <a:endParaRPr lang="ru-RU" sz="2400" b="0" i="0" dirty="0">
              <a:solidFill>
                <a:srgbClr val="11111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2764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21">
              <a:srgbClr val="FFFF00"/>
            </a:gs>
            <a:gs pos="68617">
              <a:srgbClr val="FFFF00"/>
            </a:gs>
            <a:gs pos="82000">
              <a:srgbClr val="D281EF"/>
            </a:gs>
            <a:gs pos="44000">
              <a:srgbClr val="F5DAFC"/>
            </a:gs>
            <a:gs pos="87000">
              <a:schemeClr val="accent4">
                <a:lumMod val="60000"/>
                <a:lumOff val="40000"/>
              </a:schemeClr>
            </a:gs>
            <a:gs pos="100000">
              <a:srgbClr val="B765E5"/>
            </a:gs>
            <a:gs pos="60000">
              <a:srgbClr val="FFC000"/>
            </a:gs>
            <a:gs pos="28000">
              <a:srgbClr val="FFC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0688CADF-4069-499D-99FA-1C5C0EFCFCDB}"/>
              </a:ext>
            </a:extLst>
          </p:cNvPr>
          <p:cNvSpPr/>
          <p:nvPr/>
        </p:nvSpPr>
        <p:spPr>
          <a:xfrm>
            <a:off x="704851" y="352425"/>
            <a:ext cx="4152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Яблочный спас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E87191C0-9219-411D-BEC1-727363BF7476}"/>
              </a:ext>
            </a:extLst>
          </p:cNvPr>
          <p:cNvSpPr/>
          <p:nvPr/>
        </p:nvSpPr>
        <p:spPr>
          <a:xfrm>
            <a:off x="7229473" y="828675"/>
            <a:ext cx="4257675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Яблочный Спас — народный праздник, приуроченный к православному торжеству Преображения Господня, в котором тесно переплелись церковные и народные традиции –  празднуют 19 августа.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 descr="ÐÐ°ÑÑÐ¸Ð½ÐºÐ¸ Ð¿Ð¾ Ð·Ð°Ð¿ÑÐ¾ÑÑ ÑÐ±Ð»Ð¾ÑÐ½ÑÐ¹ ÑÐ¿Ð°Ñ Ð¿ÑÐ°Ð·Ð´Ð½Ð¸Ðº">
            <a:extLst>
              <a:ext uri="{FF2B5EF4-FFF2-40B4-BE49-F238E27FC236}">
                <a16:creationId xmlns:a16="http://schemas.microsoft.com/office/drawing/2014/main" xmlns="" id="{2D3D2EE2-A715-4CFA-9B21-BE0AD74EE4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7" y="1362075"/>
            <a:ext cx="5505448" cy="4231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ÐÐ°ÑÑÐ¸Ð½ÐºÐ¸ Ð¿Ð¾ Ð·Ð°Ð¿ÑÐ¾ÑÑ ÑÐ±Ð»Ð¾ÑÐ½ÑÐ¹ ÑÐ¿Ð°Ñ Ð¿ÑÐ°Ð·Ð´Ð½Ð¸Ðº">
            <a:extLst>
              <a:ext uri="{FF2B5EF4-FFF2-40B4-BE49-F238E27FC236}">
                <a16:creationId xmlns:a16="http://schemas.microsoft.com/office/drawing/2014/main" xmlns="" id="{C5444444-EB05-4719-BBD7-3D56B3BA1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3982037"/>
            <a:ext cx="23050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86423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21">
              <a:srgbClr val="FFFF00"/>
            </a:gs>
            <a:gs pos="68617">
              <a:srgbClr val="FFFF00"/>
            </a:gs>
            <a:gs pos="82000">
              <a:srgbClr val="D281EF"/>
            </a:gs>
            <a:gs pos="44000">
              <a:srgbClr val="F5DAFC"/>
            </a:gs>
            <a:gs pos="87000">
              <a:schemeClr val="accent4">
                <a:lumMod val="60000"/>
                <a:lumOff val="40000"/>
              </a:schemeClr>
            </a:gs>
            <a:gs pos="100000">
              <a:srgbClr val="B765E5"/>
            </a:gs>
            <a:gs pos="60000">
              <a:srgbClr val="FFC000"/>
            </a:gs>
            <a:gs pos="28000">
              <a:srgbClr val="FFC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98193126-934D-4DEB-84DB-7EE679E6759A}"/>
              </a:ext>
            </a:extLst>
          </p:cNvPr>
          <p:cNvSpPr/>
          <p:nvPr/>
        </p:nvSpPr>
        <p:spPr>
          <a:xfrm>
            <a:off x="1117600" y="494831"/>
            <a:ext cx="49784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всех действующих православных храмах в этот день проходят праздничные службы — верующие идут в церковь для исповеди и причащения. Люди издавна считали, что в Яблочный Спас Бог посылает на людей Свое благословение.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5747C522-D0EC-461A-85CF-4E44C0E13A3F}"/>
              </a:ext>
            </a:extLst>
          </p:cNvPr>
          <p:cNvSpPr/>
          <p:nvPr/>
        </p:nvSpPr>
        <p:spPr>
          <a:xfrm>
            <a:off x="6695439" y="680720"/>
            <a:ext cx="469392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Богослужения освящаются фрукты – этот обычай восходит к Ветхому Завету, когда люди несли в храм фрукты для благословения и в знак благодарности Богу.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1ABC685C-2B7C-4425-AE17-7610E184DDD3}"/>
              </a:ext>
            </a:extLst>
          </p:cNvPr>
          <p:cNvSpPr/>
          <p:nvPr/>
        </p:nvSpPr>
        <p:spPr>
          <a:xfrm rot="10800000" flipV="1">
            <a:off x="2324244" y="4006504"/>
            <a:ext cx="514217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традиции, прихожане по сей день несут в церковь корзинки с виноградом, яблоками и другими плодами, которые можно употреблять в пищу, только после проведения торжественного обряда освящения.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3314" name="Picture 2" descr="ÐÐ°ÑÑÐ¸Ð½ÐºÐ¸ Ð¿Ð¾ Ð·Ð°Ð¿ÑÐ¾ÑÑ ÑÐ¾ÑÐ¾ Ð¸ ÑÐ¸ÑÑÐ½ÐºÐ¸ ÑÐ±Ð»Ð¾ÐºÐ¸">
            <a:extLst>
              <a:ext uri="{FF2B5EF4-FFF2-40B4-BE49-F238E27FC236}">
                <a16:creationId xmlns:a16="http://schemas.microsoft.com/office/drawing/2014/main" xmlns="" id="{4B099028-33F1-428D-8584-DE6B919FD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84" y="3907558"/>
            <a:ext cx="1890535" cy="1333687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99000"/>
              </a:srgbClr>
            </a:outerShdw>
            <a:reflection blurRad="6350" stA="50000" endA="300" endPos="90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ÐÐ°ÑÑÐ¸Ð½ÐºÐ¸ Ð¿Ð¾ Ð·Ð°Ð¿ÑÐ¾ÑÑ ÑÐ¾ÑÐ¾ Ð¸ ÑÐ¸ÑÑÐ½ÐºÐ¸ ÑÐ±Ð»Ð¾ÑÐ½ÑÐ¹ ÑÐ¿Ð°Ñ">
            <a:extLst>
              <a:ext uri="{FF2B5EF4-FFF2-40B4-BE49-F238E27FC236}">
                <a16:creationId xmlns:a16="http://schemas.microsoft.com/office/drawing/2014/main" xmlns="" id="{A1D83B82-4EB9-4376-89B2-879956CA9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481" y="3190239"/>
            <a:ext cx="3400638" cy="2458721"/>
          </a:xfrm>
          <a:prstGeom prst="rect">
            <a:avLst/>
          </a:prstGeom>
          <a:noFill/>
          <a:effectLst>
            <a:glow rad="762000">
              <a:srgbClr val="EB1991"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66560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21">
              <a:srgbClr val="FFC000"/>
            </a:gs>
            <a:gs pos="68617">
              <a:srgbClr val="FFFF00"/>
            </a:gs>
            <a:gs pos="82000">
              <a:schemeClr val="accent6">
                <a:lumMod val="60000"/>
                <a:lumOff val="40000"/>
              </a:schemeClr>
            </a:gs>
            <a:gs pos="44000">
              <a:schemeClr val="accent6">
                <a:lumMod val="40000"/>
                <a:lumOff val="60000"/>
              </a:schemeClr>
            </a:gs>
            <a:gs pos="87000">
              <a:schemeClr val="accent4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  <a:gs pos="60000">
              <a:srgbClr val="FFC000"/>
            </a:gs>
            <a:gs pos="36000">
              <a:srgbClr val="FFC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395C386E-C2AD-4A0A-88D5-8107B4BB2C52}"/>
              </a:ext>
            </a:extLst>
          </p:cNvPr>
          <p:cNvSpPr/>
          <p:nvPr/>
        </p:nvSpPr>
        <p:spPr>
          <a:xfrm>
            <a:off x="609600" y="400051"/>
            <a:ext cx="63722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Народный фольклор</a:t>
            </a:r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8D406F5B-6720-4D62-8E94-F00605B8C76E}"/>
              </a:ext>
            </a:extLst>
          </p:cNvPr>
          <p:cNvSpPr/>
          <p:nvPr/>
        </p:nvSpPr>
        <p:spPr>
          <a:xfrm>
            <a:off x="5156350" y="2833660"/>
            <a:ext cx="596208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ru-RU" dirty="0">
                <a:latin typeface="Times New Roman" panose="02020603050405020304" pitchFamily="18" charset="0"/>
                <a:cs typeface="Times New Roman" pitchFamily="18" charset="0"/>
              </a:rPr>
              <a:t>Обряды, приуроченные к крупным праздникам, включали большое количество разных произведений народного искусства (Фольклор): старинные лирические песни, свадебные, хороводные, календарно-обрядовые, плясовые; однако в повседневной жизни преобладали </a:t>
            </a:r>
            <a:r>
              <a:rPr lang="ru-RU" dirty="0" err="1">
                <a:latin typeface="Times New Roman" panose="02020603050405020304" pitchFamily="18" charset="0"/>
                <a:cs typeface="Times New Roman" pitchFamily="18" charset="0"/>
              </a:rPr>
              <a:t>частушки,песни</a:t>
            </a:r>
            <a:r>
              <a:rPr lang="ru-RU" dirty="0">
                <a:latin typeface="Times New Roman" panose="02020603050405020304" pitchFamily="18" charset="0"/>
                <a:cs typeface="Times New Roman" pitchFamily="18" charset="0"/>
              </a:rPr>
              <a:t>, приговоры, хороводы, игры, танцы, драматические сценки, маски, народные костюмы, своеобразный реквизит, устное народное творчество-  </a:t>
            </a:r>
            <a:r>
              <a:rPr lang="ru-RU" dirty="0" err="1">
                <a:latin typeface="Times New Roman" panose="02020603050405020304" pitchFamily="18" charset="0"/>
                <a:cs typeface="Times New Roman" pitchFamily="18" charset="0"/>
              </a:rPr>
              <a:t>пестушки</a:t>
            </a:r>
            <a:r>
              <a:rPr lang="ru-RU" dirty="0">
                <a:latin typeface="Times New Roman" panose="02020603050405020304" pitchFamily="18" charset="0"/>
                <a:cs typeface="Times New Roman" pitchFamily="18" charset="0"/>
              </a:rPr>
              <a:t>, загадки, сказки, поговорки и многое другое  частушки</a:t>
            </a:r>
          </a:p>
        </p:txBody>
      </p:sp>
      <p:pic>
        <p:nvPicPr>
          <p:cNvPr id="8194" name="Picture 2" descr="ÐÐ°ÑÑÐ¸Ð½ÐºÐ¸ Ð¿Ð¾ Ð·Ð°Ð¿ÑÐ¾ÑÑ ÑÑÑÑÐºÐ¸Ð¹ ÑÐ¾Ð»ÑÐºÐ»Ð¾Ñ ÐºÐ°ÑÑÐ¸Ð½ÐºÐ¸">
            <a:extLst>
              <a:ext uri="{FF2B5EF4-FFF2-40B4-BE49-F238E27FC236}">
                <a16:creationId xmlns:a16="http://schemas.microsoft.com/office/drawing/2014/main" xmlns="" id="{F3483E38-5674-417A-A2F1-8556227CF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146" y="1309688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3B0FE10-C5A4-49C8-BE9F-897273F9B9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3429000"/>
            <a:ext cx="3876675" cy="26384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5A0FE49-CB46-4D48-BB60-70EB94968A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279" y="217171"/>
            <a:ext cx="1857375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5990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21">
              <a:schemeClr val="accent6">
                <a:lumMod val="75000"/>
              </a:schemeClr>
            </a:gs>
            <a:gs pos="68617">
              <a:schemeClr val="accent4">
                <a:lumMod val="40000"/>
                <a:lumOff val="60000"/>
              </a:schemeClr>
            </a:gs>
            <a:gs pos="82000">
              <a:schemeClr val="accent6">
                <a:lumMod val="60000"/>
                <a:lumOff val="40000"/>
              </a:schemeClr>
            </a:gs>
            <a:gs pos="44000">
              <a:schemeClr val="accent6">
                <a:lumMod val="40000"/>
                <a:lumOff val="60000"/>
              </a:schemeClr>
            </a:gs>
            <a:gs pos="87000">
              <a:srgbClr val="FFC000"/>
            </a:gs>
            <a:gs pos="100000">
              <a:schemeClr val="accent6">
                <a:lumMod val="75000"/>
              </a:schemeClr>
            </a:gs>
            <a:gs pos="60000">
              <a:schemeClr val="accent6">
                <a:lumMod val="20000"/>
                <a:lumOff val="80000"/>
              </a:schemeClr>
            </a:gs>
            <a:gs pos="48960">
              <a:schemeClr val="accent6">
                <a:lumMod val="40000"/>
                <a:lumOff val="60000"/>
              </a:schemeClr>
            </a:gs>
            <a:gs pos="20000">
              <a:schemeClr val="accent6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469238B-63A6-4577-BF19-5CBC2946F1D5}"/>
              </a:ext>
            </a:extLst>
          </p:cNvPr>
          <p:cNvSpPr/>
          <p:nvPr/>
        </p:nvSpPr>
        <p:spPr>
          <a:xfrm>
            <a:off x="495301" y="333375"/>
            <a:ext cx="37528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Обереги на Руси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3" name="Picture 4" descr="884372-5e77e71b14f95a5e">
            <a:extLst>
              <a:ext uri="{FF2B5EF4-FFF2-40B4-BE49-F238E27FC236}">
                <a16:creationId xmlns:a16="http://schemas.microsoft.com/office/drawing/2014/main" xmlns="" id="{8E24F57E-563C-4C80-B77B-F0E6BA327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316654" y="1135791"/>
            <a:ext cx="1609724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FD2E8474-EE62-4386-800F-32CEA11A0CF2}"/>
              </a:ext>
            </a:extLst>
          </p:cNvPr>
          <p:cNvSpPr/>
          <p:nvPr/>
        </p:nvSpPr>
        <p:spPr>
          <a:xfrm>
            <a:off x="7391399" y="857250"/>
            <a:ext cx="421957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 один дом на Руси не обходился без народных оберегов. Русский народ верил, что обереги надёжно охраняют от болезней, «дурного глаза», стихийных бедствий и различных напастей,  для защиты дома и его обитателей от злых духов, болезней, для привлечения домового и его задабривания. Собираясь в дальнюю дорогу, человек брал с собой оберег, чтобы вложенные в него добро и любовь согревали душу и напоминали о родном доме и семье.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0" name="Picture 4" descr="ÐÐ°ÑÑÐ¸Ð½ÐºÐ¸ Ð¿Ð¾ Ð·Ð°Ð¿ÑÐ¾ÑÑ Ð´Ð¾Ð¼Ð¾Ð²Ð¾Ð¹">
            <a:extLst>
              <a:ext uri="{FF2B5EF4-FFF2-40B4-BE49-F238E27FC236}">
                <a16:creationId xmlns:a16="http://schemas.microsoft.com/office/drawing/2014/main" xmlns="" id="{AB27DD54-2D44-4673-9FCA-6919CDBAF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67" y="3435735"/>
            <a:ext cx="2210394" cy="2959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://2c-foto.ru/5ff078f9436028dbdf43147ec817617a.jpg">
            <a:hlinkClick r:id="rId4"/>
            <a:extLst>
              <a:ext uri="{FF2B5EF4-FFF2-40B4-BE49-F238E27FC236}">
                <a16:creationId xmlns:a16="http://schemas.microsoft.com/office/drawing/2014/main" xmlns="" id="{F5B254DE-4868-41E4-8259-A9518A8FE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521265" y="2423161"/>
            <a:ext cx="2208959" cy="3642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527664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41000">
              <a:srgbClr val="0070C0"/>
            </a:gs>
            <a:gs pos="69000">
              <a:srgbClr val="FFFF00"/>
            </a:gs>
            <a:gs pos="88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2FC48F1-9968-46C5-8546-0A2616F24D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124" y="1057281"/>
            <a:ext cx="5040076" cy="378005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FFA7C002-AF7B-4F56-882E-37F5F42E42F4}"/>
              </a:ext>
            </a:extLst>
          </p:cNvPr>
          <p:cNvSpPr/>
          <p:nvPr/>
        </p:nvSpPr>
        <p:spPr>
          <a:xfrm>
            <a:off x="812800" y="802620"/>
            <a:ext cx="511047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Русская народная кукла является исторической частицей культуры народов России. Кукла, как игровой образ, символизирует человека, его эпоху, историю культуры народов (русские обряды и обычаи). Тряпичные куклы выполнялись в народных традициях с применением старинных техник и технологий. Народная кукла с давних времён делалась из веточек и лоскутиков, сухой травы</a:t>
            </a:r>
            <a:endParaRPr lang="ru-RU" b="1" dirty="0"/>
          </a:p>
        </p:txBody>
      </p:sp>
      <p:pic>
        <p:nvPicPr>
          <p:cNvPr id="6" name="Picture 2" descr="https://pp.userapi.com/c849336/v849336854/10f963/PB7Y8SxjIpw.jpg">
            <a:extLst>
              <a:ext uri="{FF2B5EF4-FFF2-40B4-BE49-F238E27FC236}">
                <a16:creationId xmlns:a16="http://schemas.microsoft.com/office/drawing/2014/main" xmlns="" id="{69E679DD-0833-4368-8861-5BDFE8CDF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959" y="3470059"/>
            <a:ext cx="2600961" cy="295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16116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3000">
              <a:srgbClr val="B765E5"/>
            </a:gs>
            <a:gs pos="39000">
              <a:srgbClr val="00B0F0"/>
            </a:gs>
            <a:gs pos="66000">
              <a:srgbClr val="B765E5"/>
            </a:gs>
            <a:gs pos="93000">
              <a:srgbClr val="00B0F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2FCA9A0-81A6-4BE3-9C5B-AB4DB77D9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4331" y="402771"/>
            <a:ext cx="3798389" cy="2370909"/>
          </a:xfrm>
        </p:spPr>
        <p:txBody>
          <a:bodyPr>
            <a:normAutofit fontScale="90000"/>
          </a:bodyPr>
          <a:lstStyle/>
          <a:p>
            <a:r>
              <a:rPr lang="ru-RU" sz="6600" b="1" dirty="0">
                <a:solidFill>
                  <a:srgbClr val="FFC000"/>
                </a:solidFill>
              </a:rPr>
              <a:t>Спасибо за просмотр!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78F9846E-E9FC-4E0E-AE92-EBBA109569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9131">
            <a:off x="478942" y="1334594"/>
            <a:ext cx="6536150" cy="4684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Улыбающееся лицо 5">
            <a:extLst>
              <a:ext uri="{FF2B5EF4-FFF2-40B4-BE49-F238E27FC236}">
                <a16:creationId xmlns:a16="http://schemas.microsoft.com/office/drawing/2014/main" xmlns="" id="{7891936C-FDFD-4496-8DEE-051D89F2928C}"/>
              </a:ext>
            </a:extLst>
          </p:cNvPr>
          <p:cNvSpPr/>
          <p:nvPr/>
        </p:nvSpPr>
        <p:spPr>
          <a:xfrm>
            <a:off x="7571213" y="2889195"/>
            <a:ext cx="1199582" cy="1176165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ердце 6">
            <a:extLst>
              <a:ext uri="{FF2B5EF4-FFF2-40B4-BE49-F238E27FC236}">
                <a16:creationId xmlns:a16="http://schemas.microsoft.com/office/drawing/2014/main" xmlns="" id="{AAC65D30-4BFC-4D1B-A449-DE2FAF9FBCD4}"/>
              </a:ext>
            </a:extLst>
          </p:cNvPr>
          <p:cNvSpPr/>
          <p:nvPr/>
        </p:nvSpPr>
        <p:spPr>
          <a:xfrm rot="20422853">
            <a:off x="9520213" y="4236805"/>
            <a:ext cx="1667239" cy="1460671"/>
          </a:xfrm>
          <a:prstGeom prst="heart">
            <a:avLst/>
          </a:prstGeom>
          <a:solidFill>
            <a:srgbClr val="EB19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816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3000">
              <a:srgbClr val="C9A6E4"/>
            </a:gs>
            <a:gs pos="0">
              <a:srgbClr val="EB1991"/>
            </a:gs>
            <a:gs pos="49000">
              <a:schemeClr val="accent2">
                <a:lumMod val="40000"/>
                <a:lumOff val="60000"/>
              </a:schemeClr>
            </a:gs>
            <a:gs pos="66000">
              <a:srgbClr val="FFFA99"/>
            </a:gs>
            <a:gs pos="87000">
              <a:srgbClr val="F5DAF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9EDB5C1E-3CF2-4F40-81C4-312F3915B27D}"/>
              </a:ext>
            </a:extLst>
          </p:cNvPr>
          <p:cNvSpPr/>
          <p:nvPr/>
        </p:nvSpPr>
        <p:spPr>
          <a:xfrm>
            <a:off x="213361" y="751115"/>
            <a:ext cx="11409680" cy="5386090"/>
          </a:xfrm>
          <a:prstGeom prst="rect">
            <a:avLst/>
          </a:prstGeom>
          <a:gradFill>
            <a:gsLst>
              <a:gs pos="23000">
                <a:srgbClr val="C9A6E4"/>
              </a:gs>
              <a:gs pos="0">
                <a:srgbClr val="EB1991"/>
              </a:gs>
              <a:gs pos="49000">
                <a:schemeClr val="accent2">
                  <a:lumMod val="40000"/>
                  <a:lumOff val="60000"/>
                </a:schemeClr>
              </a:gs>
              <a:gs pos="66000">
                <a:srgbClr val="FFFA99"/>
              </a:gs>
              <a:gs pos="87000">
                <a:srgbClr val="F5DAFC"/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endParaRPr lang="ru-RU" sz="3600" b="1" dirty="0">
              <a:solidFill>
                <a:srgbClr val="1111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600" b="1" dirty="0">
              <a:solidFill>
                <a:srgbClr val="1111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 проекта</a:t>
            </a:r>
            <a:r>
              <a:rPr lang="ru-RU" sz="36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у детей представление о традициях и обычаях русского народа. Воспитывать любовь и гордость за свою страну, свой народ.</a:t>
            </a:r>
          </a:p>
          <a:p>
            <a:endParaRPr lang="ru-RU" sz="2800" dirty="0">
              <a:solidFill>
                <a:srgbClr val="1111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 проекта:</a:t>
            </a:r>
          </a:p>
          <a:p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Познакомить детей с традициями и обычаями русского народа.</a:t>
            </a:r>
          </a:p>
          <a:p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Развивать память, воображение, речь.</a:t>
            </a:r>
          </a:p>
          <a:p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Обогащать словарный запас за счет русских слов.</a:t>
            </a:r>
          </a:p>
          <a:p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Воспитывать уважение к русской культуре.</a:t>
            </a:r>
          </a:p>
          <a:p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Воспитывать любовь к родной природе.</a:t>
            </a:r>
            <a:endParaRPr lang="ru-RU" sz="2400" i="0" dirty="0">
              <a:solidFill>
                <a:srgbClr val="11111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15DDC1BE-7B64-4877-B964-77EC6D29A86E}"/>
              </a:ext>
            </a:extLst>
          </p:cNvPr>
          <p:cNvSpPr/>
          <p:nvPr/>
        </p:nvSpPr>
        <p:spPr>
          <a:xfrm rot="10800000" flipV="1">
            <a:off x="904875" y="713606"/>
            <a:ext cx="29146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ru-RU" b="1" i="1" dirty="0">
                <a:ea typeface="Calibri" pitchFamily="34" charset="0"/>
                <a:cs typeface="Calibri" pitchFamily="34" charset="0"/>
              </a:rPr>
              <a:t>«Чем дальше в будущее</a:t>
            </a:r>
          </a:p>
          <a:p>
            <a:pPr eaLnBrk="0" hangingPunct="0"/>
            <a:r>
              <a:rPr lang="ru-RU" b="1" i="1" dirty="0">
                <a:ea typeface="Calibri" pitchFamily="34" charset="0"/>
                <a:cs typeface="Calibri" pitchFamily="34" charset="0"/>
              </a:rPr>
              <a:t> входим, </a:t>
            </a:r>
            <a:endParaRPr lang="ru-RU" b="1" i="1" dirty="0"/>
          </a:p>
          <a:p>
            <a:pPr eaLnBrk="0" hangingPunct="0"/>
            <a:r>
              <a:rPr lang="ru-RU" b="1" i="1" dirty="0">
                <a:ea typeface="Calibri" pitchFamily="34" charset="0"/>
                <a:cs typeface="Calibri" pitchFamily="34" charset="0"/>
              </a:rPr>
              <a:t>тем больше</a:t>
            </a:r>
          </a:p>
          <a:p>
            <a:pPr eaLnBrk="0" hangingPunct="0"/>
            <a:r>
              <a:rPr lang="ru-RU" b="1" i="1" dirty="0">
                <a:ea typeface="Calibri" pitchFamily="34" charset="0"/>
                <a:cs typeface="Calibri" pitchFamily="34" charset="0"/>
              </a:rPr>
              <a:t> прошлым дорожим…»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22843259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3000">
              <a:srgbClr val="C9A6E4"/>
            </a:gs>
            <a:gs pos="0">
              <a:srgbClr val="EB1991"/>
            </a:gs>
            <a:gs pos="49000">
              <a:schemeClr val="accent2">
                <a:lumMod val="40000"/>
                <a:lumOff val="60000"/>
              </a:schemeClr>
            </a:gs>
            <a:gs pos="66000">
              <a:srgbClr val="FFFA99"/>
            </a:gs>
            <a:gs pos="87000">
              <a:srgbClr val="F5DAF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6676D911-B566-4EC6-8F5D-62E46DE6E881}"/>
              </a:ext>
            </a:extLst>
          </p:cNvPr>
          <p:cNvSpPr/>
          <p:nvPr/>
        </p:nvSpPr>
        <p:spPr>
          <a:xfrm>
            <a:off x="1716314" y="591911"/>
            <a:ext cx="9622972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u="sng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Планируемый результат</a:t>
            </a:r>
            <a:r>
              <a:rPr lang="ru-RU" sz="40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endParaRPr lang="ru-RU" sz="4000" b="1" dirty="0">
              <a:solidFill>
                <a:srgbClr val="1111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36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представлений о русской культуре, обогащение представлений о традициях русского народа, обогащение жизненного опыта.</a:t>
            </a:r>
          </a:p>
          <a:p>
            <a:r>
              <a:rPr lang="ru-RU" sz="36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Уважение к традициям и культуре русского народа, интерес к культурным традициям</a:t>
            </a:r>
            <a:r>
              <a:rPr lang="ru-RU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360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Изучение обычаев русского народа.</a:t>
            </a:r>
          </a:p>
        </p:txBody>
      </p:sp>
    </p:spTree>
    <p:extLst>
      <p:ext uri="{BB962C8B-B14F-4D97-AF65-F5344CB8AC3E}">
        <p14:creationId xmlns:p14="http://schemas.microsoft.com/office/powerpoint/2010/main" val="862260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3000">
              <a:srgbClr val="C9A6E4"/>
            </a:gs>
            <a:gs pos="0">
              <a:srgbClr val="EB1991"/>
            </a:gs>
            <a:gs pos="49000">
              <a:schemeClr val="accent2">
                <a:lumMod val="40000"/>
                <a:lumOff val="60000"/>
              </a:schemeClr>
            </a:gs>
            <a:gs pos="66000">
              <a:srgbClr val="FFFA99"/>
            </a:gs>
            <a:gs pos="87000">
              <a:srgbClr val="F5DAF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06BB2C28-17C5-4924-BB55-69BBDDDE18C5}"/>
              </a:ext>
            </a:extLst>
          </p:cNvPr>
          <p:cNvSpPr/>
          <p:nvPr/>
        </p:nvSpPr>
        <p:spPr>
          <a:xfrm>
            <a:off x="1175656" y="58847"/>
            <a:ext cx="10112103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быту и культуре любого народа есть много явлений, сложных по своему историческому происхождению и выполняемым функциям. Одними из самых ярких и показательных явлений такого рода являются народные обычаи и традиции. Для того, чтобы понять их истоки, надо, прежде всего, изучать историю народа, его культуру, соприкоснуться с его жизнью и бытом, попытаться понять его душу и характер. Любые обычаи и традиции в своей основе отражают жизнь той или иной группы людей, а возникают они как результат эмпирического и духовного познания окружающей действительности. Другими словами, обычаи и традиции - это те ценные жемчужины в океане жизни народа, которые он собрал на протяжении веков как результат практического и духовного постижения реальности. Какую бы традицию или обычай мы ни взяли, исследовав её корни, мы, как правило, приходим к выводу, что она жизненно оправдана и за формой, подчас кажущейся нам претенциозной и архаичной, скрывается живое рациональное зерно. Обычаи и традиции любого народа - это его “приданое” при вступлении в огромную семью человечества, живущего на планете Земля.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8925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9241">
              <a:srgbClr val="FFC000"/>
            </a:gs>
            <a:gs pos="0">
              <a:srgbClr val="C00000"/>
            </a:gs>
            <a:gs pos="46000">
              <a:schemeClr val="accent2">
                <a:lumMod val="60000"/>
                <a:lumOff val="40000"/>
              </a:schemeClr>
            </a:gs>
            <a:gs pos="69000">
              <a:srgbClr val="FFFA99"/>
            </a:gs>
            <a:gs pos="8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7E03E639-0798-43F2-808A-BAAC4785D50A}"/>
              </a:ext>
            </a:extLst>
          </p:cNvPr>
          <p:cNvSpPr/>
          <p:nvPr/>
        </p:nvSpPr>
        <p:spPr>
          <a:xfrm>
            <a:off x="782320" y="1066801"/>
            <a:ext cx="10637520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Национальная культура </a:t>
            </a:r>
            <a:r>
              <a:rPr lang="ru-RU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– это национальная память народа, то, что выделяет данный народ в ряду других, хранит человека от обезличивания, позволяет ему ощутить связь времен и поколений, получить духовную поддержку и жизненную опору.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0" hangingPunct="0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Менталитет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-    каждый народ имеет свои уникальные свойства менталитета, присущие только ему, в зависимости от ментальности нации строятся традиции, обряды, обычаи  и другие составляющие культуры. Менталитет русского народа, безусловно, качественно отличается от других национальностей, в первую очередь особым гостеприимством, широтой традиций и другими особенностями.</a:t>
            </a:r>
            <a:r>
              <a:rPr lang="ru-RU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0" hangingPunct="0"/>
            <a:r>
              <a:rPr lang="ru-RU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Традиция», «обычай», «обряд» 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важнейшие элементы культуры каждого народа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, эти слова всем знакомы, вызывают в памяти определённые ассоциации и обычно бывают связаны с воспоминаниями о той, «ушедшей Руси». Неоценимая ценность традиций, обычаев и обрядов в том, что они свято хранят и воспроизводят духовный облик того или иного народа, его уникальные особенности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аккумулируя  в себе весь накопленный культурный опыт многих поколений людей, привносят в нашу жизнь всё самое лучшее из духовного наследия народа. 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Благодаря традициям, обычаям и обрядам народы наиболее всего и отличается один от другого.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eaLnBrk="0" hangingPunct="0"/>
            <a:r>
              <a:rPr lang="ru-RU" dirty="0">
                <a:latin typeface="Times New Roman" pitchFamily="18" charset="0"/>
                <a:cs typeface="Times New Roman" pitchFamily="18" charset="0"/>
              </a:rPr>
              <a:t>  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0587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FFF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0EEAF88-25E9-44FB-9BBA-A9C47BD7A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1" y="566057"/>
            <a:ext cx="3108959" cy="1295400"/>
          </a:xfrm>
        </p:spPr>
        <p:txBody>
          <a:bodyPr>
            <a:normAutofit fontScale="90000"/>
          </a:bodyPr>
          <a:lstStyle/>
          <a:p>
            <a:r>
              <a:rPr lang="ru-RU" sz="5300" b="1" u="sng" dirty="0"/>
              <a:t>Сочельник</a:t>
            </a:r>
            <a:endParaRPr lang="ru-RU" b="1" u="sng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9D893DB1-D9CC-4D66-9B0A-BB481E8D96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2133">
            <a:off x="7150441" y="3313239"/>
            <a:ext cx="3733644" cy="255223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C4F40EC-FDF2-4D9B-8F76-28000CCDE2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5402">
            <a:off x="1233317" y="425632"/>
            <a:ext cx="5254953" cy="231836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4CF4974-E044-4651-88E9-404AFB3854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6627">
            <a:off x="1419846" y="3347157"/>
            <a:ext cx="4058673" cy="273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23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">
              <a:srgbClr val="C00000"/>
            </a:gs>
            <a:gs pos="19000">
              <a:schemeClr val="accent4">
                <a:lumMod val="60000"/>
                <a:lumOff val="40000"/>
              </a:schemeClr>
            </a:gs>
            <a:gs pos="53000">
              <a:srgbClr val="FFFA99"/>
            </a:gs>
            <a:gs pos="86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40928FCE-6A46-450F-B78A-E4BA7500F86B}"/>
              </a:ext>
            </a:extLst>
          </p:cNvPr>
          <p:cNvSpPr/>
          <p:nvPr/>
        </p:nvSpPr>
        <p:spPr>
          <a:xfrm>
            <a:off x="5323113" y="838201"/>
            <a:ext cx="639136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602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Сочельник </a:t>
            </a:r>
            <a:r>
              <a:rPr lang="ru-RU" sz="2400" dirty="0">
                <a:solidFill>
                  <a:srgbClr val="602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православных христиан - </a:t>
            </a:r>
            <a:r>
              <a:rPr lang="ru-RU" sz="2400" dirty="0" err="1">
                <a:solidFill>
                  <a:srgbClr val="602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навечерие</a:t>
            </a:r>
            <a:r>
              <a:rPr lang="ru-RU" sz="2400" dirty="0">
                <a:solidFill>
                  <a:srgbClr val="602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dirty="0">
                <a:solidFill>
                  <a:srgbClr val="602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Рождества Христова</a:t>
            </a:r>
            <a:r>
              <a:rPr lang="ru-RU" sz="2400" dirty="0">
                <a:solidFill>
                  <a:srgbClr val="602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заключительный день 40-дневного Рождественского поста, который отмечается 6 января. Слово «сочельник» произошло от слова </a:t>
            </a:r>
            <a:r>
              <a:rPr lang="ru-RU" sz="2400" b="1" dirty="0">
                <a:solidFill>
                  <a:srgbClr val="602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«сочиво»</a:t>
            </a:r>
            <a:r>
              <a:rPr lang="ru-RU" sz="2400" dirty="0">
                <a:solidFill>
                  <a:srgbClr val="602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(размоченные зерна пшеницы с медом). Зерно олицетворяло воскресшую жизнь, а мед - сладость будущей блаженной жизни. Вкушать сочиво по традиции было положено только по завершении литургии (богослужения). Также в </a:t>
            </a:r>
            <a:r>
              <a:rPr lang="ru-RU" sz="2400" b="1" dirty="0">
                <a:solidFill>
                  <a:srgbClr val="602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православии</a:t>
            </a:r>
            <a:r>
              <a:rPr lang="ru-RU" sz="2400" dirty="0">
                <a:solidFill>
                  <a:srgbClr val="602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известен </a:t>
            </a:r>
            <a:r>
              <a:rPr lang="ru-RU" sz="2400" b="1" dirty="0">
                <a:solidFill>
                  <a:srgbClr val="602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обычай </a:t>
            </a:r>
            <a:r>
              <a:rPr lang="ru-RU" sz="2400" dirty="0">
                <a:solidFill>
                  <a:srgbClr val="602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принимать пищу до появления первой вечерней звезды, символизирующей явление Вифлеемской звезды, возвестившей о рождении Христа.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ÐÐ°ÑÑÐ¸Ð½ÐºÐ¸ Ð¿Ð¾ Ð·Ð°Ð¿ÑÐ¾ÑÑ ÑÐ¾ÑÐ¾ Ð¸ ÑÐ¸ÑÑÐ½ÐºÐ¸ ÑÐ¾ÑÐµÐ»ÑÐ½Ð¸Ðº">
            <a:extLst>
              <a:ext uri="{FF2B5EF4-FFF2-40B4-BE49-F238E27FC236}">
                <a16:creationId xmlns:a16="http://schemas.microsoft.com/office/drawing/2014/main" xmlns="" id="{40AB92C7-5346-4605-BC09-ABFE796CC0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1494">
            <a:off x="190500" y="1287236"/>
            <a:ext cx="4459256" cy="312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068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">
              <a:srgbClr val="FFC000"/>
            </a:gs>
            <a:gs pos="19000">
              <a:schemeClr val="accent4">
                <a:lumMod val="60000"/>
                <a:lumOff val="40000"/>
              </a:schemeClr>
            </a:gs>
            <a:gs pos="53000">
              <a:srgbClr val="FFFA99"/>
            </a:gs>
            <a:gs pos="75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0EEAF88-25E9-44FB-9BBA-A9C47BD7A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8899" y="566057"/>
            <a:ext cx="3073101" cy="1295400"/>
          </a:xfrm>
        </p:spPr>
        <p:txBody>
          <a:bodyPr>
            <a:normAutofit fontScale="90000"/>
          </a:bodyPr>
          <a:lstStyle/>
          <a:p>
            <a:r>
              <a:rPr lang="ru-RU" sz="5300" b="1" u="sng" dirty="0"/>
              <a:t>Рождество</a:t>
            </a:r>
            <a:endParaRPr lang="ru-RU" b="1" u="sng" dirty="0"/>
          </a:p>
        </p:txBody>
      </p:sp>
      <p:pic>
        <p:nvPicPr>
          <p:cNvPr id="2050" name="Picture 2" descr="ÐÐ¾Ð³Ð´Ð° Ð¡Ð°Ð¼ ÐÐ¾ÑÐ¿Ð¾Ð´Ñ Ð¿ÑÐ¸ÑÐµÐ» Ð½Ð° Ð·ÐµÐ¼Ð»Ñ ÑÐ¿Ð°ÑÑÐ¸ ÑÐµÐ»Ð¾Ð²ÐµÐºÐ°, ÑÐ¾ ÐµÐ¼Ñ Ð½Ðµ Ð½Ð°ÑÐ»Ð¾ÑÑ Ð¼ÐµÑÑÐ° Ð² Ð´Ð¾Ð¼Ðµ">
            <a:extLst>
              <a:ext uri="{FF2B5EF4-FFF2-40B4-BE49-F238E27FC236}">
                <a16:creationId xmlns:a16="http://schemas.microsoft.com/office/drawing/2014/main" xmlns="" id="{0AB06D8C-4A2D-4961-88F4-D50964854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5348">
            <a:off x="294190" y="1146761"/>
            <a:ext cx="2956159" cy="1653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ÐÐ°ÑÑÐ¸Ð½ÐºÐ¸ Ð¿Ð¾ Ð·Ð°Ð¿ÑÐ¾ÑÑ ÑÐ¾ÑÐ¾ ÑÐ¾Ð¶Ð´ÐµÑÑÐ²Ð¾">
            <a:extLst>
              <a:ext uri="{FF2B5EF4-FFF2-40B4-BE49-F238E27FC236}">
                <a16:creationId xmlns:a16="http://schemas.microsoft.com/office/drawing/2014/main" xmlns="" id="{85661D2E-0D84-4CC2-AA79-51F871C7CD7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0537">
            <a:off x="7996871" y="3172224"/>
            <a:ext cx="3023189" cy="241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pp.userapi.com/c851528/v851528958/a4156/5vJft9dX7Z8.jpg">
            <a:extLst>
              <a:ext uri="{FF2B5EF4-FFF2-40B4-BE49-F238E27FC236}">
                <a16:creationId xmlns:a16="http://schemas.microsoft.com/office/drawing/2014/main" xmlns="" id="{EA1FA7A4-50A5-4924-B903-0EA40E939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892" y="891089"/>
            <a:ext cx="3319135" cy="491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193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456</TotalTime>
  <Words>876</Words>
  <Application>Microsoft Office PowerPoint</Application>
  <PresentationFormat>Произвольный</PresentationFormat>
  <Paragraphs>69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МДОУ Детский сад №99  комбинированного вида   Обычаи, обряды и традиции русского народа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Сочельник</vt:lpstr>
      <vt:lpstr>Презентация PowerPoint</vt:lpstr>
      <vt:lpstr>Рождество</vt:lpstr>
      <vt:lpstr>Презентация PowerPoint</vt:lpstr>
      <vt:lpstr>Презентация PowerPoint</vt:lpstr>
      <vt:lpstr>Презентация PowerPoint</vt:lpstr>
      <vt:lpstr>Вербное Воскресенье</vt:lpstr>
      <vt:lpstr>Пасха</vt:lpstr>
      <vt:lpstr>Презентация PowerPoint</vt:lpstr>
      <vt:lpstr>Крещение младенцев</vt:lpstr>
      <vt:lpstr>Презентация PowerPoint</vt:lpstr>
      <vt:lpstr>Иван Купала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просмотр!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Обычаи и традиции народов России</dc:title>
  <dc:creator>Светлана Ильинова</dc:creator>
  <cp:lastModifiedBy>Пользователь Windows</cp:lastModifiedBy>
  <cp:revision>77</cp:revision>
  <cp:lastPrinted>2019-01-30T17:00:34Z</cp:lastPrinted>
  <dcterms:created xsi:type="dcterms:W3CDTF">2018-03-21T10:47:53Z</dcterms:created>
  <dcterms:modified xsi:type="dcterms:W3CDTF">2023-12-14T16:55:35Z</dcterms:modified>
</cp:coreProperties>
</file>