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9" r:id="rId4"/>
    <p:sldId id="305" r:id="rId5"/>
    <p:sldId id="299" r:id="rId6"/>
    <p:sldId id="260" r:id="rId7"/>
    <p:sldId id="262" r:id="rId8"/>
    <p:sldId id="264" r:id="rId9"/>
    <p:sldId id="300" r:id="rId10"/>
    <p:sldId id="309" r:id="rId11"/>
    <p:sldId id="308" r:id="rId12"/>
    <p:sldId id="311" r:id="rId13"/>
    <p:sldId id="312" r:id="rId14"/>
    <p:sldId id="313" r:id="rId15"/>
    <p:sldId id="269" r:id="rId16"/>
    <p:sldId id="310" r:id="rId17"/>
    <p:sldId id="301" r:id="rId18"/>
    <p:sldId id="302" r:id="rId19"/>
    <p:sldId id="306" r:id="rId20"/>
    <p:sldId id="273" r:id="rId21"/>
    <p:sldId id="316" r:id="rId22"/>
    <p:sldId id="317" r:id="rId23"/>
    <p:sldId id="278" r:id="rId24"/>
    <p:sldId id="297" r:id="rId25"/>
    <p:sldId id="318" r:id="rId26"/>
    <p:sldId id="294" r:id="rId27"/>
    <p:sldId id="319" r:id="rId28"/>
    <p:sldId id="281" r:id="rId29"/>
    <p:sldId id="283" r:id="rId30"/>
    <p:sldId id="285" r:id="rId31"/>
    <p:sldId id="288" r:id="rId32"/>
    <p:sldId id="289" r:id="rId33"/>
    <p:sldId id="324" r:id="rId34"/>
    <p:sldId id="321" r:id="rId35"/>
    <p:sldId id="323" r:id="rId36"/>
    <p:sldId id="303" r:id="rId37"/>
    <p:sldId id="290" r:id="rId38"/>
    <p:sldId id="322" r:id="rId3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660"/>
  </p:normalViewPr>
  <p:slideViewPr>
    <p:cSldViewPr>
      <p:cViewPr>
        <p:scale>
          <a:sx n="87" d="100"/>
          <a:sy n="87" d="100"/>
        </p:scale>
        <p:origin x="-148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C772-A393-4778-A922-69A87EF5923E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44834-9A20-46EF-844B-61E7F23B4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8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1218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1218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1218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9BD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6712" y="1718309"/>
            <a:ext cx="8776335" cy="5139690"/>
          </a:xfrm>
          <a:custGeom>
            <a:avLst/>
            <a:gdLst/>
            <a:ahLst/>
            <a:cxnLst/>
            <a:rect l="l" t="t" r="r" b="b"/>
            <a:pathLst>
              <a:path w="8776335" h="5139690">
                <a:moveTo>
                  <a:pt x="8775763" y="0"/>
                </a:moveTo>
                <a:lnTo>
                  <a:pt x="0" y="0"/>
                </a:lnTo>
                <a:lnTo>
                  <a:pt x="0" y="1270"/>
                </a:lnTo>
                <a:lnTo>
                  <a:pt x="0" y="5138420"/>
                </a:lnTo>
                <a:lnTo>
                  <a:pt x="0" y="5139690"/>
                </a:lnTo>
                <a:lnTo>
                  <a:pt x="8775763" y="5139690"/>
                </a:lnTo>
                <a:lnTo>
                  <a:pt x="8775763" y="5138420"/>
                </a:lnTo>
                <a:lnTo>
                  <a:pt x="8775763" y="1270"/>
                </a:lnTo>
                <a:lnTo>
                  <a:pt x="8775763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66712" y="1717675"/>
            <a:ext cx="8776335" cy="5140325"/>
          </a:xfrm>
          <a:custGeom>
            <a:avLst/>
            <a:gdLst/>
            <a:ahLst/>
            <a:cxnLst/>
            <a:rect l="l" t="t" r="r" b="b"/>
            <a:pathLst>
              <a:path w="8776335" h="5140325">
                <a:moveTo>
                  <a:pt x="0" y="1397"/>
                </a:moveTo>
                <a:lnTo>
                  <a:pt x="0" y="635"/>
                </a:lnTo>
                <a:lnTo>
                  <a:pt x="647" y="0"/>
                </a:lnTo>
                <a:lnTo>
                  <a:pt x="1435" y="0"/>
                </a:lnTo>
                <a:lnTo>
                  <a:pt x="8774239" y="0"/>
                </a:lnTo>
                <a:lnTo>
                  <a:pt x="8775001" y="0"/>
                </a:lnTo>
                <a:lnTo>
                  <a:pt x="8775763" y="635"/>
                </a:lnTo>
                <a:lnTo>
                  <a:pt x="8775763" y="1397"/>
                </a:lnTo>
                <a:lnTo>
                  <a:pt x="8775763" y="5138885"/>
                </a:lnTo>
                <a:lnTo>
                  <a:pt x="8775763" y="5139680"/>
                </a:lnTo>
                <a:lnTo>
                  <a:pt x="8775001" y="5140324"/>
                </a:lnTo>
                <a:lnTo>
                  <a:pt x="8774239" y="5140324"/>
                </a:lnTo>
                <a:lnTo>
                  <a:pt x="1435" y="5140324"/>
                </a:lnTo>
                <a:lnTo>
                  <a:pt x="647" y="5140324"/>
                </a:lnTo>
                <a:lnTo>
                  <a:pt x="0" y="5139680"/>
                </a:lnTo>
                <a:lnTo>
                  <a:pt x="0" y="5138885"/>
                </a:lnTo>
                <a:lnTo>
                  <a:pt x="0" y="1397"/>
                </a:lnTo>
                <a:close/>
              </a:path>
            </a:pathLst>
          </a:custGeom>
          <a:ln w="936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165100" cy="833119"/>
          </a:xfrm>
          <a:custGeom>
            <a:avLst/>
            <a:gdLst/>
            <a:ahLst/>
            <a:cxnLst/>
            <a:rect l="l" t="t" r="r" b="b"/>
            <a:pathLst>
              <a:path w="165100" h="833119">
                <a:moveTo>
                  <a:pt x="165100" y="1270"/>
                </a:moveTo>
                <a:lnTo>
                  <a:pt x="164973" y="1270"/>
                </a:lnTo>
                <a:lnTo>
                  <a:pt x="164973" y="0"/>
                </a:lnTo>
                <a:lnTo>
                  <a:pt x="114" y="0"/>
                </a:lnTo>
                <a:lnTo>
                  <a:pt x="114" y="1270"/>
                </a:lnTo>
                <a:lnTo>
                  <a:pt x="0" y="833120"/>
                </a:lnTo>
                <a:lnTo>
                  <a:pt x="165100" y="833120"/>
                </a:lnTo>
                <a:lnTo>
                  <a:pt x="165100" y="1270"/>
                </a:lnTo>
                <a:close/>
              </a:path>
            </a:pathLst>
          </a:custGeom>
          <a:solidFill>
            <a:srgbClr val="125C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65100" cy="833755"/>
          </a:xfrm>
          <a:custGeom>
            <a:avLst/>
            <a:gdLst/>
            <a:ahLst/>
            <a:cxnLst/>
            <a:rect l="l" t="t" r="r" b="b"/>
            <a:pathLst>
              <a:path w="165100" h="833755">
                <a:moveTo>
                  <a:pt x="0" y="1524"/>
                </a:moveTo>
                <a:lnTo>
                  <a:pt x="0" y="761"/>
                </a:lnTo>
                <a:lnTo>
                  <a:pt x="708" y="0"/>
                </a:lnTo>
                <a:lnTo>
                  <a:pt x="1582" y="0"/>
                </a:lnTo>
                <a:lnTo>
                  <a:pt x="163512" y="0"/>
                </a:lnTo>
                <a:lnTo>
                  <a:pt x="164388" y="0"/>
                </a:lnTo>
                <a:lnTo>
                  <a:pt x="165100" y="761"/>
                </a:lnTo>
                <a:lnTo>
                  <a:pt x="165100" y="1524"/>
                </a:lnTo>
                <a:lnTo>
                  <a:pt x="165100" y="831850"/>
                </a:lnTo>
                <a:lnTo>
                  <a:pt x="165100" y="832738"/>
                </a:lnTo>
                <a:lnTo>
                  <a:pt x="164388" y="833501"/>
                </a:lnTo>
                <a:lnTo>
                  <a:pt x="163512" y="833501"/>
                </a:lnTo>
                <a:lnTo>
                  <a:pt x="1582" y="833501"/>
                </a:lnTo>
                <a:lnTo>
                  <a:pt x="708" y="833501"/>
                </a:lnTo>
                <a:lnTo>
                  <a:pt x="0" y="832738"/>
                </a:lnTo>
                <a:lnTo>
                  <a:pt x="0" y="831850"/>
                </a:lnTo>
                <a:lnTo>
                  <a:pt x="0" y="1524"/>
                </a:lnTo>
                <a:close/>
              </a:path>
            </a:pathLst>
          </a:custGeom>
          <a:ln w="93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2160269"/>
            <a:ext cx="165100" cy="834390"/>
          </a:xfrm>
          <a:custGeom>
            <a:avLst/>
            <a:gdLst/>
            <a:ahLst/>
            <a:cxnLst/>
            <a:rect l="l" t="t" r="r" b="b"/>
            <a:pathLst>
              <a:path w="165100" h="834389">
                <a:moveTo>
                  <a:pt x="165100" y="1270"/>
                </a:moveTo>
                <a:lnTo>
                  <a:pt x="164731" y="1270"/>
                </a:lnTo>
                <a:lnTo>
                  <a:pt x="164731" y="0"/>
                </a:lnTo>
                <a:lnTo>
                  <a:pt x="342" y="0"/>
                </a:lnTo>
                <a:lnTo>
                  <a:pt x="342" y="1270"/>
                </a:lnTo>
                <a:lnTo>
                  <a:pt x="0" y="1270"/>
                </a:lnTo>
                <a:lnTo>
                  <a:pt x="0" y="2540"/>
                </a:lnTo>
                <a:lnTo>
                  <a:pt x="0" y="833120"/>
                </a:lnTo>
                <a:lnTo>
                  <a:pt x="698" y="833120"/>
                </a:lnTo>
                <a:lnTo>
                  <a:pt x="698" y="834390"/>
                </a:lnTo>
                <a:lnTo>
                  <a:pt x="164376" y="834390"/>
                </a:lnTo>
                <a:lnTo>
                  <a:pt x="164376" y="833120"/>
                </a:lnTo>
                <a:lnTo>
                  <a:pt x="165100" y="833120"/>
                </a:lnTo>
                <a:lnTo>
                  <a:pt x="165100" y="2540"/>
                </a:lnTo>
                <a:lnTo>
                  <a:pt x="165100" y="1270"/>
                </a:lnTo>
                <a:close/>
              </a:path>
            </a:pathLst>
          </a:custGeom>
          <a:solidFill>
            <a:srgbClr val="125C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2160524"/>
            <a:ext cx="165100" cy="833755"/>
          </a:xfrm>
          <a:custGeom>
            <a:avLst/>
            <a:gdLst/>
            <a:ahLst/>
            <a:cxnLst/>
            <a:rect l="l" t="t" r="r" b="b"/>
            <a:pathLst>
              <a:path w="165100" h="833755">
                <a:moveTo>
                  <a:pt x="0" y="1650"/>
                </a:moveTo>
                <a:lnTo>
                  <a:pt x="0" y="762"/>
                </a:lnTo>
                <a:lnTo>
                  <a:pt x="708" y="0"/>
                </a:lnTo>
                <a:lnTo>
                  <a:pt x="1582" y="0"/>
                </a:lnTo>
                <a:lnTo>
                  <a:pt x="163512" y="0"/>
                </a:lnTo>
                <a:lnTo>
                  <a:pt x="164388" y="0"/>
                </a:lnTo>
                <a:lnTo>
                  <a:pt x="165100" y="762"/>
                </a:lnTo>
                <a:lnTo>
                  <a:pt x="165100" y="1650"/>
                </a:lnTo>
                <a:lnTo>
                  <a:pt x="165100" y="831976"/>
                </a:lnTo>
                <a:lnTo>
                  <a:pt x="165100" y="832738"/>
                </a:lnTo>
                <a:lnTo>
                  <a:pt x="164388" y="833501"/>
                </a:lnTo>
                <a:lnTo>
                  <a:pt x="163512" y="833501"/>
                </a:lnTo>
                <a:lnTo>
                  <a:pt x="1582" y="833501"/>
                </a:lnTo>
                <a:lnTo>
                  <a:pt x="708" y="833501"/>
                </a:lnTo>
                <a:lnTo>
                  <a:pt x="0" y="832738"/>
                </a:lnTo>
                <a:lnTo>
                  <a:pt x="0" y="831976"/>
                </a:lnTo>
                <a:lnTo>
                  <a:pt x="0" y="1650"/>
                </a:lnTo>
                <a:close/>
              </a:path>
            </a:pathLst>
          </a:custGeom>
          <a:ln w="93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1060449"/>
            <a:ext cx="165100" cy="833119"/>
          </a:xfrm>
          <a:custGeom>
            <a:avLst/>
            <a:gdLst/>
            <a:ahLst/>
            <a:cxnLst/>
            <a:rect l="l" t="t" r="r" b="b"/>
            <a:pathLst>
              <a:path w="165100" h="833119">
                <a:moveTo>
                  <a:pt x="165100" y="1270"/>
                </a:moveTo>
                <a:lnTo>
                  <a:pt x="164973" y="1270"/>
                </a:lnTo>
                <a:lnTo>
                  <a:pt x="164973" y="0"/>
                </a:lnTo>
                <a:lnTo>
                  <a:pt x="114" y="0"/>
                </a:lnTo>
                <a:lnTo>
                  <a:pt x="114" y="1270"/>
                </a:lnTo>
                <a:lnTo>
                  <a:pt x="0" y="833120"/>
                </a:lnTo>
                <a:lnTo>
                  <a:pt x="165100" y="833120"/>
                </a:lnTo>
                <a:lnTo>
                  <a:pt x="165100" y="1270"/>
                </a:lnTo>
                <a:close/>
              </a:path>
            </a:pathLst>
          </a:custGeom>
          <a:solidFill>
            <a:srgbClr val="125C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1060449"/>
            <a:ext cx="165100" cy="833755"/>
          </a:xfrm>
          <a:custGeom>
            <a:avLst/>
            <a:gdLst/>
            <a:ahLst/>
            <a:cxnLst/>
            <a:rect l="l" t="t" r="r" b="b"/>
            <a:pathLst>
              <a:path w="165100" h="833755">
                <a:moveTo>
                  <a:pt x="0" y="1524"/>
                </a:moveTo>
                <a:lnTo>
                  <a:pt x="0" y="762"/>
                </a:lnTo>
                <a:lnTo>
                  <a:pt x="708" y="0"/>
                </a:lnTo>
                <a:lnTo>
                  <a:pt x="1582" y="0"/>
                </a:lnTo>
                <a:lnTo>
                  <a:pt x="163512" y="0"/>
                </a:lnTo>
                <a:lnTo>
                  <a:pt x="164388" y="0"/>
                </a:lnTo>
                <a:lnTo>
                  <a:pt x="165100" y="762"/>
                </a:lnTo>
                <a:lnTo>
                  <a:pt x="165100" y="1524"/>
                </a:lnTo>
                <a:lnTo>
                  <a:pt x="165100" y="831850"/>
                </a:lnTo>
                <a:lnTo>
                  <a:pt x="165100" y="832738"/>
                </a:lnTo>
                <a:lnTo>
                  <a:pt x="164388" y="833501"/>
                </a:lnTo>
                <a:lnTo>
                  <a:pt x="163512" y="833501"/>
                </a:lnTo>
                <a:lnTo>
                  <a:pt x="1582" y="833501"/>
                </a:lnTo>
                <a:lnTo>
                  <a:pt x="708" y="833501"/>
                </a:lnTo>
                <a:lnTo>
                  <a:pt x="0" y="832738"/>
                </a:lnTo>
                <a:lnTo>
                  <a:pt x="0" y="831850"/>
                </a:lnTo>
                <a:lnTo>
                  <a:pt x="0" y="1524"/>
                </a:lnTo>
                <a:close/>
              </a:path>
            </a:pathLst>
          </a:custGeom>
          <a:ln w="93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6864" y="51638"/>
            <a:ext cx="7510271" cy="1642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1218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218" y="1077595"/>
            <a:ext cx="8341563" cy="1748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40sar.schoolrm.ru/sveden/employees/11150/568570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622" y="433100"/>
            <a:ext cx="7501890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i="1" spc="-5" dirty="0" err="1">
                <a:solidFill>
                  <a:srgbClr val="252599"/>
                </a:solidFill>
                <a:latin typeface="Times New Roman"/>
                <a:cs typeface="Times New Roman"/>
              </a:rPr>
              <a:t>Министерство</a:t>
            </a:r>
            <a:r>
              <a:rPr sz="2600" i="1" spc="-45" dirty="0">
                <a:solidFill>
                  <a:srgbClr val="252599"/>
                </a:solidFill>
                <a:latin typeface="Times New Roman"/>
                <a:cs typeface="Times New Roman"/>
              </a:rPr>
              <a:t> </a:t>
            </a:r>
            <a:r>
              <a:rPr sz="2600" i="1" dirty="0" err="1" smtClean="0">
                <a:solidFill>
                  <a:srgbClr val="252599"/>
                </a:solidFill>
                <a:latin typeface="Times New Roman"/>
                <a:cs typeface="Times New Roman"/>
              </a:rPr>
              <a:t>образования</a:t>
            </a:r>
            <a:r>
              <a:rPr lang="ru-RU" sz="2600" i="1" dirty="0" smtClean="0">
                <a:solidFill>
                  <a:srgbClr val="252599"/>
                </a:solidFill>
                <a:latin typeface="Times New Roman"/>
                <a:cs typeface="Times New Roman"/>
              </a:rPr>
              <a:t/>
            </a:r>
            <a:br>
              <a:rPr lang="ru-RU" sz="2600" i="1" dirty="0" smtClean="0">
                <a:solidFill>
                  <a:srgbClr val="252599"/>
                </a:solidFill>
                <a:latin typeface="Times New Roman"/>
                <a:cs typeface="Times New Roman"/>
              </a:rPr>
            </a:br>
            <a:r>
              <a:rPr sz="2600" i="1" spc="-55" dirty="0" smtClean="0">
                <a:solidFill>
                  <a:srgbClr val="252599"/>
                </a:solidFill>
                <a:latin typeface="Times New Roman"/>
                <a:cs typeface="Times New Roman"/>
              </a:rPr>
              <a:t> </a:t>
            </a:r>
            <a:r>
              <a:rPr sz="2600" i="1" dirty="0">
                <a:solidFill>
                  <a:srgbClr val="252599"/>
                </a:solidFill>
                <a:latin typeface="Times New Roman"/>
                <a:cs typeface="Times New Roman"/>
              </a:rPr>
              <a:t>Республики</a:t>
            </a:r>
            <a:r>
              <a:rPr sz="2600" i="1" spc="-15" dirty="0">
                <a:solidFill>
                  <a:srgbClr val="252599"/>
                </a:solidFill>
                <a:latin typeface="Times New Roman"/>
                <a:cs typeface="Times New Roman"/>
              </a:rPr>
              <a:t> </a:t>
            </a:r>
            <a:r>
              <a:rPr sz="2600" i="1" dirty="0">
                <a:solidFill>
                  <a:srgbClr val="252599"/>
                </a:solidFill>
                <a:latin typeface="Times New Roman"/>
                <a:cs typeface="Times New Roman"/>
              </a:rPr>
              <a:t>Мордовия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1218" y="1077595"/>
            <a:ext cx="5161382" cy="22063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45844">
              <a:lnSpc>
                <a:spcPct val="100000"/>
              </a:lnSpc>
              <a:spcBef>
                <a:spcPts val="105"/>
              </a:spcBef>
            </a:pPr>
            <a:endParaRPr lang="ru-RU" sz="2000" b="1" i="1" dirty="0" smtClean="0">
              <a:solidFill>
                <a:srgbClr val="252599"/>
              </a:solidFill>
              <a:latin typeface="Times New Roman"/>
              <a:cs typeface="Times New Roman"/>
            </a:endParaRPr>
          </a:p>
          <a:p>
            <a:pPr marL="1045844">
              <a:lnSpc>
                <a:spcPct val="100000"/>
              </a:lnSpc>
              <a:spcBef>
                <a:spcPts val="105"/>
              </a:spcBef>
            </a:pPr>
            <a:r>
              <a:rPr sz="2000" b="1" i="1" dirty="0" smtClean="0">
                <a:solidFill>
                  <a:srgbClr val="252599"/>
                </a:solidFill>
                <a:latin typeface="Times New Roman"/>
                <a:cs typeface="Times New Roman"/>
              </a:rPr>
              <a:t>П</a:t>
            </a:r>
            <a:r>
              <a:rPr lang="ru-RU" sz="2000" b="1" i="1" dirty="0" smtClean="0">
                <a:solidFill>
                  <a:srgbClr val="252599"/>
                </a:solidFill>
                <a:latin typeface="Times New Roman"/>
                <a:cs typeface="Times New Roman"/>
              </a:rPr>
              <a:t>ОРТФОЛИО</a:t>
            </a:r>
            <a:endParaRPr sz="1750" dirty="0">
              <a:latin typeface="Times New Roman"/>
              <a:cs typeface="Times New Roman"/>
            </a:endParaRPr>
          </a:p>
          <a:p>
            <a:pPr marL="12700"/>
            <a:r>
              <a:rPr lang="ru-RU" sz="2000" b="1" i="1" dirty="0" err="1" smtClean="0">
                <a:solidFill>
                  <a:srgbClr val="000099"/>
                </a:solidFill>
                <a:latin typeface="Times New Roman"/>
                <a:cs typeface="Times New Roman"/>
              </a:rPr>
              <a:t>Крыжимская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/>
                <a:cs typeface="Times New Roman"/>
              </a:rPr>
              <a:t> Наталья Константиновна</a:t>
            </a:r>
            <a:r>
              <a:rPr sz="2000" b="1" i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,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200000"/>
              </a:lnSpc>
              <a:spcBef>
                <a:spcPts val="135"/>
              </a:spcBef>
            </a:pPr>
            <a:r>
              <a:rPr lang="ru-RU" sz="2000" b="1" i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и</a:t>
            </a:r>
            <a:r>
              <a:rPr sz="2000" b="1" i="1" spc="-5" dirty="0" err="1" smtClean="0">
                <a:solidFill>
                  <a:srgbClr val="000099"/>
                </a:solidFill>
                <a:latin typeface="Times New Roman"/>
                <a:cs typeface="Times New Roman"/>
              </a:rPr>
              <a:t>нструктор</a:t>
            </a:r>
            <a:r>
              <a:rPr lang="ru-RU" sz="2000" b="1" i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 err="1" smtClean="0">
                <a:solidFill>
                  <a:srgbClr val="000099"/>
                </a:solidFill>
                <a:latin typeface="Times New Roman"/>
                <a:cs typeface="Times New Roman"/>
              </a:rPr>
              <a:t>по</a:t>
            </a:r>
            <a:r>
              <a:rPr sz="2000" b="1" i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 err="1">
                <a:solidFill>
                  <a:srgbClr val="000099"/>
                </a:solidFill>
                <a:latin typeface="Times New Roman"/>
                <a:cs typeface="Times New Roman"/>
              </a:rPr>
              <a:t>физической</a:t>
            </a:r>
            <a:r>
              <a:rPr sz="2000" b="1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 err="1" smtClean="0">
                <a:solidFill>
                  <a:srgbClr val="000099"/>
                </a:solidFill>
                <a:latin typeface="Times New Roman"/>
                <a:cs typeface="Times New Roman"/>
              </a:rPr>
              <a:t>культуре</a:t>
            </a:r>
            <a:endParaRPr lang="ru-RU" sz="2000" b="1" i="1" spc="-5" dirty="0" smtClean="0">
              <a:solidFill>
                <a:srgbClr val="000099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200000"/>
              </a:lnSpc>
              <a:spcBef>
                <a:spcPts val="135"/>
              </a:spcBef>
            </a:pPr>
            <a:r>
              <a:rPr sz="2000" b="1" i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spc="-484" dirty="0" smtClean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МДОУ</a:t>
            </a:r>
            <a:r>
              <a:rPr sz="2000" b="1" i="1" spc="-15" dirty="0" smtClean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000099"/>
                </a:solidFill>
                <a:latin typeface="Times New Roman"/>
                <a:cs typeface="Times New Roman"/>
              </a:rPr>
              <a:t>«Детский</a:t>
            </a:r>
            <a:r>
              <a:rPr sz="2000" b="1" i="1" spc="-4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dirty="0" err="1">
                <a:solidFill>
                  <a:srgbClr val="000099"/>
                </a:solidFill>
                <a:latin typeface="Times New Roman"/>
                <a:cs typeface="Times New Roman"/>
              </a:rPr>
              <a:t>сад</a:t>
            </a:r>
            <a:r>
              <a:rPr sz="2000" b="1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dirty="0" smtClean="0">
                <a:solidFill>
                  <a:srgbClr val="000099"/>
                </a:solidFill>
                <a:latin typeface="Times New Roman"/>
                <a:cs typeface="Times New Roman"/>
              </a:rPr>
              <a:t>№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/>
                <a:cs typeface="Times New Roman"/>
              </a:rPr>
              <a:t>40</a:t>
            </a:r>
            <a:r>
              <a:rPr sz="2000" b="1" i="1" dirty="0" smtClean="0">
                <a:solidFill>
                  <a:srgbClr val="000099"/>
                </a:solidFill>
                <a:latin typeface="Times New Roman"/>
                <a:cs typeface="Times New Roman"/>
              </a:rPr>
              <a:t>»</a:t>
            </a:r>
            <a:r>
              <a:rPr sz="2000" b="1" i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000099"/>
                </a:solidFill>
                <a:latin typeface="Times New Roman"/>
                <a:cs typeface="Times New Roman"/>
              </a:rPr>
              <a:t>г. </a:t>
            </a:r>
            <a:r>
              <a:rPr sz="2000" b="1" i="1" dirty="0">
                <a:solidFill>
                  <a:srgbClr val="000099"/>
                </a:solidFill>
                <a:latin typeface="Times New Roman"/>
                <a:cs typeface="Times New Roman"/>
              </a:rPr>
              <a:t>о.</a:t>
            </a:r>
            <a:r>
              <a:rPr sz="2000" b="1" i="1" spc="-2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000099"/>
                </a:solidFill>
                <a:latin typeface="Times New Roman"/>
                <a:cs typeface="Times New Roman"/>
              </a:rPr>
              <a:t>Саранск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1217" y="3352800"/>
            <a:ext cx="8488045" cy="3295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Дата </a:t>
            </a:r>
            <a:r>
              <a:rPr sz="1400" b="1" spc="-10" dirty="0">
                <a:solidFill>
                  <a:srgbClr val="21218A"/>
                </a:solidFill>
                <a:latin typeface="Times New Roman"/>
                <a:cs typeface="Times New Roman"/>
              </a:rPr>
              <a:t>рождения:</a:t>
            </a:r>
            <a:r>
              <a:rPr sz="1400" b="1" spc="20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5" dirty="0" smtClean="0">
                <a:solidFill>
                  <a:srgbClr val="21218A"/>
                </a:solidFill>
                <a:latin typeface="Arial"/>
                <a:cs typeface="Arial"/>
              </a:rPr>
              <a:t>23</a:t>
            </a:r>
            <a:r>
              <a:rPr sz="1400" b="1" spc="-5" dirty="0" smtClean="0">
                <a:solidFill>
                  <a:srgbClr val="21218A"/>
                </a:solidFill>
                <a:latin typeface="Arial"/>
                <a:cs typeface="Arial"/>
              </a:rPr>
              <a:t>.</a:t>
            </a:r>
            <a:r>
              <a:rPr lang="ru-RU" sz="1400" b="1" spc="-5" dirty="0" smtClean="0">
                <a:solidFill>
                  <a:srgbClr val="21218A"/>
                </a:solidFill>
                <a:latin typeface="Arial"/>
                <a:cs typeface="Arial"/>
              </a:rPr>
              <a:t>03</a:t>
            </a:r>
            <a:r>
              <a:rPr sz="1400" b="1" spc="-5" dirty="0" smtClean="0">
                <a:solidFill>
                  <a:srgbClr val="21218A"/>
                </a:solidFill>
                <a:latin typeface="Arial"/>
                <a:cs typeface="Arial"/>
              </a:rPr>
              <a:t>.19</a:t>
            </a:r>
            <a:r>
              <a:rPr lang="ru-RU" sz="1400" b="1" spc="-5" dirty="0" smtClean="0">
                <a:solidFill>
                  <a:srgbClr val="21218A"/>
                </a:solidFill>
                <a:latin typeface="Arial"/>
                <a:cs typeface="Arial"/>
              </a:rPr>
              <a:t>76</a:t>
            </a:r>
            <a:r>
              <a:rPr sz="1400" b="1" spc="-5" dirty="0" smtClean="0">
                <a:solidFill>
                  <a:srgbClr val="21218A"/>
                </a:solidFill>
                <a:latin typeface="Arial"/>
                <a:cs typeface="Arial"/>
              </a:rPr>
              <a:t>.</a:t>
            </a:r>
            <a:endParaRPr sz="1400" b="1" dirty="0">
              <a:latin typeface="Arial"/>
              <a:cs typeface="Arial"/>
            </a:endParaRPr>
          </a:p>
          <a:p>
            <a:pPr marL="12700" marR="436880">
              <a:lnSpc>
                <a:spcPct val="150000"/>
              </a:lnSpc>
              <a:spcBef>
                <a:spcPts val="215"/>
              </a:spcBef>
              <a:tabLst>
                <a:tab pos="7914005" algn="l"/>
              </a:tabLst>
            </a:pP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Про</a:t>
            </a:r>
            <a:r>
              <a:rPr sz="1400" b="1" spc="-15" dirty="0">
                <a:solidFill>
                  <a:srgbClr val="21218A"/>
                </a:solidFill>
                <a:latin typeface="Times New Roman"/>
                <a:cs typeface="Times New Roman"/>
              </a:rPr>
              <a:t>ф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е</a:t>
            </a:r>
            <a:r>
              <a:rPr sz="1400" b="1" spc="5" dirty="0">
                <a:solidFill>
                  <a:srgbClr val="21218A"/>
                </a:solidFill>
                <a:latin typeface="Times New Roman"/>
                <a:cs typeface="Times New Roman"/>
              </a:rPr>
              <a:t>с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сиона</a:t>
            </a:r>
            <a:r>
              <a:rPr sz="1400" b="1" spc="-10" dirty="0">
                <a:solidFill>
                  <a:srgbClr val="21218A"/>
                </a:solidFill>
                <a:latin typeface="Times New Roman"/>
                <a:cs typeface="Times New Roman"/>
              </a:rPr>
              <a:t>л</a:t>
            </a:r>
            <a:r>
              <a:rPr sz="1400" b="1" spc="5" dirty="0">
                <a:solidFill>
                  <a:srgbClr val="21218A"/>
                </a:solidFill>
                <a:latin typeface="Times New Roman"/>
                <a:cs typeface="Times New Roman"/>
              </a:rPr>
              <a:t>ь</a:t>
            </a: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но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е обра</a:t>
            </a:r>
            <a:r>
              <a:rPr sz="1400" b="1" spc="-10" dirty="0">
                <a:solidFill>
                  <a:srgbClr val="21218A"/>
                </a:solidFill>
                <a:latin typeface="Times New Roman"/>
                <a:cs typeface="Times New Roman"/>
              </a:rPr>
              <a:t>з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ован</a:t>
            </a:r>
            <a:r>
              <a:rPr sz="1400" b="1" spc="-10" dirty="0">
                <a:solidFill>
                  <a:srgbClr val="21218A"/>
                </a:solidFill>
                <a:latin typeface="Times New Roman"/>
                <a:cs typeface="Times New Roman"/>
              </a:rPr>
              <a:t>и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е:</a:t>
            </a:r>
            <a:r>
              <a:rPr sz="1400" b="1" spc="20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выс</a:t>
            </a:r>
            <a:r>
              <a:rPr sz="1400" b="1" spc="-20" dirty="0">
                <a:solidFill>
                  <a:srgbClr val="21218A"/>
                </a:solidFill>
                <a:latin typeface="Times New Roman"/>
                <a:cs typeface="Times New Roman"/>
              </a:rPr>
              <a:t>ш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е</a:t>
            </a:r>
            <a:r>
              <a:rPr sz="1400" b="1" spc="20" dirty="0">
                <a:solidFill>
                  <a:srgbClr val="21218A"/>
                </a:solidFill>
                <a:latin typeface="Times New Roman"/>
                <a:cs typeface="Times New Roman"/>
              </a:rPr>
              <a:t>е</a:t>
            </a:r>
            <a:r>
              <a:rPr sz="1400" b="1" i="1" dirty="0">
                <a:solidFill>
                  <a:srgbClr val="21218A"/>
                </a:solidFill>
                <a:latin typeface="Times New Roman"/>
                <a:cs typeface="Times New Roman"/>
              </a:rPr>
              <a:t>,</a:t>
            </a:r>
            <a:r>
              <a:rPr sz="1400" b="1" i="1" spc="10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10" dirty="0" smtClean="0">
                <a:solidFill>
                  <a:srgbClr val="21218A"/>
                </a:solidFill>
                <a:latin typeface="Times New Roman"/>
                <a:cs typeface="Times New Roman"/>
              </a:rPr>
              <a:t>Мордовский </a:t>
            </a:r>
            <a:r>
              <a:rPr lang="ru-RU" sz="1400" b="1" spc="10" dirty="0">
                <a:solidFill>
                  <a:srgbClr val="21218A"/>
                </a:solidFill>
                <a:latin typeface="Times New Roman"/>
                <a:cs typeface="Times New Roman"/>
              </a:rPr>
              <a:t>государственный педагогический институт имени </a:t>
            </a:r>
            <a:r>
              <a:rPr lang="ru-RU" sz="1400" b="1" spc="10" dirty="0" smtClean="0">
                <a:solidFill>
                  <a:srgbClr val="21218A"/>
                </a:solidFill>
                <a:latin typeface="Times New Roman"/>
                <a:cs typeface="Times New Roman"/>
              </a:rPr>
              <a:t>М.Е. </a:t>
            </a:r>
            <a:r>
              <a:rPr lang="ru-RU" sz="1400" b="1" spc="10" dirty="0" err="1" smtClean="0">
                <a:solidFill>
                  <a:srgbClr val="21218A"/>
                </a:solidFill>
                <a:latin typeface="Times New Roman"/>
                <a:cs typeface="Times New Roman"/>
              </a:rPr>
              <a:t>Евсевьева</a:t>
            </a:r>
            <a:r>
              <a:rPr lang="ru-RU" sz="1400" b="1" spc="10" dirty="0">
                <a:solidFill>
                  <a:srgbClr val="21218A"/>
                </a:solidFill>
                <a:latin typeface="Times New Roman"/>
                <a:cs typeface="Times New Roman"/>
              </a:rPr>
              <a:t>. Квалификация по диплому: </a:t>
            </a:r>
            <a:r>
              <a:rPr lang="ru-RU" sz="1400" b="1" spc="10" dirty="0" smtClean="0">
                <a:solidFill>
                  <a:srgbClr val="21218A"/>
                </a:solidFill>
                <a:latin typeface="Times New Roman"/>
                <a:cs typeface="Times New Roman"/>
              </a:rPr>
              <a:t>«Педагог </a:t>
            </a:r>
            <a:r>
              <a:rPr lang="ru-RU" sz="1400" b="1" spc="10" dirty="0">
                <a:solidFill>
                  <a:srgbClr val="21218A"/>
                </a:solidFill>
                <a:latin typeface="Times New Roman"/>
                <a:cs typeface="Times New Roman"/>
              </a:rPr>
              <a:t>дошкольного </a:t>
            </a:r>
            <a:r>
              <a:rPr lang="ru-RU" sz="1400" b="1" spc="10" dirty="0" smtClean="0">
                <a:solidFill>
                  <a:srgbClr val="21218A"/>
                </a:solidFill>
                <a:latin typeface="Times New Roman"/>
                <a:cs typeface="Times New Roman"/>
              </a:rPr>
              <a:t>образования». </a:t>
            </a:r>
            <a:r>
              <a:rPr lang="ru-RU" sz="1400" b="1" spc="10" dirty="0">
                <a:solidFill>
                  <a:srgbClr val="21218A"/>
                </a:solidFill>
                <a:latin typeface="Times New Roman"/>
                <a:cs typeface="Times New Roman"/>
              </a:rPr>
              <a:t>Специальность </a:t>
            </a:r>
            <a:r>
              <a:rPr lang="ru-RU" sz="1400" b="1" spc="10" dirty="0" smtClean="0">
                <a:solidFill>
                  <a:srgbClr val="21218A"/>
                </a:solidFill>
                <a:latin typeface="Times New Roman"/>
                <a:cs typeface="Times New Roman"/>
              </a:rPr>
              <a:t>«Педагогика </a:t>
            </a:r>
            <a:r>
              <a:rPr lang="ru-RU" sz="1400" b="1" spc="10" dirty="0">
                <a:solidFill>
                  <a:srgbClr val="21218A"/>
                </a:solidFill>
                <a:latin typeface="Times New Roman"/>
                <a:cs typeface="Times New Roman"/>
              </a:rPr>
              <a:t>и методика дошкольного </a:t>
            </a:r>
            <a:r>
              <a:rPr lang="ru-RU" sz="1400" b="1" spc="10" dirty="0" smtClean="0">
                <a:solidFill>
                  <a:srgbClr val="21218A"/>
                </a:solidFill>
                <a:latin typeface="Times New Roman"/>
                <a:cs typeface="Times New Roman"/>
              </a:rPr>
              <a:t>образования», </a:t>
            </a:r>
            <a:r>
              <a:rPr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1998 </a:t>
            </a:r>
            <a:r>
              <a:rPr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г.</a:t>
            </a:r>
            <a:r>
              <a:rPr lang="ru-RU"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;</a:t>
            </a:r>
          </a:p>
          <a:p>
            <a:pPr marL="12700" marR="436880">
              <a:lnSpc>
                <a:spcPct val="150000"/>
              </a:lnSpc>
              <a:spcBef>
                <a:spcPts val="215"/>
              </a:spcBef>
              <a:tabLst>
                <a:tab pos="7914005" algn="l"/>
              </a:tabLst>
            </a:pPr>
            <a:r>
              <a:rPr lang="ru-RU"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Профессиональная </a:t>
            </a:r>
            <a:r>
              <a:rPr lang="ru-RU"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переподготовка:</a:t>
            </a:r>
            <a:r>
              <a:rPr lang="ru-RU" sz="1400" dirty="0">
                <a:latin typeface="Times New Roman"/>
                <a:cs typeface="Times New Roman"/>
              </a:rPr>
              <a:t> </a:t>
            </a:r>
            <a:r>
              <a:rPr lang="ru-RU" sz="1400" b="1" spc="-5" dirty="0" smtClean="0">
                <a:solidFill>
                  <a:srgbClr val="21218A"/>
                </a:solidFill>
                <a:latin typeface="Times New Roman"/>
                <a:cs typeface="Times New Roman"/>
              </a:rPr>
              <a:t>«Инструктор </a:t>
            </a:r>
            <a:r>
              <a:rPr lang="ru-RU"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по физической культуре в дошкольной образовательной организации в соответствии с </a:t>
            </a:r>
            <a:r>
              <a:rPr lang="ru-RU" sz="1400" b="1" spc="-5" dirty="0" smtClean="0">
                <a:solidFill>
                  <a:srgbClr val="21218A"/>
                </a:solidFill>
                <a:latin typeface="Times New Roman"/>
                <a:cs typeface="Times New Roman"/>
              </a:rPr>
              <a:t>ФГОС» г</a:t>
            </a:r>
            <a:r>
              <a:rPr lang="ru-RU"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. Саранск, </a:t>
            </a:r>
            <a:r>
              <a:rPr lang="ru-RU" sz="1400" b="1" spc="-5" dirty="0" smtClean="0">
                <a:solidFill>
                  <a:srgbClr val="21218A"/>
                </a:solidFill>
                <a:latin typeface="Times New Roman"/>
                <a:cs typeface="Times New Roman"/>
              </a:rPr>
              <a:t>ООО «Учебный центр </a:t>
            </a:r>
            <a:r>
              <a:rPr lang="ru-RU" sz="1400" b="1" spc="-5" dirty="0" err="1" smtClean="0">
                <a:solidFill>
                  <a:srgbClr val="21218A"/>
                </a:solidFill>
                <a:latin typeface="Times New Roman"/>
                <a:cs typeface="Times New Roman"/>
              </a:rPr>
              <a:t>Профзнания</a:t>
            </a:r>
            <a:r>
              <a:rPr lang="ru-RU" sz="1400" b="1" spc="-5" dirty="0" smtClean="0">
                <a:solidFill>
                  <a:srgbClr val="21218A"/>
                </a:solidFill>
                <a:latin typeface="Times New Roman"/>
                <a:cs typeface="Times New Roman"/>
              </a:rPr>
              <a:t>».</a:t>
            </a:r>
            <a:endParaRPr lang="ru-RU" sz="1400" b="1" spc="-5" dirty="0">
              <a:solidFill>
                <a:srgbClr val="21218A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50000"/>
              </a:lnSpc>
            </a:pPr>
            <a:r>
              <a:rPr sz="1400" b="1" spc="-5" dirty="0" err="1" smtClean="0">
                <a:solidFill>
                  <a:srgbClr val="21218A"/>
                </a:solidFill>
                <a:latin typeface="Times New Roman"/>
                <a:cs typeface="Times New Roman"/>
              </a:rPr>
              <a:t>Стаж</a:t>
            </a:r>
            <a:r>
              <a:rPr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педагогической</a:t>
            </a:r>
            <a:r>
              <a:rPr sz="1400" b="1" spc="-20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работы</a:t>
            </a:r>
            <a:r>
              <a:rPr sz="1400" b="1" spc="10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(по</a:t>
            </a:r>
            <a:r>
              <a:rPr sz="1400" b="1" spc="5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специальности):</a:t>
            </a:r>
            <a:r>
              <a:rPr sz="1400" b="1" spc="15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5" dirty="0" smtClean="0">
                <a:solidFill>
                  <a:srgbClr val="21218A"/>
                </a:solidFill>
                <a:latin typeface="Times New Roman"/>
                <a:cs typeface="Times New Roman"/>
              </a:rPr>
              <a:t>2 года</a:t>
            </a:r>
            <a:r>
              <a:rPr sz="1400" b="1" spc="-5" dirty="0" smtClean="0">
                <a:solidFill>
                  <a:srgbClr val="21218A"/>
                </a:solidFill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50000"/>
              </a:lnSpc>
            </a:pP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Общий трудовой стаж: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21218A"/>
                </a:solidFill>
                <a:latin typeface="Times New Roman"/>
                <a:cs typeface="Times New Roman"/>
              </a:rPr>
              <a:t>26 </a:t>
            </a:r>
            <a:r>
              <a:rPr sz="1400" b="1" dirty="0" err="1" smtClean="0">
                <a:solidFill>
                  <a:srgbClr val="21218A"/>
                </a:solidFill>
                <a:latin typeface="Times New Roman"/>
                <a:cs typeface="Times New Roman"/>
              </a:rPr>
              <a:t>лет</a:t>
            </a: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50000"/>
              </a:lnSpc>
            </a:pPr>
            <a:r>
              <a:rPr sz="1400" b="1" dirty="0">
                <a:solidFill>
                  <a:srgbClr val="21218A"/>
                </a:solidFill>
                <a:latin typeface="Times New Roman"/>
                <a:cs typeface="Times New Roman"/>
              </a:rPr>
              <a:t>Наличие</a:t>
            </a:r>
            <a:r>
              <a:rPr sz="1400" b="1" spc="-15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квалификационной</a:t>
            </a:r>
            <a:r>
              <a:rPr sz="1400" b="1" spc="40" dirty="0">
                <a:solidFill>
                  <a:srgbClr val="21218A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21218A"/>
                </a:solidFill>
                <a:latin typeface="Times New Roman"/>
                <a:cs typeface="Times New Roman"/>
              </a:rPr>
              <a:t>категории: </a:t>
            </a:r>
            <a:r>
              <a:rPr lang="ru-RU" sz="1400" b="1" spc="-10" dirty="0" smtClean="0">
                <a:solidFill>
                  <a:srgbClr val="21218A"/>
                </a:solidFill>
                <a:latin typeface="Times New Roman"/>
                <a:cs typeface="Times New Roman"/>
              </a:rPr>
              <a:t>нет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00800" y="533401"/>
            <a:ext cx="2488463" cy="2666999"/>
          </a:xfrm>
          <a:custGeom>
            <a:avLst/>
            <a:gdLst/>
            <a:ahLst/>
            <a:cxnLst/>
            <a:rect l="l" t="t" r="r" b="b"/>
            <a:pathLst>
              <a:path w="3184525" h="3240404">
                <a:moveTo>
                  <a:pt x="559181" y="0"/>
                </a:moveTo>
                <a:lnTo>
                  <a:pt x="3184525" y="0"/>
                </a:lnTo>
                <a:lnTo>
                  <a:pt x="3184525" y="2680843"/>
                </a:lnTo>
                <a:lnTo>
                  <a:pt x="3181477" y="2736850"/>
                </a:lnTo>
                <a:lnTo>
                  <a:pt x="3173349" y="2792476"/>
                </a:lnTo>
                <a:lnTo>
                  <a:pt x="3159505" y="2846578"/>
                </a:lnTo>
                <a:lnTo>
                  <a:pt x="3140455" y="2897886"/>
                </a:lnTo>
                <a:lnTo>
                  <a:pt x="3116833" y="2947035"/>
                </a:lnTo>
                <a:lnTo>
                  <a:pt x="3088767" y="2993136"/>
                </a:lnTo>
                <a:lnTo>
                  <a:pt x="3056381" y="3036316"/>
                </a:lnTo>
                <a:lnTo>
                  <a:pt x="3020314" y="3075940"/>
                </a:lnTo>
                <a:lnTo>
                  <a:pt x="2980690" y="3112008"/>
                </a:lnTo>
                <a:lnTo>
                  <a:pt x="2937509" y="3144393"/>
                </a:lnTo>
                <a:lnTo>
                  <a:pt x="2891408" y="3172460"/>
                </a:lnTo>
                <a:lnTo>
                  <a:pt x="2842259" y="3196082"/>
                </a:lnTo>
                <a:lnTo>
                  <a:pt x="2790952" y="3215132"/>
                </a:lnTo>
                <a:lnTo>
                  <a:pt x="2736850" y="3228975"/>
                </a:lnTo>
                <a:lnTo>
                  <a:pt x="2681224" y="3237103"/>
                </a:lnTo>
                <a:lnTo>
                  <a:pt x="2625217" y="3240024"/>
                </a:lnTo>
                <a:lnTo>
                  <a:pt x="0" y="3240024"/>
                </a:lnTo>
                <a:lnTo>
                  <a:pt x="0" y="559180"/>
                </a:lnTo>
                <a:lnTo>
                  <a:pt x="2921" y="503174"/>
                </a:lnTo>
                <a:lnTo>
                  <a:pt x="11049" y="447421"/>
                </a:lnTo>
                <a:lnTo>
                  <a:pt x="25273" y="393953"/>
                </a:lnTo>
                <a:lnTo>
                  <a:pt x="43814" y="342264"/>
                </a:lnTo>
                <a:lnTo>
                  <a:pt x="67690" y="293370"/>
                </a:lnTo>
                <a:lnTo>
                  <a:pt x="95631" y="247396"/>
                </a:lnTo>
                <a:lnTo>
                  <a:pt x="127888" y="203835"/>
                </a:lnTo>
                <a:lnTo>
                  <a:pt x="164084" y="164211"/>
                </a:lnTo>
                <a:lnTo>
                  <a:pt x="203835" y="128015"/>
                </a:lnTo>
                <a:lnTo>
                  <a:pt x="247396" y="95630"/>
                </a:lnTo>
                <a:lnTo>
                  <a:pt x="293370" y="67690"/>
                </a:lnTo>
                <a:lnTo>
                  <a:pt x="342264" y="43941"/>
                </a:lnTo>
                <a:lnTo>
                  <a:pt x="393953" y="25400"/>
                </a:lnTo>
                <a:lnTo>
                  <a:pt x="447421" y="11175"/>
                </a:lnTo>
                <a:lnTo>
                  <a:pt x="503174" y="2921"/>
                </a:lnTo>
                <a:lnTo>
                  <a:pt x="559181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D:\документы\СОТРУДНИКИ40\IMG_2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/>
          <a:stretch/>
        </p:blipFill>
        <p:spPr bwMode="auto">
          <a:xfrm>
            <a:off x="6553200" y="685798"/>
            <a:ext cx="2336063" cy="24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фомин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52" y="14177"/>
            <a:ext cx="9222252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4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" r="14444" b="117"/>
          <a:stretch/>
        </p:blipFill>
        <p:spPr>
          <a:xfrm>
            <a:off x="1981200" y="0"/>
            <a:ext cx="4876800" cy="68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4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68"/>
            <a:ext cx="9144000" cy="6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9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65"/>
            <a:ext cx="9144000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3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5215" y="0"/>
            <a:ext cx="385787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5" dirty="0" err="1" smtClean="0"/>
              <a:t>Наличие</a:t>
            </a:r>
            <a:r>
              <a:rPr spc="-20" dirty="0" smtClean="0"/>
              <a:t> </a:t>
            </a:r>
            <a:r>
              <a:rPr spc="-10" dirty="0"/>
              <a:t>публикаций</a:t>
            </a:r>
          </a:p>
        </p:txBody>
      </p:sp>
      <p:pic>
        <p:nvPicPr>
          <p:cNvPr id="2050" name="Picture 2" descr="C:\Users\stvospital\Desktop\5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9" b="7167"/>
          <a:stretch/>
        </p:blipFill>
        <p:spPr bwMode="auto">
          <a:xfrm>
            <a:off x="2092223" y="478326"/>
            <a:ext cx="4830491" cy="63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71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152400"/>
            <a:ext cx="9068270" cy="64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22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8329" b="5073"/>
          <a:stretch/>
        </p:blipFill>
        <p:spPr>
          <a:xfrm>
            <a:off x="-1" y="0"/>
            <a:ext cx="43774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2020" r="5556" b="7093"/>
          <a:stretch/>
        </p:blipFill>
        <p:spPr>
          <a:xfrm>
            <a:off x="4546599" y="-20054"/>
            <a:ext cx="4585369" cy="68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57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114" r="5560" b="7528"/>
          <a:stretch/>
        </p:blipFill>
        <p:spPr>
          <a:xfrm>
            <a:off x="2362200" y="0"/>
            <a:ext cx="449979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6172200"/>
            <a:ext cx="762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6611" y="0"/>
            <a:ext cx="6998334" cy="1175385"/>
            <a:chOff x="1086611" y="0"/>
            <a:chExt cx="6998334" cy="1175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8444" y="0"/>
              <a:ext cx="5204459" cy="7787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6611" y="385572"/>
              <a:ext cx="3235452" cy="7894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2672" y="385572"/>
              <a:ext cx="4232148" cy="78943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490855" marR="5080" indent="941705">
              <a:lnSpc>
                <a:spcPts val="3120"/>
              </a:lnSpc>
              <a:spcBef>
                <a:spcPts val="400"/>
              </a:spcBef>
            </a:pPr>
            <a:r>
              <a:rPr spc="-5" dirty="0"/>
              <a:t>Представление</a:t>
            </a:r>
            <a:r>
              <a:rPr dirty="0"/>
              <a:t> </a:t>
            </a:r>
            <a:r>
              <a:rPr spc="-5" dirty="0"/>
              <a:t>собственного </a:t>
            </a:r>
            <a:r>
              <a:rPr dirty="0"/>
              <a:t> </a:t>
            </a:r>
            <a:r>
              <a:rPr spc="-10" dirty="0"/>
              <a:t>инновационного</a:t>
            </a:r>
            <a:r>
              <a:rPr spc="50" dirty="0"/>
              <a:t> </a:t>
            </a:r>
            <a:r>
              <a:rPr spc="-10" dirty="0"/>
              <a:t>педагогического</a:t>
            </a:r>
            <a:r>
              <a:rPr spc="30" dirty="0"/>
              <a:t> </a:t>
            </a:r>
            <a:r>
              <a:rPr spc="-5" dirty="0"/>
              <a:t>опыта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16355" y="1830070"/>
            <a:ext cx="7583805" cy="60529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745614" marR="5080" indent="-1733550">
              <a:lnSpc>
                <a:spcPts val="2230"/>
              </a:lnSpc>
              <a:spcBef>
                <a:spcPts val="320"/>
              </a:spcBef>
            </a:pPr>
            <a:r>
              <a:rPr sz="2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Тема опыта: </a:t>
            </a:r>
            <a:r>
              <a:rPr sz="20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«</a:t>
            </a:r>
            <a:r>
              <a:rPr lang="ru-RU" sz="20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Формирование осознанного отношения к своему здоровью у детей от 3 до 7 лет</a:t>
            </a:r>
            <a:r>
              <a:rPr sz="20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»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.</a:t>
            </a:r>
            <a:endParaRPr sz="2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2957" y="3117596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47800" y="3105835"/>
            <a:ext cx="6295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https://ds40sar.schoolrm.ru/sveden/employees/11150/568570/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42" y="32084"/>
            <a:ext cx="9144000" cy="1244571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7785" marR="5080" indent="164465" algn="ctr">
              <a:lnSpc>
                <a:spcPct val="93000"/>
              </a:lnSpc>
              <a:spcBef>
                <a:spcPts val="330"/>
              </a:spcBef>
            </a:pPr>
            <a:r>
              <a:rPr spc="-10" dirty="0" err="1" smtClean="0"/>
              <a:t>Выступления</a:t>
            </a:r>
            <a:r>
              <a:rPr spc="25" dirty="0" smtClean="0"/>
              <a:t> </a:t>
            </a:r>
            <a:r>
              <a:rPr spc="-5" dirty="0"/>
              <a:t>на</a:t>
            </a:r>
            <a:r>
              <a:rPr dirty="0"/>
              <a:t> </a:t>
            </a:r>
            <a:r>
              <a:rPr spc="-5" dirty="0"/>
              <a:t>заседаниях</a:t>
            </a:r>
            <a:r>
              <a:rPr spc="5" dirty="0"/>
              <a:t> </a:t>
            </a:r>
            <a:r>
              <a:rPr spc="-10" dirty="0"/>
              <a:t>методических </a:t>
            </a:r>
            <a:r>
              <a:rPr spc="-5" dirty="0"/>
              <a:t> советов,</a:t>
            </a:r>
            <a:r>
              <a:rPr spc="15" dirty="0"/>
              <a:t> </a:t>
            </a:r>
            <a:r>
              <a:rPr spc="-10" dirty="0"/>
              <a:t>научно-практических</a:t>
            </a:r>
            <a:r>
              <a:rPr spc="55" dirty="0"/>
              <a:t> </a:t>
            </a:r>
            <a:r>
              <a:rPr spc="-10" dirty="0"/>
              <a:t>конференциях, </a:t>
            </a:r>
            <a:r>
              <a:rPr spc="-685" dirty="0"/>
              <a:t> </a:t>
            </a:r>
            <a:r>
              <a:rPr spc="-10" dirty="0"/>
              <a:t>педагогических</a:t>
            </a:r>
            <a:r>
              <a:rPr spc="20" dirty="0"/>
              <a:t> </a:t>
            </a:r>
            <a:r>
              <a:rPr spc="-10" dirty="0"/>
              <a:t>чтениях,</a:t>
            </a:r>
            <a:r>
              <a:rPr spc="20" dirty="0"/>
              <a:t> </a:t>
            </a:r>
            <a:r>
              <a:rPr spc="-5" dirty="0"/>
              <a:t>семинарах, </a:t>
            </a:r>
            <a:r>
              <a:rPr spc="-10" dirty="0" err="1" smtClean="0"/>
              <a:t>секциях</a:t>
            </a:r>
            <a:r>
              <a:rPr spc="-10" dirty="0" smtClean="0"/>
              <a:t>,</a:t>
            </a:r>
            <a:r>
              <a:rPr lang="ru-RU" spc="-10" dirty="0" smtClean="0"/>
              <a:t> </a:t>
            </a:r>
            <a:r>
              <a:rPr spc="-5" dirty="0" err="1" smtClean="0"/>
              <a:t>форумах</a:t>
            </a:r>
            <a:r>
              <a:rPr spc="-5" dirty="0"/>
              <a:t>,</a:t>
            </a:r>
            <a:r>
              <a:rPr spc="-10" dirty="0"/>
              <a:t> радиопередачах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7" b="7936"/>
          <a:stretch/>
        </p:blipFill>
        <p:spPr>
          <a:xfrm>
            <a:off x="2286000" y="1276655"/>
            <a:ext cx="4191000" cy="55490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1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"/>
          <a:stretch/>
        </p:blipFill>
        <p:spPr bwMode="auto">
          <a:xfrm>
            <a:off x="0" y="132907"/>
            <a:ext cx="460997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04" y="163033"/>
            <a:ext cx="470949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276600" y="5791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609976" y="2133600"/>
            <a:ext cx="190624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534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638"/>
            <a:ext cx="4267200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690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-609600"/>
            <a:ext cx="10820400" cy="1026229"/>
          </a:xfrm>
          <a:prstGeom prst="rect">
            <a:avLst/>
          </a:prstGeom>
        </p:spPr>
        <p:txBody>
          <a:bodyPr vert="horz" wrap="square" lIns="0" tIns="622604" rIns="0" bIns="0" rtlCol="0">
            <a:spAutoFit/>
          </a:bodyPr>
          <a:lstStyle/>
          <a:p>
            <a:pPr marL="1931035" marR="5080" indent="-1478915" algn="ctr">
              <a:lnSpc>
                <a:spcPts val="3120"/>
              </a:lnSpc>
              <a:spcBef>
                <a:spcPts val="400"/>
              </a:spcBef>
            </a:pPr>
            <a:r>
              <a:rPr sz="2400" spc="-5" dirty="0" err="1" smtClean="0"/>
              <a:t>Проведение</a:t>
            </a:r>
            <a:r>
              <a:rPr sz="2400" spc="-5" dirty="0" smtClean="0"/>
              <a:t> </a:t>
            </a:r>
            <a:r>
              <a:rPr sz="2400" spc="-5" dirty="0"/>
              <a:t>мастер-классов, </a:t>
            </a:r>
            <a:r>
              <a:rPr sz="2400" spc="-5" dirty="0" err="1" smtClean="0"/>
              <a:t>открытых</a:t>
            </a:r>
            <a:r>
              <a:rPr lang="ru-RU" sz="2400" spc="-5" dirty="0"/>
              <a:t> </a:t>
            </a:r>
            <a:r>
              <a:rPr sz="2400" spc="-10" dirty="0" err="1" smtClean="0"/>
              <a:t>занятий</a:t>
            </a:r>
            <a:r>
              <a:rPr sz="2400" spc="-10" dirty="0" smtClean="0"/>
              <a:t>,</a:t>
            </a:r>
            <a:r>
              <a:rPr lang="ru-RU" sz="2400" spc="5" dirty="0"/>
              <a:t> </a:t>
            </a:r>
            <a:r>
              <a:rPr sz="2400" spc="-10" dirty="0" err="1" smtClean="0"/>
              <a:t>мероприятий</a:t>
            </a:r>
            <a:r>
              <a:rPr lang="ru-RU" sz="2400" spc="-10" dirty="0" smtClean="0"/>
              <a:t>.</a:t>
            </a:r>
            <a:endParaRPr sz="2400" spc="-10" dirty="0"/>
          </a:p>
        </p:txBody>
      </p:sp>
      <p:pic>
        <p:nvPicPr>
          <p:cNvPr id="2050" name="Picture 2" descr="C:\Users\stvospital\Desktop\1111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/>
        </p:blipFill>
        <p:spPr bwMode="auto">
          <a:xfrm>
            <a:off x="1981200" y="466960"/>
            <a:ext cx="4800600" cy="6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vospital\Desktop\крыжимская\приказ 108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/>
          <a:stretch/>
        </p:blipFill>
        <p:spPr bwMode="auto">
          <a:xfrm>
            <a:off x="20052" y="28074"/>
            <a:ext cx="4470729" cy="6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Desktop\крыжимская\приказ 108 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/>
          <a:stretch/>
        </p:blipFill>
        <p:spPr bwMode="auto">
          <a:xfrm>
            <a:off x="4606309" y="28074"/>
            <a:ext cx="4533680" cy="6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 flipV="1">
            <a:off x="4800600" y="685800"/>
            <a:ext cx="131579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937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7938"/>
            <a:ext cx="467042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312581" y="541551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34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Desktop\крыжимская\Приказ 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30125"/>
            <a:ext cx="498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514600" y="5257800"/>
            <a:ext cx="1524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2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Desktop\крыжимская АТТЕСТАЦИЯ\2 Крыжимс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6110"/>
            <a:ext cx="4953000" cy="681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54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-23884"/>
            <a:ext cx="7669530" cy="13144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3810" algn="ctr">
              <a:lnSpc>
                <a:spcPct val="101099"/>
              </a:lnSpc>
              <a:spcBef>
                <a:spcPts val="60"/>
              </a:spcBef>
            </a:pPr>
            <a:r>
              <a:rPr spc="-10" dirty="0" err="1" smtClean="0"/>
              <a:t>Общественно-педагогическая</a:t>
            </a:r>
            <a:r>
              <a:rPr spc="30" dirty="0" smtClean="0"/>
              <a:t> </a:t>
            </a:r>
            <a:r>
              <a:rPr spc="-5" dirty="0"/>
              <a:t>активность </a:t>
            </a:r>
            <a:r>
              <a:rPr dirty="0"/>
              <a:t> </a:t>
            </a:r>
            <a:r>
              <a:rPr spc="-5" dirty="0"/>
              <a:t>педагога:</a:t>
            </a:r>
            <a:r>
              <a:rPr dirty="0"/>
              <a:t> </a:t>
            </a:r>
            <a:r>
              <a:rPr spc="-5" dirty="0"/>
              <a:t>участие в</a:t>
            </a:r>
            <a:r>
              <a:rPr spc="5" dirty="0"/>
              <a:t> </a:t>
            </a:r>
            <a:r>
              <a:rPr spc="-10" dirty="0"/>
              <a:t>комиссиях,</a:t>
            </a:r>
            <a:r>
              <a:rPr spc="5" dirty="0"/>
              <a:t> </a:t>
            </a:r>
            <a:r>
              <a:rPr spc="-10" dirty="0"/>
              <a:t>педагогических </a:t>
            </a:r>
            <a:r>
              <a:rPr spc="-685" dirty="0"/>
              <a:t> </a:t>
            </a:r>
            <a:r>
              <a:rPr spc="-5" dirty="0"/>
              <a:t>сообществах,</a:t>
            </a:r>
            <a:r>
              <a:rPr spc="-10" dirty="0"/>
              <a:t> </a:t>
            </a:r>
            <a:r>
              <a:rPr spc="-5" dirty="0"/>
              <a:t>в </a:t>
            </a:r>
            <a:r>
              <a:rPr spc="-10" dirty="0"/>
              <a:t>жюри</a:t>
            </a:r>
            <a:r>
              <a:rPr spc="-5" dirty="0"/>
              <a:t> </a:t>
            </a:r>
            <a:r>
              <a:rPr spc="-10" dirty="0"/>
              <a:t>конкурсов</a:t>
            </a:r>
          </a:p>
        </p:txBody>
      </p:sp>
      <p:pic>
        <p:nvPicPr>
          <p:cNvPr id="2050" name="Picture 2" descr="C:\Users\stvospital\Desktop\ЖЮРИ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0265"/>
            <a:ext cx="3946505" cy="557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Pictures\2023-12-18 приказ\приказ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63502"/>
            <a:ext cx="3996898" cy="549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46189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 err="1" smtClean="0"/>
              <a:t>Экспертная</a:t>
            </a:r>
            <a:r>
              <a:rPr spc="-10" dirty="0" smtClean="0"/>
              <a:t> </a:t>
            </a:r>
            <a:r>
              <a:rPr spc="-5" dirty="0"/>
              <a:t>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4420387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769365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 err="1" smtClean="0"/>
              <a:t>Формы</a:t>
            </a:r>
            <a:r>
              <a:rPr spc="-10" dirty="0" smtClean="0"/>
              <a:t> </a:t>
            </a:r>
            <a:r>
              <a:rPr spc="-5" dirty="0"/>
              <a:t>организации</a:t>
            </a:r>
            <a:r>
              <a:rPr spc="-10" dirty="0"/>
              <a:t> </a:t>
            </a:r>
            <a:r>
              <a:rPr spc="-5" dirty="0"/>
              <a:t>физкультурных</a:t>
            </a:r>
            <a:r>
              <a:rPr spc="10" dirty="0"/>
              <a:t> </a:t>
            </a:r>
            <a:r>
              <a:rPr spc="-10" dirty="0"/>
              <a:t>занятий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8" b="5078"/>
          <a:stretch/>
        </p:blipFill>
        <p:spPr>
          <a:xfrm>
            <a:off x="60079" y="617561"/>
            <a:ext cx="4468504" cy="6000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3" b="7093"/>
          <a:stretch/>
        </p:blipFill>
        <p:spPr>
          <a:xfrm>
            <a:off x="4577487" y="609600"/>
            <a:ext cx="4566513" cy="600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143000" y="-457200"/>
            <a:ext cx="10668000" cy="1268346"/>
          </a:xfrm>
          <a:prstGeom prst="rect">
            <a:avLst/>
          </a:prstGeom>
        </p:spPr>
        <p:txBody>
          <a:bodyPr vert="horz" wrap="square" lIns="0" tIns="468680" rIns="0" bIns="0" rtlCol="0">
            <a:spAutoFit/>
          </a:bodyPr>
          <a:lstStyle/>
          <a:p>
            <a:pPr marL="895985" marR="5080" indent="-454659" algn="ctr">
              <a:lnSpc>
                <a:spcPts val="3120"/>
              </a:lnSpc>
              <a:spcBef>
                <a:spcPts val="400"/>
              </a:spcBef>
            </a:pPr>
            <a:r>
              <a:rPr lang="ru-RU" spc="-5" dirty="0" smtClean="0"/>
              <a:t>     </a:t>
            </a:r>
            <a:r>
              <a:rPr spc="-5" dirty="0" err="1" smtClean="0"/>
              <a:t>Результаты</a:t>
            </a:r>
            <a:r>
              <a:rPr spc="-5" dirty="0" smtClean="0"/>
              <a:t> </a:t>
            </a:r>
            <a:r>
              <a:rPr spc="-5" dirty="0"/>
              <a:t>участия в </a:t>
            </a:r>
            <a:r>
              <a:rPr spc="-10" dirty="0" err="1" smtClean="0"/>
              <a:t>инновационно</a:t>
            </a:r>
            <a:r>
              <a:rPr lang="ru-RU" spc="-10" dirty="0" smtClean="0"/>
              <a:t/>
            </a:r>
            <a:br>
              <a:rPr lang="ru-RU" spc="-10" dirty="0" smtClean="0"/>
            </a:br>
            <a:r>
              <a:rPr spc="-5" dirty="0" smtClean="0"/>
              <a:t>(</a:t>
            </a:r>
            <a:r>
              <a:rPr spc="-5" dirty="0" err="1" smtClean="0"/>
              <a:t>экспериментальной</a:t>
            </a:r>
            <a:r>
              <a:rPr spc="-5" dirty="0"/>
              <a:t>)</a:t>
            </a:r>
            <a:r>
              <a:rPr spc="25" dirty="0"/>
              <a:t> </a:t>
            </a:r>
            <a:r>
              <a:rPr spc="-5" dirty="0"/>
              <a:t>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67610"/>
            <a:ext cx="3801979" cy="5890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78" y="954412"/>
            <a:ext cx="4292545" cy="5903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810000"/>
            <a:ext cx="97544" cy="1767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-304800"/>
            <a:ext cx="8763000" cy="829893"/>
          </a:xfrm>
          <a:prstGeom prst="rect">
            <a:avLst/>
          </a:prstGeom>
        </p:spPr>
        <p:txBody>
          <a:bodyPr vert="horz" wrap="square" lIns="0" tIns="428167" rIns="0" bIns="0" rtlCol="0">
            <a:spAutoFit/>
          </a:bodyPr>
          <a:lstStyle/>
          <a:p>
            <a:pPr marL="3055620" marR="5080" indent="-2949575">
              <a:lnSpc>
                <a:spcPts val="3120"/>
              </a:lnSpc>
              <a:spcBef>
                <a:spcPts val="400"/>
              </a:spcBef>
            </a:pPr>
            <a:r>
              <a:rPr spc="-5" dirty="0" err="1" smtClean="0"/>
              <a:t>Степень</a:t>
            </a:r>
            <a:r>
              <a:rPr spc="15" dirty="0" smtClean="0"/>
              <a:t> </a:t>
            </a:r>
            <a:r>
              <a:rPr spc="-10" dirty="0"/>
              <a:t>осуществления</a:t>
            </a:r>
            <a:r>
              <a:rPr spc="20" dirty="0"/>
              <a:t> </a:t>
            </a:r>
            <a:r>
              <a:rPr spc="-10" dirty="0"/>
              <a:t>просветительской </a:t>
            </a:r>
            <a:r>
              <a:rPr spc="-685" dirty="0"/>
              <a:t> </a:t>
            </a:r>
            <a:r>
              <a:rPr spc="-5" dirty="0"/>
              <a:t>функции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4" b="24396"/>
          <a:stretch/>
        </p:blipFill>
        <p:spPr>
          <a:xfrm>
            <a:off x="1905000" y="525093"/>
            <a:ext cx="5769702" cy="633290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533400"/>
            <a:ext cx="9144000" cy="1026229"/>
          </a:xfrm>
          <a:prstGeom prst="rect">
            <a:avLst/>
          </a:prstGeom>
        </p:spPr>
        <p:txBody>
          <a:bodyPr vert="horz" wrap="square" lIns="0" tIns="622604" rIns="0" bIns="0" rtlCol="0">
            <a:spAutoFit/>
          </a:bodyPr>
          <a:lstStyle/>
          <a:p>
            <a:pPr marL="2908300" marR="5080" indent="-2530475" algn="ctr">
              <a:lnSpc>
                <a:spcPts val="3120"/>
              </a:lnSpc>
              <a:spcBef>
                <a:spcPts val="400"/>
              </a:spcBef>
            </a:pPr>
            <a:r>
              <a:rPr spc="-5" dirty="0" err="1" smtClean="0"/>
              <a:t>Участие</a:t>
            </a:r>
            <a:r>
              <a:rPr spc="-5" dirty="0" smtClean="0"/>
              <a:t> </a:t>
            </a:r>
            <a:r>
              <a:rPr spc="-10" dirty="0" err="1"/>
              <a:t>педагога</a:t>
            </a:r>
            <a:r>
              <a:rPr spc="-10" dirty="0"/>
              <a:t> </a:t>
            </a:r>
            <a:r>
              <a:rPr spc="-5" dirty="0" smtClean="0"/>
              <a:t>в</a:t>
            </a:r>
            <a:r>
              <a:rPr lang="ru-RU" spc="-5" dirty="0" smtClean="0"/>
              <a:t> </a:t>
            </a:r>
            <a:r>
              <a:rPr spc="-5" dirty="0" err="1" smtClean="0"/>
              <a:t>профессиональных</a:t>
            </a:r>
            <a:r>
              <a:rPr spc="-5" dirty="0" smtClean="0"/>
              <a:t> </a:t>
            </a:r>
            <a:r>
              <a:rPr spc="-685" dirty="0" smtClean="0"/>
              <a:t> </a:t>
            </a:r>
            <a:r>
              <a:rPr spc="-5" dirty="0"/>
              <a:t>конкурсах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9600"/>
            <a:ext cx="4451986" cy="6248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87" y="609600"/>
            <a:ext cx="4692013" cy="626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75697"/>
            <a:ext cx="6781800" cy="677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607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6" y="457200"/>
            <a:ext cx="8879305" cy="611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17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tvospital\Desktop\УЧАСТИЕ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" y="191386"/>
            <a:ext cx="9135533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6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52400"/>
            <a:ext cx="461966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30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295" y="0"/>
            <a:ext cx="41186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5" dirty="0" err="1" smtClean="0"/>
              <a:t>Награды</a:t>
            </a:r>
            <a:r>
              <a:rPr spc="-20" dirty="0" smtClean="0"/>
              <a:t> </a:t>
            </a:r>
            <a:r>
              <a:rPr spc="-5" dirty="0"/>
              <a:t>и</a:t>
            </a:r>
            <a:r>
              <a:rPr spc="-25" dirty="0"/>
              <a:t> </a:t>
            </a:r>
            <a:r>
              <a:rPr spc="-5" dirty="0"/>
              <a:t>поощрения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1911"/>
            <a:ext cx="4407021" cy="622950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tvospital\Desktop\участие воспитателей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b="1756"/>
          <a:stretch>
            <a:fillRect/>
          </a:stretch>
        </p:blipFill>
        <p:spPr bwMode="auto">
          <a:xfrm>
            <a:off x="4659537" y="255181"/>
            <a:ext cx="4491551" cy="63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tvospital\Desktop\КРЫЖИМСКАЯ БЛАГОДАРНОСТЬ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41" b="3727"/>
          <a:stretch/>
        </p:blipFill>
        <p:spPr bwMode="auto">
          <a:xfrm>
            <a:off x="7088" y="228600"/>
            <a:ext cx="466012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6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59" b="43942"/>
          <a:stretch/>
        </p:blipFill>
        <p:spPr>
          <a:xfrm>
            <a:off x="533400" y="37531"/>
            <a:ext cx="821265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b="39520"/>
          <a:stretch/>
        </p:blipFill>
        <p:spPr>
          <a:xfrm>
            <a:off x="990600" y="67474"/>
            <a:ext cx="7668654" cy="67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8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480" y="0"/>
            <a:ext cx="758690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5" dirty="0" err="1" smtClean="0"/>
              <a:t>Результаты</a:t>
            </a:r>
            <a:r>
              <a:rPr spc="5" dirty="0" smtClean="0"/>
              <a:t> </a:t>
            </a:r>
            <a:r>
              <a:rPr spc="-5" dirty="0"/>
              <a:t>анализа </a:t>
            </a:r>
            <a:r>
              <a:rPr spc="-10" dirty="0"/>
              <a:t>текущей</a:t>
            </a:r>
            <a:r>
              <a:rPr spc="-5" dirty="0"/>
              <a:t> документации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b="45819"/>
          <a:stretch/>
        </p:blipFill>
        <p:spPr>
          <a:xfrm>
            <a:off x="759656" y="685799"/>
            <a:ext cx="7811096" cy="61722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2032" y="1712995"/>
            <a:ext cx="8785225" cy="5149850"/>
            <a:chOff x="362032" y="1712995"/>
            <a:chExt cx="8785225" cy="5149850"/>
          </a:xfrm>
        </p:grpSpPr>
        <p:sp>
          <p:nvSpPr>
            <p:cNvPr id="4" name="object 4"/>
            <p:cNvSpPr/>
            <p:nvPr/>
          </p:nvSpPr>
          <p:spPr>
            <a:xfrm>
              <a:off x="366712" y="1718309"/>
              <a:ext cx="8776335" cy="5139690"/>
            </a:xfrm>
            <a:custGeom>
              <a:avLst/>
              <a:gdLst/>
              <a:ahLst/>
              <a:cxnLst/>
              <a:rect l="l" t="t" r="r" b="b"/>
              <a:pathLst>
                <a:path w="8776335" h="5139690">
                  <a:moveTo>
                    <a:pt x="877576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5138420"/>
                  </a:lnTo>
                  <a:lnTo>
                    <a:pt x="0" y="5139690"/>
                  </a:lnTo>
                  <a:lnTo>
                    <a:pt x="8775763" y="5139690"/>
                  </a:lnTo>
                  <a:lnTo>
                    <a:pt x="8775763" y="5138420"/>
                  </a:lnTo>
                  <a:lnTo>
                    <a:pt x="8775763" y="1270"/>
                  </a:lnTo>
                  <a:lnTo>
                    <a:pt x="8775763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6712" y="1717675"/>
              <a:ext cx="8776335" cy="5140325"/>
            </a:xfrm>
            <a:custGeom>
              <a:avLst/>
              <a:gdLst/>
              <a:ahLst/>
              <a:cxnLst/>
              <a:rect l="l" t="t" r="r" b="b"/>
              <a:pathLst>
                <a:path w="8776335" h="5140325">
                  <a:moveTo>
                    <a:pt x="0" y="1397"/>
                  </a:moveTo>
                  <a:lnTo>
                    <a:pt x="0" y="635"/>
                  </a:lnTo>
                  <a:lnTo>
                    <a:pt x="647" y="0"/>
                  </a:lnTo>
                  <a:lnTo>
                    <a:pt x="1435" y="0"/>
                  </a:lnTo>
                  <a:lnTo>
                    <a:pt x="8774239" y="0"/>
                  </a:lnTo>
                  <a:lnTo>
                    <a:pt x="8775001" y="0"/>
                  </a:lnTo>
                  <a:lnTo>
                    <a:pt x="8775763" y="635"/>
                  </a:lnTo>
                  <a:lnTo>
                    <a:pt x="8775763" y="1397"/>
                  </a:lnTo>
                  <a:lnTo>
                    <a:pt x="8775763" y="5138885"/>
                  </a:lnTo>
                  <a:lnTo>
                    <a:pt x="8775763" y="5139680"/>
                  </a:lnTo>
                  <a:lnTo>
                    <a:pt x="8775001" y="5140324"/>
                  </a:lnTo>
                  <a:lnTo>
                    <a:pt x="8774239" y="5140324"/>
                  </a:lnTo>
                  <a:lnTo>
                    <a:pt x="1435" y="5140324"/>
                  </a:lnTo>
                  <a:lnTo>
                    <a:pt x="647" y="5140324"/>
                  </a:lnTo>
                  <a:lnTo>
                    <a:pt x="0" y="5139680"/>
                  </a:lnTo>
                  <a:lnTo>
                    <a:pt x="0" y="5138885"/>
                  </a:lnTo>
                  <a:lnTo>
                    <a:pt x="0" y="1397"/>
                  </a:lnTo>
                  <a:close/>
                </a:path>
              </a:pathLst>
            </a:custGeom>
            <a:ln w="9360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4680" y="0"/>
            <a:ext cx="174625" cy="843280"/>
            <a:chOff x="-4680" y="0"/>
            <a:chExt cx="174625" cy="84328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165100" cy="833119"/>
            </a:xfrm>
            <a:custGeom>
              <a:avLst/>
              <a:gdLst/>
              <a:ahLst/>
              <a:cxnLst/>
              <a:rect l="l" t="t" r="r" b="b"/>
              <a:pathLst>
                <a:path w="165100" h="833119">
                  <a:moveTo>
                    <a:pt x="165100" y="1270"/>
                  </a:moveTo>
                  <a:lnTo>
                    <a:pt x="164973" y="1270"/>
                  </a:lnTo>
                  <a:lnTo>
                    <a:pt x="164973" y="0"/>
                  </a:lnTo>
                  <a:lnTo>
                    <a:pt x="114" y="0"/>
                  </a:lnTo>
                  <a:lnTo>
                    <a:pt x="114" y="1270"/>
                  </a:lnTo>
                  <a:lnTo>
                    <a:pt x="0" y="833120"/>
                  </a:lnTo>
                  <a:lnTo>
                    <a:pt x="165100" y="833120"/>
                  </a:lnTo>
                  <a:lnTo>
                    <a:pt x="165100" y="1270"/>
                  </a:lnTo>
                  <a:close/>
                </a:path>
              </a:pathLst>
            </a:custGeom>
            <a:solidFill>
              <a:srgbClr val="125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65100" cy="833755"/>
            </a:xfrm>
            <a:custGeom>
              <a:avLst/>
              <a:gdLst/>
              <a:ahLst/>
              <a:cxnLst/>
              <a:rect l="l" t="t" r="r" b="b"/>
              <a:pathLst>
                <a:path w="165100" h="833755">
                  <a:moveTo>
                    <a:pt x="0" y="1524"/>
                  </a:moveTo>
                  <a:lnTo>
                    <a:pt x="0" y="761"/>
                  </a:lnTo>
                  <a:lnTo>
                    <a:pt x="708" y="0"/>
                  </a:lnTo>
                  <a:lnTo>
                    <a:pt x="1582" y="0"/>
                  </a:lnTo>
                  <a:lnTo>
                    <a:pt x="163512" y="0"/>
                  </a:lnTo>
                  <a:lnTo>
                    <a:pt x="164388" y="0"/>
                  </a:lnTo>
                  <a:lnTo>
                    <a:pt x="165100" y="761"/>
                  </a:lnTo>
                  <a:lnTo>
                    <a:pt x="165100" y="1524"/>
                  </a:lnTo>
                  <a:lnTo>
                    <a:pt x="165100" y="831850"/>
                  </a:lnTo>
                  <a:lnTo>
                    <a:pt x="165100" y="832738"/>
                  </a:lnTo>
                  <a:lnTo>
                    <a:pt x="164388" y="833501"/>
                  </a:lnTo>
                  <a:lnTo>
                    <a:pt x="163512" y="833501"/>
                  </a:lnTo>
                  <a:lnTo>
                    <a:pt x="1582" y="833501"/>
                  </a:lnTo>
                  <a:lnTo>
                    <a:pt x="708" y="833501"/>
                  </a:lnTo>
                  <a:lnTo>
                    <a:pt x="0" y="832738"/>
                  </a:lnTo>
                  <a:lnTo>
                    <a:pt x="0" y="831850"/>
                  </a:lnTo>
                  <a:lnTo>
                    <a:pt x="0" y="1524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-4680" y="2155843"/>
            <a:ext cx="174625" cy="843280"/>
            <a:chOff x="-4680" y="2155843"/>
            <a:chExt cx="174625" cy="843280"/>
          </a:xfrm>
        </p:grpSpPr>
        <p:sp>
          <p:nvSpPr>
            <p:cNvPr id="10" name="object 10"/>
            <p:cNvSpPr/>
            <p:nvPr/>
          </p:nvSpPr>
          <p:spPr>
            <a:xfrm>
              <a:off x="0" y="2160269"/>
              <a:ext cx="165100" cy="834390"/>
            </a:xfrm>
            <a:custGeom>
              <a:avLst/>
              <a:gdLst/>
              <a:ahLst/>
              <a:cxnLst/>
              <a:rect l="l" t="t" r="r" b="b"/>
              <a:pathLst>
                <a:path w="165100" h="834389">
                  <a:moveTo>
                    <a:pt x="165100" y="1270"/>
                  </a:moveTo>
                  <a:lnTo>
                    <a:pt x="164731" y="1270"/>
                  </a:lnTo>
                  <a:lnTo>
                    <a:pt x="164731" y="0"/>
                  </a:lnTo>
                  <a:lnTo>
                    <a:pt x="342" y="0"/>
                  </a:lnTo>
                  <a:lnTo>
                    <a:pt x="34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833120"/>
                  </a:lnTo>
                  <a:lnTo>
                    <a:pt x="698" y="833120"/>
                  </a:lnTo>
                  <a:lnTo>
                    <a:pt x="698" y="834390"/>
                  </a:lnTo>
                  <a:lnTo>
                    <a:pt x="164376" y="834390"/>
                  </a:lnTo>
                  <a:lnTo>
                    <a:pt x="164376" y="833120"/>
                  </a:lnTo>
                  <a:lnTo>
                    <a:pt x="165100" y="833120"/>
                  </a:lnTo>
                  <a:lnTo>
                    <a:pt x="165100" y="2540"/>
                  </a:lnTo>
                  <a:lnTo>
                    <a:pt x="165100" y="1270"/>
                  </a:lnTo>
                  <a:close/>
                </a:path>
              </a:pathLst>
            </a:custGeom>
            <a:solidFill>
              <a:srgbClr val="125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160524"/>
              <a:ext cx="165100" cy="833755"/>
            </a:xfrm>
            <a:custGeom>
              <a:avLst/>
              <a:gdLst/>
              <a:ahLst/>
              <a:cxnLst/>
              <a:rect l="l" t="t" r="r" b="b"/>
              <a:pathLst>
                <a:path w="165100" h="833755">
                  <a:moveTo>
                    <a:pt x="0" y="1650"/>
                  </a:moveTo>
                  <a:lnTo>
                    <a:pt x="0" y="762"/>
                  </a:lnTo>
                  <a:lnTo>
                    <a:pt x="708" y="0"/>
                  </a:lnTo>
                  <a:lnTo>
                    <a:pt x="1582" y="0"/>
                  </a:lnTo>
                  <a:lnTo>
                    <a:pt x="163512" y="0"/>
                  </a:lnTo>
                  <a:lnTo>
                    <a:pt x="164388" y="0"/>
                  </a:lnTo>
                  <a:lnTo>
                    <a:pt x="165100" y="762"/>
                  </a:lnTo>
                  <a:lnTo>
                    <a:pt x="165100" y="1650"/>
                  </a:lnTo>
                  <a:lnTo>
                    <a:pt x="165100" y="831976"/>
                  </a:lnTo>
                  <a:lnTo>
                    <a:pt x="165100" y="832738"/>
                  </a:lnTo>
                  <a:lnTo>
                    <a:pt x="164388" y="833501"/>
                  </a:lnTo>
                  <a:lnTo>
                    <a:pt x="163512" y="833501"/>
                  </a:lnTo>
                  <a:lnTo>
                    <a:pt x="1582" y="833501"/>
                  </a:lnTo>
                  <a:lnTo>
                    <a:pt x="708" y="833501"/>
                  </a:lnTo>
                  <a:lnTo>
                    <a:pt x="0" y="832738"/>
                  </a:lnTo>
                  <a:lnTo>
                    <a:pt x="0" y="831976"/>
                  </a:lnTo>
                  <a:lnTo>
                    <a:pt x="0" y="1650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-4680" y="1055769"/>
            <a:ext cx="174625" cy="843280"/>
            <a:chOff x="-4680" y="1055769"/>
            <a:chExt cx="174625" cy="843280"/>
          </a:xfrm>
        </p:grpSpPr>
        <p:sp>
          <p:nvSpPr>
            <p:cNvPr id="13" name="object 13"/>
            <p:cNvSpPr/>
            <p:nvPr/>
          </p:nvSpPr>
          <p:spPr>
            <a:xfrm>
              <a:off x="0" y="1060449"/>
              <a:ext cx="165100" cy="833119"/>
            </a:xfrm>
            <a:custGeom>
              <a:avLst/>
              <a:gdLst/>
              <a:ahLst/>
              <a:cxnLst/>
              <a:rect l="l" t="t" r="r" b="b"/>
              <a:pathLst>
                <a:path w="165100" h="833119">
                  <a:moveTo>
                    <a:pt x="165100" y="1270"/>
                  </a:moveTo>
                  <a:lnTo>
                    <a:pt x="164973" y="1270"/>
                  </a:lnTo>
                  <a:lnTo>
                    <a:pt x="164973" y="0"/>
                  </a:lnTo>
                  <a:lnTo>
                    <a:pt x="114" y="0"/>
                  </a:lnTo>
                  <a:lnTo>
                    <a:pt x="114" y="1270"/>
                  </a:lnTo>
                  <a:lnTo>
                    <a:pt x="0" y="833120"/>
                  </a:lnTo>
                  <a:lnTo>
                    <a:pt x="165100" y="833120"/>
                  </a:lnTo>
                  <a:lnTo>
                    <a:pt x="165100" y="1270"/>
                  </a:lnTo>
                  <a:close/>
                </a:path>
              </a:pathLst>
            </a:custGeom>
            <a:solidFill>
              <a:srgbClr val="125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060449"/>
              <a:ext cx="165100" cy="833755"/>
            </a:xfrm>
            <a:custGeom>
              <a:avLst/>
              <a:gdLst/>
              <a:ahLst/>
              <a:cxnLst/>
              <a:rect l="l" t="t" r="r" b="b"/>
              <a:pathLst>
                <a:path w="165100" h="833755">
                  <a:moveTo>
                    <a:pt x="0" y="1524"/>
                  </a:moveTo>
                  <a:lnTo>
                    <a:pt x="0" y="762"/>
                  </a:lnTo>
                  <a:lnTo>
                    <a:pt x="708" y="0"/>
                  </a:lnTo>
                  <a:lnTo>
                    <a:pt x="1582" y="0"/>
                  </a:lnTo>
                  <a:lnTo>
                    <a:pt x="163512" y="0"/>
                  </a:lnTo>
                  <a:lnTo>
                    <a:pt x="164388" y="0"/>
                  </a:lnTo>
                  <a:lnTo>
                    <a:pt x="165100" y="762"/>
                  </a:lnTo>
                  <a:lnTo>
                    <a:pt x="165100" y="1524"/>
                  </a:lnTo>
                  <a:lnTo>
                    <a:pt x="165100" y="831850"/>
                  </a:lnTo>
                  <a:lnTo>
                    <a:pt x="165100" y="832738"/>
                  </a:lnTo>
                  <a:lnTo>
                    <a:pt x="164388" y="833501"/>
                  </a:lnTo>
                  <a:lnTo>
                    <a:pt x="163512" y="833501"/>
                  </a:lnTo>
                  <a:lnTo>
                    <a:pt x="1582" y="833501"/>
                  </a:lnTo>
                  <a:lnTo>
                    <a:pt x="708" y="833501"/>
                  </a:lnTo>
                  <a:lnTo>
                    <a:pt x="0" y="832738"/>
                  </a:lnTo>
                  <a:lnTo>
                    <a:pt x="0" y="831850"/>
                  </a:lnTo>
                  <a:lnTo>
                    <a:pt x="0" y="1524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601662" y="124535"/>
            <a:ext cx="7940675" cy="1506855"/>
          </a:xfrm>
          <a:custGeom>
            <a:avLst/>
            <a:gdLst/>
            <a:ahLst/>
            <a:cxnLst/>
            <a:rect l="l" t="t" r="r" b="b"/>
            <a:pathLst>
              <a:path w="7940675" h="1506855">
                <a:moveTo>
                  <a:pt x="7940675" y="0"/>
                </a:moveTo>
                <a:lnTo>
                  <a:pt x="0" y="0"/>
                </a:lnTo>
                <a:lnTo>
                  <a:pt x="0" y="1506601"/>
                </a:lnTo>
                <a:lnTo>
                  <a:pt x="7940675" y="1506601"/>
                </a:lnTo>
                <a:lnTo>
                  <a:pt x="7940675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60856" y="-439279"/>
            <a:ext cx="7622285" cy="1215383"/>
          </a:xfrm>
          <a:prstGeom prst="rect">
            <a:avLst/>
          </a:prstGeom>
        </p:spPr>
        <p:txBody>
          <a:bodyPr vert="horz" wrap="square" lIns="0" tIns="416229" rIns="0" bIns="0" rtlCol="0">
            <a:spAutoFit/>
          </a:bodyPr>
          <a:lstStyle/>
          <a:p>
            <a:pPr marL="255270" marR="5080" indent="-180340" algn="ctr">
              <a:lnSpc>
                <a:spcPts val="3120"/>
              </a:lnSpc>
              <a:spcBef>
                <a:spcPts val="400"/>
              </a:spcBef>
            </a:pPr>
            <a:r>
              <a:rPr spc="-10" dirty="0" err="1" smtClean="0"/>
              <a:t>Эффективность</a:t>
            </a:r>
            <a:r>
              <a:rPr spc="30" dirty="0" smtClean="0"/>
              <a:t> </a:t>
            </a:r>
            <a:r>
              <a:rPr spc="-5" dirty="0"/>
              <a:t>организации и</a:t>
            </a:r>
            <a:r>
              <a:rPr spc="5" dirty="0"/>
              <a:t> </a:t>
            </a:r>
            <a:r>
              <a:rPr spc="-10" dirty="0"/>
              <a:t>проведения </a:t>
            </a:r>
            <a:r>
              <a:rPr spc="-685" dirty="0"/>
              <a:t> </a:t>
            </a:r>
            <a:r>
              <a:rPr spc="-10" dirty="0"/>
              <a:t>мероприятий</a:t>
            </a:r>
            <a:r>
              <a:rPr spc="25" dirty="0"/>
              <a:t> </a:t>
            </a:r>
            <a:r>
              <a:rPr spc="-5" dirty="0"/>
              <a:t>оздоровительного</a:t>
            </a:r>
            <a:r>
              <a:rPr spc="5" dirty="0"/>
              <a:t> </a:t>
            </a:r>
            <a:r>
              <a:rPr spc="-5" dirty="0"/>
              <a:t>характера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0" b="22158"/>
          <a:stretch/>
        </p:blipFill>
        <p:spPr>
          <a:xfrm>
            <a:off x="1752600" y="833119"/>
            <a:ext cx="5410200" cy="59646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-381000"/>
            <a:ext cx="8991600" cy="1223335"/>
          </a:xfrm>
          <a:prstGeom prst="rect">
            <a:avLst/>
          </a:prstGeom>
        </p:spPr>
        <p:txBody>
          <a:bodyPr vert="horz" wrap="square" lIns="0" tIns="424104" rIns="0" bIns="0" rtlCol="0">
            <a:spAutoFit/>
          </a:bodyPr>
          <a:lstStyle/>
          <a:p>
            <a:pPr marR="5080" algn="ctr">
              <a:lnSpc>
                <a:spcPts val="3120"/>
              </a:lnSpc>
              <a:spcBef>
                <a:spcPts val="400"/>
              </a:spcBef>
            </a:pPr>
            <a:r>
              <a:rPr spc="-5" dirty="0" err="1" smtClean="0"/>
              <a:t>Результаты</a:t>
            </a:r>
            <a:r>
              <a:rPr spc="15" dirty="0" smtClean="0"/>
              <a:t> </a:t>
            </a:r>
            <a:r>
              <a:rPr spc="-5" dirty="0"/>
              <a:t>участия</a:t>
            </a:r>
            <a:r>
              <a:rPr dirty="0"/>
              <a:t> </a:t>
            </a:r>
            <a:r>
              <a:rPr spc="-10" dirty="0"/>
              <a:t>воспитанников </a:t>
            </a:r>
            <a:r>
              <a:rPr spc="-685" dirty="0"/>
              <a:t> </a:t>
            </a:r>
            <a:r>
              <a:rPr spc="-5" dirty="0"/>
              <a:t>в:конкурсах;</a:t>
            </a:r>
            <a:r>
              <a:rPr dirty="0"/>
              <a:t> </a:t>
            </a:r>
            <a:r>
              <a:rPr spc="-10" dirty="0"/>
              <a:t>выставках;</a:t>
            </a:r>
            <a:r>
              <a:rPr spc="5" dirty="0"/>
              <a:t> </a:t>
            </a:r>
            <a:r>
              <a:rPr spc="-5" dirty="0" err="1" smtClean="0"/>
              <a:t>турнирах</a:t>
            </a:r>
            <a:r>
              <a:rPr spc="-5" dirty="0" smtClean="0"/>
              <a:t>;</a:t>
            </a:r>
            <a:r>
              <a:rPr lang="ru-RU" spc="-5" dirty="0" smtClean="0"/>
              <a:t> </a:t>
            </a:r>
            <a:r>
              <a:rPr spc="-5" dirty="0" err="1" smtClean="0"/>
              <a:t>соревнованиях</a:t>
            </a:r>
            <a:r>
              <a:rPr spc="-5" dirty="0"/>
              <a:t>;</a:t>
            </a:r>
            <a:r>
              <a:rPr spc="5" dirty="0"/>
              <a:t> </a:t>
            </a:r>
            <a:r>
              <a:rPr spc="-5" dirty="0"/>
              <a:t>акциях;</a:t>
            </a:r>
            <a:r>
              <a:rPr spc="10" dirty="0"/>
              <a:t> </a:t>
            </a:r>
            <a:r>
              <a:rPr spc="-5" dirty="0"/>
              <a:t>другое.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8" b="15074"/>
          <a:stretch/>
        </p:blipFill>
        <p:spPr>
          <a:xfrm>
            <a:off x="2057400" y="849158"/>
            <a:ext cx="4878023" cy="59326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485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CC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241</Words>
  <Application>Microsoft Office PowerPoint</Application>
  <PresentationFormat>Экран (4:3)</PresentationFormat>
  <Paragraphs>29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Office Theme</vt:lpstr>
      <vt:lpstr>Министерство образования  Республики Мордовия</vt:lpstr>
      <vt:lpstr>Представление собственного  инновационного педагогического опыта</vt:lpstr>
      <vt:lpstr>Формы организации физкультурных занятий</vt:lpstr>
      <vt:lpstr>Презентация PowerPoint</vt:lpstr>
      <vt:lpstr>Презентация PowerPoint</vt:lpstr>
      <vt:lpstr>Результаты анализа текущей документации</vt:lpstr>
      <vt:lpstr>Эффективность организации и проведения  мероприятий оздоровительного характера</vt:lpstr>
      <vt:lpstr>Результаты участия воспитанников  в:конкурсах; выставках; турнирах; соревнованиях; акциях; другое.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 советов, научно-практических конференциях, 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Проведение мастер-классов, открытых занятий, мероприятий.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Общественно-педагогическая активность  педагога: участие в комиссиях, педагогических  сообществах, в жюри конкурсов</vt:lpstr>
      <vt:lpstr>Экспертная деятельность</vt:lpstr>
      <vt:lpstr>     Результаты участия в инновационно (экспериментальной) деятельности</vt:lpstr>
      <vt:lpstr>Степень осуществления просветительской  функции</vt:lpstr>
      <vt:lpstr>Участие педагога в профессиональных 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stvospital</cp:lastModifiedBy>
  <cp:revision>41</cp:revision>
  <dcterms:created xsi:type="dcterms:W3CDTF">2023-12-08T07:11:55Z</dcterms:created>
  <dcterms:modified xsi:type="dcterms:W3CDTF">2023-12-20T08:57:42Z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2020-10-05T00:00:00Z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2023-12-08T00:00:00Z</vt:filetime>
  </property>
</Properties>
</file>