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7" r:id="rId4"/>
    <p:sldId id="258" r:id="rId5"/>
    <p:sldId id="259" r:id="rId6"/>
    <p:sldId id="260" r:id="rId7"/>
    <p:sldId id="261" r:id="rId8"/>
    <p:sldId id="262" r:id="rId9"/>
    <p:sldId id="270" r:id="rId10"/>
    <p:sldId id="271" r:id="rId11"/>
    <p:sldId id="27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3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73" d="100"/>
          <a:sy n="73" d="100"/>
        </p:scale>
        <p:origin x="54" y="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DA4F5-56CD-4DF0-8520-4E5F58AECEAB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3BA5A-54B5-45BB-83AE-7643A82F8F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765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DA4F5-56CD-4DF0-8520-4E5F58AECEAB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3BA5A-54B5-45BB-83AE-7643A82F8F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133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DA4F5-56CD-4DF0-8520-4E5F58AECEAB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3BA5A-54B5-45BB-83AE-7643A82F8F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059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DA4F5-56CD-4DF0-8520-4E5F58AECEAB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3BA5A-54B5-45BB-83AE-7643A82F8F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779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DA4F5-56CD-4DF0-8520-4E5F58AECEAB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3BA5A-54B5-45BB-83AE-7643A82F8F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319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DA4F5-56CD-4DF0-8520-4E5F58AECEAB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3BA5A-54B5-45BB-83AE-7643A82F8F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562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DA4F5-56CD-4DF0-8520-4E5F58AECEAB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3BA5A-54B5-45BB-83AE-7643A82F8F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297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DA4F5-56CD-4DF0-8520-4E5F58AECEAB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3BA5A-54B5-45BB-83AE-7643A82F8F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280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DA4F5-56CD-4DF0-8520-4E5F58AECEAB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3BA5A-54B5-45BB-83AE-7643A82F8F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993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DA4F5-56CD-4DF0-8520-4E5F58AECEAB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3BA5A-54B5-45BB-83AE-7643A82F8F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087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DA4F5-56CD-4DF0-8520-4E5F58AECEAB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3BA5A-54B5-45BB-83AE-7643A82F8F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25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DA4F5-56CD-4DF0-8520-4E5F58AECEAB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3BA5A-54B5-45BB-83AE-7643A82F8F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242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0"/>
            <a:ext cx="120726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17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04664"/>
            <a:ext cx="10515600" cy="6669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24000" y="151179"/>
            <a:ext cx="107298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/>
              <a:t>3</a:t>
            </a:r>
            <a:r>
              <a:rPr lang="ru-RU" sz="2800" i="1" dirty="0"/>
              <a:t>. Среда  </a:t>
            </a:r>
          </a:p>
          <a:p>
            <a:r>
              <a:rPr lang="ru-RU" sz="2800" dirty="0"/>
              <a:t>Заучивание </a:t>
            </a:r>
            <a:r>
              <a:rPr lang="ru-RU" sz="2800" dirty="0" err="1"/>
              <a:t>заклички</a:t>
            </a:r>
            <a:r>
              <a:rPr lang="ru-RU" sz="2800" dirty="0"/>
              <a:t> «Солнышко-ведрышко…». Цель: развитие фонематического слуха, памяти; приобщение детей к малым фольклорным формам.</a:t>
            </a:r>
          </a:p>
          <a:p>
            <a:r>
              <a:rPr lang="ru-RU" sz="2800" dirty="0" smtClean="0"/>
              <a:t>Народная </a:t>
            </a:r>
            <a:r>
              <a:rPr lang="ru-RU" sz="2800" dirty="0"/>
              <a:t>игра-забава «Блинная эстафета». Цель: совершенствовать </a:t>
            </a:r>
            <a:r>
              <a:rPr lang="ru-RU" sz="2800" dirty="0" err="1"/>
              <a:t>двигатeльные</a:t>
            </a:r>
            <a:r>
              <a:rPr lang="ru-RU" sz="2800" dirty="0"/>
              <a:t> навыки, </a:t>
            </a:r>
            <a:r>
              <a:rPr lang="ru-RU" sz="2800" dirty="0" err="1"/>
              <a:t>кooрдинацию</a:t>
            </a:r>
            <a:r>
              <a:rPr lang="ru-RU" sz="2800" dirty="0"/>
              <a:t> движений, ориентировку в пространстве.                                                                                          </a:t>
            </a:r>
            <a:r>
              <a:rPr lang="ru-RU" sz="2800" dirty="0" smtClean="0"/>
              <a:t>                                    Слушание </a:t>
            </a:r>
            <a:r>
              <a:rPr lang="ru-RU" sz="2800" dirty="0"/>
              <a:t>русской народной музыки. Цель: расширять музыкальные впечатления детей.</a:t>
            </a:r>
          </a:p>
          <a:p>
            <a:r>
              <a:rPr lang="ru-RU" sz="2800" dirty="0"/>
              <a:t>Игровая ситуация: «Приглашаем гостей на блины». Цель: формирование игрового поведения, умения выбирать и принимать игровую роль.</a:t>
            </a:r>
          </a:p>
          <a:p>
            <a:r>
              <a:rPr lang="ru-RU" sz="2800" dirty="0"/>
              <a:t>Чтение отрывка из стихотворения А. Усачева «Масленица». Цель: развитие фонематического слуха, памяти.</a:t>
            </a:r>
          </a:p>
          <a:p>
            <a:r>
              <a:rPr lang="ru-RU" sz="2800" dirty="0" smtClean="0"/>
              <a:t>Чаепитие </a:t>
            </a:r>
            <a:r>
              <a:rPr lang="ru-RU" sz="2800" dirty="0"/>
              <a:t>с блинами (родители, сотрудники)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79882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76772"/>
            <a:ext cx="10515600" cy="4104456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Работа с родителями: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-консультация: «Традиции празднования Масленицы»;</a:t>
            </a:r>
            <a:r>
              <a:rPr lang="ru-RU" b="1" dirty="0"/>
              <a:t>                                                                                                    </a:t>
            </a:r>
            <a:endParaRPr lang="ru-RU" dirty="0"/>
          </a:p>
          <a:p>
            <a:pPr marL="0" indent="0">
              <a:buNone/>
            </a:pPr>
            <a:r>
              <a:rPr lang="ru-RU" b="1" dirty="0"/>
              <a:t>- </a:t>
            </a:r>
            <a:r>
              <a:rPr lang="ru-RU" dirty="0"/>
              <a:t>заучивание с детьми </a:t>
            </a:r>
            <a:r>
              <a:rPr lang="ru-RU" dirty="0" err="1"/>
              <a:t>потешек</a:t>
            </a:r>
            <a:r>
              <a:rPr lang="ru-RU" dirty="0"/>
              <a:t>, </a:t>
            </a:r>
            <a:r>
              <a:rPr lang="ru-RU" dirty="0" err="1"/>
              <a:t>закличек</a:t>
            </a:r>
            <a:r>
              <a:rPr lang="ru-RU" dirty="0"/>
              <a:t>;                     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ru-RU" dirty="0"/>
              <a:t> -выпекание блинов совместно с детьми; </a:t>
            </a:r>
          </a:p>
          <a:p>
            <a:pPr marL="0" indent="0">
              <a:buNone/>
            </a:pPr>
            <a:r>
              <a:rPr lang="ru-RU" dirty="0"/>
              <a:t>-чаепитие «Где блины, там и мы»</a:t>
            </a:r>
          </a:p>
          <a:p>
            <a:pPr marL="0" indent="0">
              <a:buNone/>
            </a:pPr>
            <a:r>
              <a:rPr lang="ru-RU" b="1" dirty="0"/>
              <a:t>Этап 3. Заключительный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 презентация реализации проекта.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610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368" y="278726"/>
            <a:ext cx="4588636" cy="6390634"/>
          </a:xfrm>
        </p:spPr>
      </p:pic>
    </p:spTree>
    <p:extLst>
      <p:ext uri="{BB962C8B-B14F-4D97-AF65-F5344CB8AC3E}">
        <p14:creationId xmlns:p14="http://schemas.microsoft.com/office/powerpoint/2010/main" val="337254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40" y="188640"/>
            <a:ext cx="3420380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4"/>
          <a:stretch/>
        </p:blipFill>
        <p:spPr>
          <a:xfrm>
            <a:off x="7320136" y="0"/>
            <a:ext cx="4567436" cy="36724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36" y="2636912"/>
            <a:ext cx="3723878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2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13"/>
          <a:stretch/>
        </p:blipFill>
        <p:spPr>
          <a:xfrm>
            <a:off x="8040216" y="2873591"/>
            <a:ext cx="4007768" cy="39938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00" b="6950"/>
          <a:stretch/>
        </p:blipFill>
        <p:spPr>
          <a:xfrm>
            <a:off x="3791744" y="-12452"/>
            <a:ext cx="5328592" cy="41029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7" y="2876155"/>
            <a:ext cx="5046342" cy="399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51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3"/>
          <a:stretch/>
        </p:blipFill>
        <p:spPr>
          <a:xfrm>
            <a:off x="101087" y="160710"/>
            <a:ext cx="3777423" cy="458112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887" y="1343564"/>
            <a:ext cx="3992558" cy="41708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198" y="2671396"/>
            <a:ext cx="4121802" cy="414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27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2348880"/>
            <a:ext cx="3550319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2" y="1484784"/>
            <a:ext cx="3981113" cy="42210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4851" b="3801"/>
          <a:stretch/>
        </p:blipFill>
        <p:spPr>
          <a:xfrm>
            <a:off x="376571" y="116632"/>
            <a:ext cx="3723878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1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100" y="1013683"/>
            <a:ext cx="3817640" cy="5090187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8" r="28" b="10638"/>
          <a:stretch/>
        </p:blipFill>
        <p:spPr>
          <a:xfrm>
            <a:off x="114803" y="116632"/>
            <a:ext cx="3262591" cy="352839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8159" t="29888" r="5154" b="22967"/>
          <a:stretch/>
        </p:blipFill>
        <p:spPr>
          <a:xfrm>
            <a:off x="7464152" y="2636912"/>
            <a:ext cx="4583833" cy="405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7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29664"/>
          <a:stretch/>
        </p:blipFill>
        <p:spPr>
          <a:xfrm>
            <a:off x="6384032" y="485232"/>
            <a:ext cx="4897760" cy="54006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4"/>
          <a:stretch/>
        </p:blipFill>
        <p:spPr>
          <a:xfrm>
            <a:off x="911424" y="485232"/>
            <a:ext cx="4320480" cy="5400600"/>
          </a:xfrm>
        </p:spPr>
      </p:pic>
    </p:spTree>
    <p:extLst>
      <p:ext uri="{BB962C8B-B14F-4D97-AF65-F5344CB8AC3E}">
        <p14:creationId xmlns:p14="http://schemas.microsoft.com/office/powerpoint/2010/main" val="382536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5400" y="0"/>
            <a:ext cx="10515600" cy="669674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b="1" dirty="0"/>
              <a:t>Вывод</a:t>
            </a:r>
            <a:r>
              <a:rPr lang="ru-RU" b="1" dirty="0" smtClean="0"/>
              <a:t>:</a:t>
            </a:r>
            <a:r>
              <a:rPr lang="ru-RU" dirty="0" smtClean="0"/>
              <a:t> </a:t>
            </a:r>
            <a:r>
              <a:rPr lang="ru-RU" dirty="0"/>
              <a:t>краткосрочный познавательно-творческий проект </a:t>
            </a:r>
            <a:r>
              <a:rPr lang="ru-RU" dirty="0" smtClean="0"/>
              <a:t>« Масленица широкая» </a:t>
            </a:r>
            <a:r>
              <a:rPr lang="ru-RU" dirty="0"/>
              <a:t>направлен на патриотическое воспитание детей младшего дошкольного возраста через приобщение к культурным ценностям и традициям русского народа. В ходе реализации проекта воспитанники нашей группы познакомились с историей праздника Масленица, узнали о праздновании Масленицы в настоящее время. Дети с удовольствием разучивали русские народные песни, </a:t>
            </a:r>
            <a:r>
              <a:rPr lang="ru-RU" dirty="0" err="1"/>
              <a:t>заклички</a:t>
            </a:r>
            <a:r>
              <a:rPr lang="ru-RU" dirty="0"/>
              <a:t>, загадки, поговорки о Масленице, с удовольствием играли в народные игры-забавы, водили </a:t>
            </a:r>
            <a:r>
              <a:rPr lang="ru-RU" dirty="0" smtClean="0"/>
              <a:t>хороводы, принимали совместное участие с родителями в выпекании блинов. Таким </a:t>
            </a:r>
            <a:r>
              <a:rPr lang="ru-RU" dirty="0"/>
              <a:t>образом, пробуждая в душе каждого ребенка чувство любви к своему народу, его обычаям и традициям, мы воспитываем патриота своей страны.</a:t>
            </a:r>
          </a:p>
          <a:p>
            <a:pPr marL="0" indent="0">
              <a:buNone/>
            </a:pPr>
            <a:r>
              <a:rPr lang="ru-RU" sz="2600" b="1" dirty="0"/>
              <a:t>Список литературы</a:t>
            </a:r>
            <a:endParaRPr lang="ru-RU" sz="2600" dirty="0"/>
          </a:p>
          <a:p>
            <a:pPr marL="0" lvl="0" indent="0">
              <a:buNone/>
            </a:pPr>
            <a:r>
              <a:rPr lang="ru-RU" sz="2600" dirty="0" err="1"/>
              <a:t>Зацепина</a:t>
            </a:r>
            <a:r>
              <a:rPr lang="ru-RU" sz="2600" dirty="0"/>
              <a:t> М. Б., «Народные праздники в детском саду».</a:t>
            </a:r>
          </a:p>
          <a:p>
            <a:pPr marL="0" lvl="0" indent="0">
              <a:buNone/>
            </a:pPr>
            <a:r>
              <a:rPr lang="ru-RU" sz="2600" dirty="0"/>
              <a:t>Лапшина Г.А., «Календарные и народные праздники в детском саду».</a:t>
            </a:r>
          </a:p>
          <a:p>
            <a:pPr marL="0" lvl="0" indent="0">
              <a:buNone/>
            </a:pPr>
            <a:r>
              <a:rPr lang="ru-RU" sz="2600" dirty="0"/>
              <a:t>Чебан</a:t>
            </a:r>
            <a:r>
              <a:rPr lang="ru-RU" sz="2600" b="1" dirty="0"/>
              <a:t> </a:t>
            </a:r>
            <a:r>
              <a:rPr lang="ru-RU" sz="2600" dirty="0"/>
              <a:t>А</a:t>
            </a:r>
            <a:r>
              <a:rPr lang="ru-RU" sz="2600" i="1" dirty="0"/>
              <a:t>.</a:t>
            </a:r>
            <a:r>
              <a:rPr lang="ru-RU" sz="2600" dirty="0"/>
              <a:t>Я., </a:t>
            </a:r>
            <a:r>
              <a:rPr lang="ru-RU" sz="2600" dirty="0" err="1"/>
              <a:t>Бурлакова</a:t>
            </a:r>
            <a:r>
              <a:rPr lang="ru-RU" sz="2600" dirty="0"/>
              <a:t> Л. Л.; «Знакомство дошкольников с народной культурой»</a:t>
            </a:r>
          </a:p>
        </p:txBody>
      </p:sp>
    </p:spTree>
    <p:extLst>
      <p:ext uri="{BB962C8B-B14F-4D97-AF65-F5344CB8AC3E}">
        <p14:creationId xmlns:p14="http://schemas.microsoft.com/office/powerpoint/2010/main" val="157138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83432" y="620688"/>
            <a:ext cx="10153128" cy="606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1111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Структурное подразделение «Детский сад комбинированного вида «Красная шапочка» Муниципальное бюджетное дошкольное образовательное учреждение «Детский сад «Планета детства» комбинированного вида»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79576" y="2921168"/>
            <a:ext cx="96490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Краткосрочный проект во второй младшей группе </a:t>
            </a:r>
            <a:endParaRPr lang="ru-RU" sz="2800" dirty="0" smtClean="0"/>
          </a:p>
          <a:p>
            <a:r>
              <a:rPr lang="ru-RU" sz="2800" dirty="0"/>
              <a:t> </a:t>
            </a:r>
            <a:r>
              <a:rPr lang="ru-RU" sz="2800" dirty="0" smtClean="0"/>
              <a:t>                    « </a:t>
            </a:r>
            <a:r>
              <a:rPr lang="ru-RU" sz="2800" dirty="0"/>
              <a:t>Масленица широкая»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69264" y="3244334"/>
            <a:ext cx="64672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Гусева О.В.</a:t>
            </a:r>
            <a:endParaRPr lang="ru-RU" sz="11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59696" y="4005064"/>
            <a:ext cx="316835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</a:p>
          <a:p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</a:p>
          <a:p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625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Тип проекта:</a:t>
            </a:r>
            <a:r>
              <a:rPr lang="ru-RU" dirty="0"/>
              <a:t> групповой, познавательно-творческий.                                           </a:t>
            </a:r>
            <a:r>
              <a:rPr lang="ru-RU" b="1" dirty="0"/>
              <a:t>Участники проекта:</a:t>
            </a:r>
            <a:r>
              <a:rPr lang="ru-RU" dirty="0"/>
              <a:t> воспитатели, дети младшей группы (3-4 года), родители.</a:t>
            </a:r>
          </a:p>
          <a:p>
            <a:r>
              <a:rPr lang="ru-RU" b="1" dirty="0"/>
              <a:t>Срок реализации: </a:t>
            </a:r>
            <a:r>
              <a:rPr lang="ru-RU" dirty="0" smtClean="0"/>
              <a:t>15.02.2023-22.02.2023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613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20688"/>
            <a:ext cx="10515600" cy="576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/>
              <a:t>                           Актуальность </a:t>
            </a:r>
            <a:r>
              <a:rPr lang="ru-RU" sz="3600" b="1" dirty="0"/>
              <a:t>проекта</a:t>
            </a:r>
            <a:endParaRPr lang="ru-RU" sz="3600" dirty="0"/>
          </a:p>
          <a:p>
            <a:pPr marL="0" indent="0">
              <a:buNone/>
            </a:pPr>
            <a:r>
              <a:rPr lang="ru-RU" dirty="0"/>
              <a:t>Как известно, праздник оказывает огромное воздействие на эмоциональный мир ребенка. Россия богата своими традициями, обычаями, народными праздниками. Одним из таких праздников является большое народное гулянье в конце зимы «Масленица».</a:t>
            </a:r>
          </a:p>
          <a:p>
            <a:pPr marL="0" indent="0">
              <a:buNone/>
            </a:pPr>
            <a:r>
              <a:rPr lang="ru-RU" dirty="0"/>
              <a:t>Масленица один из самых радостных и светлых праздников на Руси, это один из древнейших славянских праздников. Считалось, что человек, весело проведший масленичную неделю, будет удачлив в течение всего года!</a:t>
            </a:r>
          </a:p>
          <a:p>
            <a:pPr marL="0" indent="0">
              <a:buNone/>
            </a:pPr>
            <a:r>
              <a:rPr lang="ru-RU" dirty="0"/>
              <a:t>Подготовка к празднику развивает память и внимание, расширяет кругозор, пробуждает фантазию, совершенствует речь и пластику движений ребенка.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453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5400" y="578854"/>
            <a:ext cx="10515600" cy="57002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Цель проекта</a:t>
            </a:r>
            <a:r>
              <a:rPr lang="ru-RU" dirty="0"/>
              <a:t>: познакомить с русским народным праздником Масленица, с его обычаями и традициями.</a:t>
            </a:r>
          </a:p>
          <a:p>
            <a:pPr marL="0" indent="0">
              <a:buNone/>
            </a:pPr>
            <a:r>
              <a:rPr lang="ru-RU" b="1" dirty="0"/>
              <a:t>Задачи: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- дать первоначальные представления о русском народном празднике - Масленица, с характерными для него обрядами;</a:t>
            </a:r>
          </a:p>
          <a:p>
            <a:pPr marL="0" indent="0">
              <a:buNone/>
            </a:pPr>
            <a:r>
              <a:rPr lang="ru-RU" dirty="0"/>
              <a:t>- познакомить детей с русскими традициями гостеприимства;</a:t>
            </a:r>
          </a:p>
          <a:p>
            <a:pPr marL="0" indent="0">
              <a:buNone/>
            </a:pPr>
            <a:r>
              <a:rPr lang="ru-RU" dirty="0"/>
              <a:t>- пробуждать интерес к истории русского народа;</a:t>
            </a:r>
          </a:p>
          <a:p>
            <a:pPr marL="0" indent="0">
              <a:buNone/>
            </a:pPr>
            <a:r>
              <a:rPr lang="ru-RU" dirty="0"/>
              <a:t>- закрепить представления о символах празднования Масленицы;</a:t>
            </a:r>
          </a:p>
          <a:p>
            <a:pPr marL="0" indent="0">
              <a:buNone/>
            </a:pPr>
            <a:r>
              <a:rPr lang="ru-RU" dirty="0"/>
              <a:t>- способствовать развитию познавательной и творческой активности детей в художественном творчестве;</a:t>
            </a:r>
          </a:p>
          <a:p>
            <a:pPr marL="0" indent="0">
              <a:buNone/>
            </a:pPr>
            <a:r>
              <a:rPr lang="ru-RU" dirty="0"/>
              <a:t>- воспитывать исконно русские традиции.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014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65312"/>
            <a:ext cx="10515600" cy="61926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Интеграция областей</a:t>
            </a:r>
            <a:r>
              <a:rPr lang="ru-RU" dirty="0" smtClean="0"/>
              <a:t>: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познавательное развитие, социально-коммуникативное развитие, речевое развитие, художественно-эстетическое развитие, физическое развитие.</a:t>
            </a:r>
          </a:p>
          <a:p>
            <a:pPr marL="0" indent="0">
              <a:buNone/>
            </a:pPr>
            <a:r>
              <a:rPr lang="ru-RU" b="1" dirty="0"/>
              <a:t>Ожидаемый результат: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- дети получают первичные представления о празднике Масленица, о народных играх, обрядах;</a:t>
            </a:r>
          </a:p>
          <a:p>
            <a:pPr marL="0" indent="0">
              <a:buNone/>
            </a:pPr>
            <a:r>
              <a:rPr lang="ru-RU" dirty="0"/>
              <a:t>- дети получают эмоциональное удовлетворение от участия в развлечении «Масленица»;</a:t>
            </a:r>
          </a:p>
          <a:p>
            <a:pPr marL="0" indent="0">
              <a:buNone/>
            </a:pPr>
            <a:r>
              <a:rPr lang="ru-RU" dirty="0"/>
              <a:t>- у детей происходит развитие творческих способностей через продуктивные виды деятельности.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387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27448" y="1088740"/>
            <a:ext cx="9937104" cy="4680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/>
              <a:t>Этап 1. Подготовительный</a:t>
            </a:r>
            <a:endParaRPr lang="ru-RU" sz="3200" dirty="0"/>
          </a:p>
          <a:p>
            <a:pPr marL="0" indent="0">
              <a:buNone/>
            </a:pPr>
            <a:r>
              <a:rPr lang="ru-RU" dirty="0"/>
              <a:t>Разработка содержания </a:t>
            </a:r>
            <a:r>
              <a:rPr lang="ru-RU" dirty="0" err="1" smtClean="0"/>
              <a:t>проекта,составление</a:t>
            </a:r>
            <a:r>
              <a:rPr lang="ru-RU" dirty="0" smtClean="0"/>
              <a:t> </a:t>
            </a:r>
            <a:r>
              <a:rPr lang="ru-RU" dirty="0"/>
              <a:t>плана </a:t>
            </a:r>
            <a:r>
              <a:rPr lang="ru-RU" dirty="0" smtClean="0"/>
              <a:t>работы;</a:t>
            </a:r>
            <a:endParaRPr lang="ru-RU" b="1" dirty="0"/>
          </a:p>
          <a:p>
            <a:pPr marL="0" indent="0">
              <a:buNone/>
            </a:pPr>
            <a:r>
              <a:rPr lang="ru-RU" dirty="0" smtClean="0"/>
              <a:t>подбор </a:t>
            </a:r>
            <a:r>
              <a:rPr lang="ru-RU" dirty="0"/>
              <a:t>материала для реализации проектных мероприятий (народные игры-забавы, частушки, </a:t>
            </a:r>
            <a:r>
              <a:rPr lang="ru-RU" dirty="0" err="1"/>
              <a:t>потешки</a:t>
            </a:r>
            <a:r>
              <a:rPr lang="ru-RU" dirty="0"/>
              <a:t>, </a:t>
            </a:r>
            <a:r>
              <a:rPr lang="ru-RU" dirty="0" err="1"/>
              <a:t>заклички</a:t>
            </a:r>
            <a:r>
              <a:rPr lang="ru-RU" dirty="0"/>
              <a:t>, иллюстрации, художественная литература, аудиозаписи с русскими народными песнями и музыкой</a:t>
            </a:r>
            <a:r>
              <a:rPr lang="ru-RU" dirty="0" smtClean="0"/>
              <a:t>);</a:t>
            </a:r>
            <a:endParaRPr lang="ru-RU" b="1" dirty="0"/>
          </a:p>
          <a:p>
            <a:pPr marL="0" indent="0">
              <a:buNone/>
            </a:pPr>
            <a:r>
              <a:rPr lang="ru-RU" dirty="0" smtClean="0"/>
              <a:t>подготовка </a:t>
            </a:r>
            <a:r>
              <a:rPr lang="ru-RU" dirty="0"/>
              <a:t>методического материала (конспекты бесед, игр, совместной деятельности, т.д</a:t>
            </a:r>
            <a:r>
              <a:rPr lang="ru-RU" dirty="0" smtClean="0"/>
              <a:t>.)</a:t>
            </a:r>
            <a:r>
              <a:rPr lang="ru-RU" b="1" dirty="0" smtClean="0"/>
              <a:t>;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подбор </a:t>
            </a:r>
            <a:r>
              <a:rPr lang="ru-RU" dirty="0"/>
              <a:t>материалов для изобразительной деятельности.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387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1384" y="332656"/>
            <a:ext cx="10515600" cy="619268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4100" b="1" dirty="0"/>
              <a:t>Этап 2. Основной</a:t>
            </a:r>
            <a:endParaRPr lang="ru-RU" sz="4100" dirty="0"/>
          </a:p>
          <a:p>
            <a:pPr marL="0" indent="0">
              <a:buNone/>
            </a:pPr>
            <a:r>
              <a:rPr lang="ru-RU" sz="3600" b="1" dirty="0"/>
              <a:t>Работа с детьми:</a:t>
            </a:r>
            <a:endParaRPr lang="ru-RU" sz="3600" dirty="0"/>
          </a:p>
          <a:p>
            <a:pPr marL="0" indent="0">
              <a:buNone/>
            </a:pPr>
            <a:r>
              <a:rPr lang="ru-RU" sz="4000" i="1" dirty="0" smtClean="0"/>
              <a:t>1.Понедельник</a:t>
            </a:r>
            <a:endParaRPr lang="ru-RU" sz="4000" dirty="0"/>
          </a:p>
          <a:p>
            <a:pPr marL="0" indent="0">
              <a:buNone/>
            </a:pPr>
            <a:r>
              <a:rPr lang="ru-RU" sz="4000" dirty="0"/>
              <a:t>Беседа: «Что такое Масленица». Цель: формирование элементарных представлений о народных праздниках и гуляниях.                                                                                                                          П/и </a:t>
            </a:r>
            <a:r>
              <a:rPr lang="ru-RU" sz="4000" dirty="0" smtClean="0"/>
              <a:t>«</a:t>
            </a:r>
            <a:r>
              <a:rPr lang="ru-RU" sz="4000" dirty="0" smtClean="0"/>
              <a:t>Курочка- хохлатка</a:t>
            </a:r>
            <a:r>
              <a:rPr lang="ru-RU" sz="4000" dirty="0" smtClean="0"/>
              <a:t>» </a:t>
            </a:r>
            <a:r>
              <a:rPr lang="ru-RU" sz="4000" dirty="0"/>
              <a:t>(закрепление умения двигаться по сигналу воспитателя, бегать врассыпную)</a:t>
            </a:r>
          </a:p>
          <a:p>
            <a:pPr marL="0" indent="0">
              <a:buNone/>
            </a:pPr>
            <a:r>
              <a:rPr lang="ru-RU" sz="4000" dirty="0"/>
              <a:t>Пальчиковая гимнастика «Напечем блинов» Цель: подготовка рук, пальцев к продуктивной деятельности.</a:t>
            </a:r>
          </a:p>
          <a:p>
            <a:pPr marL="0" indent="0">
              <a:buNone/>
            </a:pPr>
            <a:r>
              <a:rPr lang="ru-RU" sz="4000" dirty="0"/>
              <a:t> Лепка «Блины» Цель: формирование умения лепить предметы круглой плоской формы (блины), развитие мелкой моторики рук.</a:t>
            </a:r>
          </a:p>
          <a:p>
            <a:pPr marL="0" indent="0">
              <a:buNone/>
            </a:pPr>
            <a:r>
              <a:rPr lang="ru-RU" sz="4000" dirty="0"/>
              <a:t> Отгадывание загадок про конец зимы и начало весны. Цель: развитие наблюдательности, внимания, умения слушать воспитателя, соотносить речь с образами.</a:t>
            </a:r>
          </a:p>
          <a:p>
            <a:pPr marL="0" indent="0">
              <a:buNone/>
            </a:pP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66963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3392" y="449288"/>
            <a:ext cx="10515600" cy="6408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i="1" dirty="0"/>
              <a:t>2.Вторник 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Рисование: «Светит Солнышко». Цель: продолжить формирование навыка правильно держать карандаш, рисовать круг, ровные линии – лучи солнца.  </a:t>
            </a:r>
          </a:p>
          <a:p>
            <a:pPr marL="0" indent="0">
              <a:buNone/>
            </a:pPr>
            <a:r>
              <a:rPr lang="ru-RU" dirty="0"/>
              <a:t>Разучивание поговорок, пословиц о блинах. Цель: развитие артикуляционного аппарата, памяти, приобщение к малым фольклорным формам.</a:t>
            </a:r>
          </a:p>
          <a:p>
            <a:pPr marL="0" indent="0">
              <a:buNone/>
            </a:pPr>
            <a:r>
              <a:rPr lang="ru-RU" dirty="0"/>
              <a:t>Прослушивание песни «Ой, блины мои блины...». Цель: продолжать воспитывать эмоциональное восприятие музыки различного </a:t>
            </a:r>
            <a:r>
              <a:rPr lang="ru-RU" dirty="0" smtClean="0"/>
              <a:t>характера</a:t>
            </a:r>
          </a:p>
          <a:p>
            <a:pPr marL="0" indent="0">
              <a:buNone/>
            </a:pPr>
            <a:r>
              <a:rPr lang="ru-RU" dirty="0"/>
              <a:t>Чтение сказки «Кот, петух и лиса». Цель: развивать интерес к народным сказкам, умение слушать воспитателя, развивать воображение.</a:t>
            </a:r>
          </a:p>
          <a:p>
            <a:pPr marL="0" indent="0">
              <a:buNone/>
            </a:pPr>
            <a:r>
              <a:rPr lang="ru-RU" dirty="0" smtClean="0"/>
              <a:t>Подвижная </a:t>
            </a:r>
            <a:r>
              <a:rPr lang="ru-RU" dirty="0"/>
              <a:t>игра «У медведя во бору».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301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700</Words>
  <Application>Microsoft Office PowerPoint</Application>
  <PresentationFormat>Широкоэкранный</PresentationFormat>
  <Paragraphs>79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Краткосрочный проект во второй младшей группе «Широкая Масленица» </dc:title>
  <dc:creator>www</dc:creator>
  <cp:lastModifiedBy>www</cp:lastModifiedBy>
  <cp:revision>10</cp:revision>
  <dcterms:created xsi:type="dcterms:W3CDTF">2023-04-03T04:52:46Z</dcterms:created>
  <dcterms:modified xsi:type="dcterms:W3CDTF">2023-04-04T16:47:55Z</dcterms:modified>
</cp:coreProperties>
</file>