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33"/>
  </p:notesMasterIdLst>
  <p:sldIdLst>
    <p:sldId id="256" r:id="rId3"/>
    <p:sldId id="274" r:id="rId4"/>
    <p:sldId id="257" r:id="rId5"/>
    <p:sldId id="258" r:id="rId6"/>
    <p:sldId id="358" r:id="rId7"/>
    <p:sldId id="356" r:id="rId8"/>
    <p:sldId id="368" r:id="rId9"/>
    <p:sldId id="361" r:id="rId10"/>
    <p:sldId id="362" r:id="rId11"/>
    <p:sldId id="363" r:id="rId12"/>
    <p:sldId id="364" r:id="rId13"/>
    <p:sldId id="369" r:id="rId14"/>
    <p:sldId id="359" r:id="rId15"/>
    <p:sldId id="318" r:id="rId16"/>
    <p:sldId id="333" r:id="rId17"/>
    <p:sldId id="365" r:id="rId18"/>
    <p:sldId id="259" r:id="rId19"/>
    <p:sldId id="366" r:id="rId20"/>
    <p:sldId id="278" r:id="rId21"/>
    <p:sldId id="279" r:id="rId22"/>
    <p:sldId id="280" r:id="rId23"/>
    <p:sldId id="281" r:id="rId24"/>
    <p:sldId id="282" r:id="rId25"/>
    <p:sldId id="319" r:id="rId26"/>
    <p:sldId id="350" r:id="rId27"/>
    <p:sldId id="260" r:id="rId28"/>
    <p:sldId id="261" r:id="rId29"/>
    <p:sldId id="287" r:id="rId30"/>
    <p:sldId id="351" r:id="rId31"/>
    <p:sldId id="289" r:id="rId3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593" autoAdjust="0"/>
    <p:restoredTop sz="94660"/>
  </p:normalViewPr>
  <p:slideViewPr>
    <p:cSldViewPr>
      <p:cViewPr>
        <p:scale>
          <a:sx n="90" d="100"/>
          <a:sy n="90" d="100"/>
        </p:scale>
        <p:origin x="-28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37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37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37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37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375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376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801" name="Rectangle 8"/>
          <p:cNvSpPr>
            <a:spLocks noGrp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2"/>
          <p:cNvSpPr>
            <a:spLocks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1988" cy="3354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Rectangle 2"/>
          <p:cNvSpPr>
            <a:spLocks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Rectangle 2"/>
          <p:cNvSpPr>
            <a:spLocks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Lucida Sans Unicode" pitchFamily="32" charset="0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Lucida Sans Unicode" pitchFamily="32" charset="0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Lucida Sans Unicode" pitchFamily="32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Lucida Sans Unicode" pitchFamily="32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Lucida Sans Unicode" pitchFamily="32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Lucida Sans Unicode" pitchFamily="32" charset="0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Lucida Sans Unicode" pitchFamily="32" charset="0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Lucida Sans Unicode" pitchFamily="32" charset="0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Lucida Sans Unicode" pitchFamily="32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Lucida Sans Unicode" pitchFamily="32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Lucida Sans Unicode" pitchFamily="32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Lucida Sans Unicode" pitchFamily="32" charset="0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60363"/>
            <a:ext cx="8208963" cy="3779837"/>
          </a:xfrm>
        </p:spPr>
        <p:txBody>
          <a:bodyPr lIns="90000" tIns="46800" rIns="90000" bIns="46800"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smtClean="0">
                <a:solidFill>
                  <a:srgbClr val="CC0000"/>
                </a:solidFill>
              </a:rPr>
              <a:t>Министерство образования</a:t>
            </a:r>
            <a:r>
              <a:rPr lang="ru-RU" sz="4000" i="1" smtClean="0">
                <a:solidFill>
                  <a:srgbClr val="CC0000"/>
                </a:solidFill>
              </a:rPr>
              <a:t> РМ</a:t>
            </a:r>
            <a:br>
              <a:rPr lang="ru-RU" sz="4000" i="1" smtClean="0">
                <a:solidFill>
                  <a:srgbClr val="CC0000"/>
                </a:solidFill>
              </a:rPr>
            </a:br>
            <a:r>
              <a:rPr lang="ru-RU" sz="4000" i="1" smtClean="0">
                <a:solidFill>
                  <a:srgbClr val="CC0000"/>
                </a:solidFill>
              </a:rPr>
              <a:t/>
            </a:r>
            <a:br>
              <a:rPr lang="ru-RU" sz="4000" i="1" smtClean="0">
                <a:solidFill>
                  <a:srgbClr val="CC0000"/>
                </a:solidFill>
              </a:rPr>
            </a:br>
            <a:r>
              <a:rPr lang="ru-RU" sz="4000" i="1" smtClean="0">
                <a:solidFill>
                  <a:srgbClr val="CC0000"/>
                </a:solidFill>
              </a:rPr>
              <a:t>Портфолио</a:t>
            </a:r>
            <a:r>
              <a:rPr lang="ru-RU" sz="3200" i="1" smtClean="0">
                <a:solidFill>
                  <a:srgbClr val="000099"/>
                </a:solidFill>
              </a:rPr>
              <a:t> </a:t>
            </a:r>
            <a:r>
              <a:rPr lang="ru-RU" sz="2800" i="1" smtClean="0">
                <a:solidFill>
                  <a:srgbClr val="000099"/>
                </a:solidFill>
              </a:rPr>
              <a:t/>
            </a:r>
            <a:br>
              <a:rPr lang="ru-RU" sz="2800" i="1" smtClean="0">
                <a:solidFill>
                  <a:srgbClr val="000099"/>
                </a:solidFill>
              </a:rPr>
            </a:br>
            <a:r>
              <a:rPr lang="ru-RU" sz="2800" i="1" smtClean="0">
                <a:solidFill>
                  <a:srgbClr val="000099"/>
                </a:solidFill>
              </a:rPr>
              <a:t>Улитиной Елены Петровны, </a:t>
            </a:r>
            <a:br>
              <a:rPr lang="ru-RU" sz="2800" i="1" smtClean="0">
                <a:solidFill>
                  <a:srgbClr val="000099"/>
                </a:solidFill>
              </a:rPr>
            </a:br>
            <a:r>
              <a:rPr lang="ru-RU" sz="2800" i="1" smtClean="0">
                <a:solidFill>
                  <a:srgbClr val="000099"/>
                </a:solidFill>
              </a:rPr>
              <a:t>инструктора по физической культуре </a:t>
            </a:r>
            <a:r>
              <a:rPr lang="ru-RU" sz="2400" i="1" smtClean="0">
                <a:solidFill>
                  <a:srgbClr val="000099"/>
                </a:solidFill>
              </a:rPr>
              <a:t>структурного подразделения «Детский сад №13 комбинированного вида» МБДОУ «Детский сад «Радуга» комбинированного вида» </a:t>
            </a:r>
            <a:br>
              <a:rPr lang="ru-RU" sz="2400" i="1" smtClean="0">
                <a:solidFill>
                  <a:srgbClr val="000099"/>
                </a:solidFill>
              </a:rPr>
            </a:br>
            <a:r>
              <a:rPr lang="ru-RU" sz="2400" i="1" smtClean="0">
                <a:solidFill>
                  <a:srgbClr val="000099"/>
                </a:solidFill>
              </a:rPr>
              <a:t>Рузаевского муниципального района</a:t>
            </a:r>
            <a:r>
              <a:rPr lang="ru-RU" sz="2800" i="1" smtClean="0">
                <a:solidFill>
                  <a:srgbClr val="000099"/>
                </a:solidFill>
              </a:rPr>
              <a:t/>
            </a:r>
            <a:br>
              <a:rPr lang="ru-RU" sz="2800" i="1" smtClean="0">
                <a:solidFill>
                  <a:srgbClr val="000099"/>
                </a:solidFill>
              </a:rPr>
            </a:br>
            <a:endParaRPr lang="ru-RU" sz="2800" i="1" smtClean="0">
              <a:solidFill>
                <a:srgbClr val="000099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4005263"/>
            <a:ext cx="8280400" cy="2736850"/>
          </a:xfrm>
        </p:spPr>
        <p:txBody>
          <a:bodyPr lIns="90000" tIns="46800" rIns="90000" bIns="46800"/>
          <a:lstStyle/>
          <a:p>
            <a:pPr marL="0" indent="0" eaLnBrk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0" indent="0" eaLnBrk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</a:rPr>
              <a:t>Дата рождения: 28.10.1986 г.</a:t>
            </a:r>
          </a:p>
          <a:p>
            <a:pPr marL="0" indent="0" algn="just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</a:rPr>
              <a:t>Профессиональное образование: </a:t>
            </a:r>
            <a:r>
              <a:rPr lang="ru-RU" sz="1600" b="1" i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высшее,</a:t>
            </a:r>
          </a:p>
          <a:p>
            <a:pPr marL="0" indent="0" algn="just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i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МГПИ им. М.Е. Евсевьева, ф-т Педагогического и художественного образования по </a:t>
            </a:r>
          </a:p>
          <a:p>
            <a:pPr marL="0" indent="0" algn="just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i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профилю </a:t>
            </a:r>
            <a:r>
              <a:rPr lang="ru-RU" sz="1600" b="1" i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i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Дошкольное образование</a:t>
            </a:r>
            <a:r>
              <a:rPr lang="ru-RU" sz="1600" b="1" i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</a:rPr>
              <a:t> .</a:t>
            </a:r>
          </a:p>
          <a:p>
            <a:pPr marL="0" indent="0" algn="just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</a:rPr>
              <a:t>№ диплома: </a:t>
            </a:r>
            <a:r>
              <a:rPr lang="ru-RU" sz="1600" b="1" i="1" smtClean="0">
                <a:solidFill>
                  <a:srgbClr val="7030A0"/>
                </a:solidFill>
                <a:latin typeface="Times New Roman" pitchFamily="18" charset="0"/>
              </a:rPr>
              <a:t>101305 05 02 745,</a:t>
            </a: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</a:rPr>
              <a:t> дата выдачи: 27 января 2017г.</a:t>
            </a:r>
          </a:p>
          <a:p>
            <a:pPr marL="0" indent="0" eaLnBrk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</a:rPr>
              <a:t>Стаж педагогической работы (по специальности): 4 года</a:t>
            </a:r>
          </a:p>
          <a:p>
            <a:pPr marL="0" indent="0" eaLnBrk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</a:rPr>
              <a:t>Общий трудовой стаж: 10 лет</a:t>
            </a:r>
          </a:p>
          <a:p>
            <a:pPr marL="0" indent="0" eaLnBrk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</a:rPr>
              <a:t>Квалификационная категория:  соответствие занимаемой должности</a:t>
            </a:r>
          </a:p>
          <a:p>
            <a:pPr marL="0" indent="0" eaLnBrk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</a:rPr>
              <a:t>Дата последней аттестации: 30.10.2017 г.</a:t>
            </a:r>
          </a:p>
          <a:p>
            <a:pPr marL="0" indent="0" eaLnBrk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</a:rPr>
              <a:t>Занимаемая должность: инструктор по физической культуре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Documents and Settings\Владелец\Рабочий стол\УЛИТИНА\6 0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0525" y="836613"/>
            <a:ext cx="4252913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C:\Documents and Settings\Владелец\Рабочий стол\УЛИТИНА\6 0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836613"/>
            <a:ext cx="4200525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Владелец\Рабочий стол\УЛИТИНА\6 0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836613"/>
            <a:ext cx="414496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C:\Documents and Settings\Владелец\Рабочий стол\УЛИТИНА\6 0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798513"/>
            <a:ext cx="4176712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Владелец\Рабочий стол\УЛИТИНА\6 0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600075"/>
            <a:ext cx="4319588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Documents and Settings\Владелец\Рабочий стол\УЛИТИНА\6 0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600075"/>
            <a:ext cx="4319587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7789863" cy="1428750"/>
          </a:xfrm>
        </p:spPr>
        <p:txBody>
          <a:bodyPr/>
          <a:lstStyle/>
          <a:p>
            <a:r>
              <a:rPr lang="ru-RU" sz="3200" i="1" smtClean="0">
                <a:solidFill>
                  <a:srgbClr val="C00000"/>
                </a:solidFill>
              </a:rPr>
              <a:t>1.Повышение квалификации,</a:t>
            </a:r>
            <a:br>
              <a:rPr lang="ru-RU" sz="3200" i="1" smtClean="0">
                <a:solidFill>
                  <a:srgbClr val="C00000"/>
                </a:solidFill>
              </a:rPr>
            </a:br>
            <a:r>
              <a:rPr lang="ru-RU" sz="3200" i="1" smtClean="0">
                <a:solidFill>
                  <a:srgbClr val="C00000"/>
                </a:solidFill>
              </a:rPr>
              <a:t>профессиональная переподготовка</a:t>
            </a:r>
          </a:p>
        </p:txBody>
      </p:sp>
      <p:pic>
        <p:nvPicPr>
          <p:cNvPr id="15363" name="Picture 4" descr="C:\Documents and Settings\Владелец\Рабочий стол\УЛИТИНА\6 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196975"/>
            <a:ext cx="46021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Documents and Settings\Владелец\Рабочий стол\УЛИТИНА\6 0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3346450"/>
            <a:ext cx="47879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Documents and Settings\Владелец\Рабочий стол\УЛИТИНА\6 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88913"/>
            <a:ext cx="511333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C:\Documents and Settings\Владелец\Рабочий стол\УЛИТИНА\6 0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9875" y="3238500"/>
            <a:ext cx="50641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0"/>
          <p:cNvSpPr>
            <a:spLocks noChangeArrowheads="1"/>
          </p:cNvSpPr>
          <p:nvPr/>
        </p:nvSpPr>
        <p:spPr bwMode="auto">
          <a:xfrm>
            <a:off x="250825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1" name="Заголовок 6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7789863" cy="1603375"/>
          </a:xfrm>
        </p:spPr>
        <p:txBody>
          <a:bodyPr/>
          <a:lstStyle/>
          <a:p>
            <a:r>
              <a:rPr lang="ru-RU" sz="3200" i="1" smtClean="0">
                <a:solidFill>
                  <a:srgbClr val="C00000"/>
                </a:solidFill>
              </a:rPr>
              <a:t>2.Применение информационно-коммуникативных технологий</a:t>
            </a:r>
          </a:p>
        </p:txBody>
      </p:sp>
      <p:pic>
        <p:nvPicPr>
          <p:cNvPr id="17412" name="Picture 7" descr="C:\Documents and Settings\Владелец\Рабочий стол\УЛИТИНА\6 0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8538" y="1354138"/>
            <a:ext cx="4010025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Владелец\Рабочий стол\УЛИТИНА\6 0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4249738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Documents and Settings\Владелец\Рабочий стол\УЛИТИНА\6 0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88913"/>
            <a:ext cx="4392613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84138"/>
            <a:ext cx="8783637" cy="1535112"/>
          </a:xfrm>
          <a:solidFill>
            <a:srgbClr val="CCCCFF"/>
          </a:solidFill>
        </p:spPr>
        <p:txBody>
          <a:bodyPr lIns="90000" tIns="46800" rIns="90000" bIns="46800"/>
          <a:lstStyle/>
          <a:p>
            <a:pPr eaLnBrk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smtClean="0">
                <a:solidFill>
                  <a:srgbClr val="C00000"/>
                </a:solidFill>
              </a:rPr>
              <a:t>3. Формы организации физкультурных занятий</a:t>
            </a:r>
          </a:p>
        </p:txBody>
      </p:sp>
      <p:pic>
        <p:nvPicPr>
          <p:cNvPr id="19459" name="Picture 5" descr="C:\Documents and Settings\Владелец\Рабочий стол\УЛИТИНА\6 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1341438"/>
            <a:ext cx="401955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C:\Documents and Settings\Владелец\Рабочий стол\УЛИТИНА\6 0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9338" y="1341438"/>
            <a:ext cx="4021137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Владелец\Рабочий стол\УЛИТИНА\6 0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3275" y="0"/>
            <a:ext cx="4997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8"/>
          <p:cNvSpPr txBox="1">
            <a:spLocks noChangeArrowheads="1"/>
          </p:cNvSpPr>
          <p:nvPr/>
        </p:nvSpPr>
        <p:spPr bwMode="auto">
          <a:xfrm>
            <a:off x="4786313" y="64293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643188" y="3933825"/>
            <a:ext cx="574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0" y="347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Заголовок 8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7789862" cy="1431925"/>
          </a:xfrm>
        </p:spPr>
        <p:txBody>
          <a:bodyPr/>
          <a:lstStyle/>
          <a:p>
            <a:r>
              <a:rPr lang="ru-RU" sz="3200" i="1" smtClean="0">
                <a:solidFill>
                  <a:srgbClr val="C00000"/>
                </a:solidFill>
              </a:rPr>
              <a:t>4.Результаты анализа текущей документации</a:t>
            </a:r>
          </a:p>
        </p:txBody>
      </p:sp>
      <p:pic>
        <p:nvPicPr>
          <p:cNvPr id="21511" name="Picture 9" descr="C:\Documents and Settings\Владелец\Рабочий стол\УЛИТИНА\6 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1341438"/>
            <a:ext cx="401955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C:\Documents and Settings\Владелец\Рабочий стол\УЛИТИНА\6 0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363" y="1354138"/>
            <a:ext cx="4010025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фото\IMG_011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836712"/>
            <a:ext cx="381642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0" y="3705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28733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2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00113" y="0"/>
            <a:ext cx="7789862" cy="1431925"/>
          </a:xfrm>
        </p:spPr>
        <p:txBody>
          <a:bodyPr/>
          <a:lstStyle/>
          <a:p>
            <a:r>
              <a:rPr lang="ru-RU" sz="3200" i="1" smtClean="0">
                <a:solidFill>
                  <a:srgbClr val="C00000"/>
                </a:solidFill>
              </a:rPr>
              <a:t>5.Эффективность организации и проведения мероприятий оздоровительного характера</a:t>
            </a:r>
          </a:p>
        </p:txBody>
      </p:sp>
      <p:pic>
        <p:nvPicPr>
          <p:cNvPr id="22533" name="Picture 7" descr="C:\Documents and Settings\Владелец\Рабочий стол\УЛИТИНА\6 0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412875"/>
            <a:ext cx="3967162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C:\Documents and Settings\Владелец\Рабочий стол\УЛИТИНА\6 0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9338" y="1412875"/>
            <a:ext cx="3967162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331913" y="188913"/>
            <a:ext cx="7461250" cy="714375"/>
          </a:xfrm>
        </p:spPr>
        <p:txBody>
          <a:bodyPr/>
          <a:lstStyle/>
          <a:p>
            <a:r>
              <a:rPr lang="ru-RU" sz="3600" i="1" smtClean="0">
                <a:solidFill>
                  <a:srgbClr val="C00000"/>
                </a:solidFill>
              </a:rPr>
              <a:t>6.Наличие публикаций</a:t>
            </a:r>
          </a:p>
        </p:txBody>
      </p:sp>
      <p:pic>
        <p:nvPicPr>
          <p:cNvPr id="23556" name="Picture 2" descr="C:\Documents and Settings\Владелец\Рабочий стол\УЛИТИНА\6 0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944563"/>
            <a:ext cx="3960812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Documents and Settings\Владелец\Рабочий стол\УЛИТИНА\6 0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9338" y="946150"/>
            <a:ext cx="3960812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0" y="583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152400" y="599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4582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smtClean="0">
                <a:solidFill>
                  <a:srgbClr val="C00000"/>
                </a:solidFill>
              </a:rPr>
              <a:t>7.Наличие авторских программ, методических пособий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0" y="347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5605" name="Заголовок 7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7789863" cy="1717675"/>
          </a:xfrm>
        </p:spPr>
        <p:txBody>
          <a:bodyPr/>
          <a:lstStyle/>
          <a:p>
            <a:r>
              <a:rPr lang="ru-RU" sz="2800" i="1" smtClean="0">
                <a:solidFill>
                  <a:srgbClr val="C00000"/>
                </a:solidFill>
              </a:rPr>
              <a:t>8.Выступления на научно-практических конференциях, педагогических чтениях, семинарах, секциях, методических объединениях</a:t>
            </a:r>
          </a:p>
        </p:txBody>
      </p:sp>
      <p:pic>
        <p:nvPicPr>
          <p:cNvPr id="25606" name="Picture 7" descr="C:\Documents and Settings\Владелец\Рабочий стол\УЛИТИНА\6 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975" y="1323975"/>
            <a:ext cx="40322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7789863" cy="1217613"/>
          </a:xfrm>
        </p:spPr>
        <p:txBody>
          <a:bodyPr/>
          <a:lstStyle/>
          <a:p>
            <a:r>
              <a:rPr lang="ru-RU" sz="3600" i="1" smtClean="0">
                <a:solidFill>
                  <a:srgbClr val="C00000"/>
                </a:solidFill>
              </a:rPr>
              <a:t>9.Проведение открытых мероприятий, мастер-классов</a:t>
            </a:r>
          </a:p>
        </p:txBody>
      </p:sp>
      <p:pic>
        <p:nvPicPr>
          <p:cNvPr id="26628" name="Picture 5" descr="C:\Documents and Settings\Владелец\Рабочий стол\УЛИТИНА\6 0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975" y="1223963"/>
            <a:ext cx="4103688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93175" cy="1868488"/>
          </a:xfrm>
        </p:spPr>
        <p:txBody>
          <a:bodyPr/>
          <a:lstStyle/>
          <a:p>
            <a:r>
              <a:rPr lang="ru-RU" sz="2800" i="1" smtClean="0">
                <a:solidFill>
                  <a:srgbClr val="C00000"/>
                </a:solidFill>
              </a:rPr>
              <a:t>10.Общественно-педагогическая активность педагога: участие в экспертных комиссиях, апелляционных комиссиях, в жюри конкурсов, депутатская деятельность и т.д.</a:t>
            </a:r>
          </a:p>
        </p:txBody>
      </p:sp>
      <p:pic>
        <p:nvPicPr>
          <p:cNvPr id="27651" name="Picture 5" descr="C:\Documents and Settings\Владелец\Рабочий стол\УЛИТИНА\6 0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00338" y="1749425"/>
            <a:ext cx="372268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497887" cy="155733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smtClean="0">
                <a:solidFill>
                  <a:srgbClr val="A50021"/>
                </a:solidFill>
              </a:rPr>
              <a:t>11.Участие в инновационной (экспериментальной) деятельности</a:t>
            </a:r>
          </a:p>
        </p:txBody>
      </p:sp>
      <p:pic>
        <p:nvPicPr>
          <p:cNvPr id="28675" name="Picture 5" descr="C:\Documents and Settings\Владелец\Рабочий стол\УЛИТИНА\6 0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875" y="1412875"/>
            <a:ext cx="4103688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89863" cy="121761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smtClean="0">
                <a:solidFill>
                  <a:srgbClr val="C00000"/>
                </a:solidFill>
              </a:rPr>
              <a:t>12.Степень осуществления просветительской функции</a:t>
            </a:r>
          </a:p>
        </p:txBody>
      </p:sp>
      <p:pic>
        <p:nvPicPr>
          <p:cNvPr id="29699" name="Picture 5" descr="C:\Documents and Settings\Владелец\Рабочий стол\УЛИТИНА\6 0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1139825"/>
            <a:ext cx="403225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C:\Documents and Settings\Владелец\Рабочий стол\УЛИТИНА\6 0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3" y="1135063"/>
            <a:ext cx="40322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7789863" cy="1360487"/>
          </a:xfrm>
        </p:spPr>
        <p:txBody>
          <a:bodyPr/>
          <a:lstStyle/>
          <a:p>
            <a:r>
              <a:rPr lang="ru-RU" sz="3600" i="1" smtClean="0">
                <a:solidFill>
                  <a:srgbClr val="C00000"/>
                </a:solidFill>
              </a:rPr>
              <a:t>13.Участие педагога в профессиональных конкурсах</a:t>
            </a:r>
          </a:p>
        </p:txBody>
      </p:sp>
      <p:pic>
        <p:nvPicPr>
          <p:cNvPr id="30723" name="Picture 4" descr="C:\Documents and Settings\Владелец\Рабочий стол\УЛИТИНА\6 0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628775"/>
            <a:ext cx="3810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C:\Documents and Settings\Владелец\Рабочий стол\УЛИТИНА\6 0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9338" y="1652588"/>
            <a:ext cx="3792537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712200" cy="1717675"/>
          </a:xfrm>
        </p:spPr>
        <p:txBody>
          <a:bodyPr/>
          <a:lstStyle/>
          <a:p>
            <a:r>
              <a:rPr lang="ru-RU" sz="2000" i="1" smtClean="0">
                <a:solidFill>
                  <a:srgbClr val="C00000"/>
                </a:solidFill>
              </a:rPr>
              <a:t>14.Награды и поощрения педагога в межаттестационный период органами государственной власти, МО РМ, муниципальными органами управления образованием, общественными организациями, педагогическими сообществами, родительской общественностью</a:t>
            </a:r>
          </a:p>
        </p:txBody>
      </p:sp>
      <p:pic>
        <p:nvPicPr>
          <p:cNvPr id="31747" name="Picture 6" descr="C:\Documents and Settings\Владелец\Рабочий стол\УЛИТИНА\6 0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775" y="1690688"/>
            <a:ext cx="3671888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513" y="0"/>
            <a:ext cx="49688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Documents and Settings\Владелец\Рабочий стол\УЛИТИНА\6 0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404813"/>
            <a:ext cx="4260850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C:\Documents and Settings\Владелец\Рабочий стол\УЛИТИНА\6 0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404813"/>
            <a:ext cx="42291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0"/>
            <a:ext cx="7789862" cy="1489075"/>
          </a:xfrm>
          <a:solidFill>
            <a:srgbClr val="CCCCFF"/>
          </a:solidFill>
        </p:spPr>
        <p:txBody>
          <a:bodyPr lIns="90000" tIns="46800" rIns="90000" bIns="46800"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smtClean="0">
                <a:solidFill>
                  <a:srgbClr val="A50021"/>
                </a:solidFill>
              </a:rPr>
              <a:t>Обобщение инновационного педагогического опыта</a:t>
            </a:r>
          </a:p>
        </p:txBody>
      </p:sp>
      <p:pic>
        <p:nvPicPr>
          <p:cNvPr id="6147" name="Picture 5" descr="C:\Documents and Settings\Владелец\Рабочий стол\УЛИТИНА\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1323975"/>
            <a:ext cx="40322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C:\Documents and Settings\Владелец\Рабочий стол\УЛИТИНА\6 0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9338" y="1223963"/>
            <a:ext cx="4105275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Documents and Settings\Владелец\Рабочий стол\УЛИТИНА\6 0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836613"/>
            <a:ext cx="4386263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C:\Documents and Settings\Владелец\Рабочий стол\УЛИТИНА\6 0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836613"/>
            <a:ext cx="4386262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Documents and Settings\Владелец\Рабочий стол\УЛИТИНА\6 0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836613"/>
            <a:ext cx="4306888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C:\Documents and Settings\Владелец\Рабочий стол\УЛИТИНА\6 0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809625"/>
            <a:ext cx="432435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Владелец\Рабочий стол\УЛИТИНА\6 0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8538" y="188913"/>
            <a:ext cx="4751387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7789863" cy="1360487"/>
          </a:xfrm>
        </p:spPr>
        <p:txBody>
          <a:bodyPr/>
          <a:lstStyle/>
          <a:p>
            <a:r>
              <a:rPr lang="ru-RU" sz="2800" i="1" smtClean="0">
                <a:solidFill>
                  <a:srgbClr val="C00000"/>
                </a:solidFill>
              </a:rPr>
              <a:t>Физкультурно-музыкальное развлечение</a:t>
            </a:r>
            <a:br>
              <a:rPr lang="ru-RU" sz="2800" i="1" smtClean="0">
                <a:solidFill>
                  <a:srgbClr val="C00000"/>
                </a:solidFill>
              </a:rPr>
            </a:br>
            <a:r>
              <a:rPr lang="ru-RU" sz="2800" i="1" smtClean="0">
                <a:solidFill>
                  <a:srgbClr val="C00000"/>
                </a:solidFill>
              </a:rPr>
              <a:t>для детей старшей группы, посвященное Дню защитника Отечества</a:t>
            </a:r>
          </a:p>
        </p:txBody>
      </p:sp>
      <p:pic>
        <p:nvPicPr>
          <p:cNvPr id="10243" name="Picture 5" descr="C:\Documents and Settings\Владелец\Рабочий стол\УЛИТИНА\6 0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668463"/>
            <a:ext cx="3781425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C:\Documents and Settings\Владелец\Рабочий стол\УЛИТИНА\6 0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608138"/>
            <a:ext cx="3744913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Documents and Settings\Владелец\Рабочий стол\УЛИТИНА\6 0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765175"/>
            <a:ext cx="432117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C:\Documents and Settings\Владелец\Рабочий стол\УЛИТИНА\6 0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765175"/>
            <a:ext cx="4308475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Портфолио  Аттестация Федаева Н.К. Атемарский детский сад №1 Теремок Лямбирский район - копия</Template>
  <TotalTime>4654</TotalTime>
  <Words>203</Words>
  <Application>Microsoft Office PowerPoint</Application>
  <PresentationFormat>Экран (4:3)</PresentationFormat>
  <Paragraphs>28</Paragraphs>
  <Slides>30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MS Gothic</vt:lpstr>
      <vt:lpstr>Lucida Sans Unicode</vt:lpstr>
      <vt:lpstr>Times New Roman</vt:lpstr>
      <vt:lpstr>Calibri</vt:lpstr>
      <vt:lpstr>1_Тема Office</vt:lpstr>
      <vt:lpstr>2_Тема Office</vt:lpstr>
      <vt:lpstr>Министерство образования РМ  Портфолио  Улитиной Елены Петровны,  инструктора по физической культуре структурного подразделения «Детский сад №13 комбинированного вида» МБДОУ «Детский сад «Радуга» комбинированного вида»  Рузаевского муниципального района </vt:lpstr>
      <vt:lpstr>Слайд 2</vt:lpstr>
      <vt:lpstr>Слайд 3</vt:lpstr>
      <vt:lpstr>Обобщение инновационного педагогического опыта</vt:lpstr>
      <vt:lpstr>Слайд 5</vt:lpstr>
      <vt:lpstr>Слайд 6</vt:lpstr>
      <vt:lpstr>Слайд 7</vt:lpstr>
      <vt:lpstr>Физкультурно-музыкальное развлечение для детей старшей группы, посвященное Дню защитника Отечества</vt:lpstr>
      <vt:lpstr>Слайд 9</vt:lpstr>
      <vt:lpstr>Слайд 10</vt:lpstr>
      <vt:lpstr>Слайд 11</vt:lpstr>
      <vt:lpstr>Слайд 12</vt:lpstr>
      <vt:lpstr>1.Повышение квалификации, профессиональная переподготовка</vt:lpstr>
      <vt:lpstr>Слайд 14</vt:lpstr>
      <vt:lpstr>2.Применение информационно-коммуникативных технологий</vt:lpstr>
      <vt:lpstr>Слайд 16</vt:lpstr>
      <vt:lpstr>3. Формы организации физкультурных занятий</vt:lpstr>
      <vt:lpstr>Слайд 18</vt:lpstr>
      <vt:lpstr>4.Результаты анализа текущей документации</vt:lpstr>
      <vt:lpstr>5.Эффективность организации и проведения мероприятий оздоровительного характера</vt:lpstr>
      <vt:lpstr>6.Наличие публикаций</vt:lpstr>
      <vt:lpstr>7.Наличие авторских программ, методических пособий</vt:lpstr>
      <vt:lpstr>8.Выступления на научно-практических конференциях, педагогических чтениях, семинарах, секциях, методических объединениях</vt:lpstr>
      <vt:lpstr>9.Проведение открытых мероприятий, мастер-классов</vt:lpstr>
      <vt:lpstr>10.Общественно-педагогическая активность педагога: участие в экспертных комиссиях, апелляционных комиссиях, в жюри конкурсов, депутатская деятельность и т.д.</vt:lpstr>
      <vt:lpstr>11.Участие в инновационной (экспериментальной) деятельности</vt:lpstr>
      <vt:lpstr>12.Степень осуществления просветительской функции</vt:lpstr>
      <vt:lpstr>13.Участие педагога в профессиональных конкурсах</vt:lpstr>
      <vt:lpstr>14.Награды и поощрения педагога в межаттестационный период органами государственной власти, МО РМ, муниципальными органами управления образованием, общественными организациями, педагогическими сообществами, родительской общественностью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   Портфолио  Федаевой Натальи Константиновны,  воспитателя МБДОУ «Атемарский детский сад №1 «Теремок»,  Лямбирский муниципальный район РМ</dc:title>
  <dc:creator>Пользователь</dc:creator>
  <cp:lastModifiedBy>comp1</cp:lastModifiedBy>
  <cp:revision>62</cp:revision>
  <cp:lastPrinted>1601-01-01T00:00:00Z</cp:lastPrinted>
  <dcterms:created xsi:type="dcterms:W3CDTF">2013-01-28T11:22:51Z</dcterms:created>
  <dcterms:modified xsi:type="dcterms:W3CDTF">2018-03-01T09:42:06Z</dcterms:modified>
</cp:coreProperties>
</file>