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4"/>
  </p:notesMasterIdLst>
  <p:sldIdLst>
    <p:sldId id="256" r:id="rId6"/>
    <p:sldId id="347" r:id="rId7"/>
    <p:sldId id="351" r:id="rId8"/>
    <p:sldId id="260" r:id="rId9"/>
    <p:sldId id="261" r:id="rId10"/>
    <p:sldId id="365" r:id="rId11"/>
    <p:sldId id="364" r:id="rId12"/>
    <p:sldId id="359" r:id="rId13"/>
    <p:sldId id="330" r:id="rId14"/>
    <p:sldId id="264" r:id="rId15"/>
    <p:sldId id="290" r:id="rId16"/>
    <p:sldId id="353" r:id="rId17"/>
    <p:sldId id="266" r:id="rId18"/>
    <p:sldId id="360" r:id="rId19"/>
    <p:sldId id="366" r:id="rId20"/>
    <p:sldId id="357" r:id="rId21"/>
    <p:sldId id="314" r:id="rId22"/>
    <p:sldId id="322" r:id="rId2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66846" autoAdjust="0"/>
  </p:normalViewPr>
  <p:slideViewPr>
    <p:cSldViewPr>
      <p:cViewPr>
        <p:scale>
          <a:sx n="100" d="100"/>
          <a:sy n="100" d="100"/>
        </p:scale>
        <p:origin x="-516" y="-1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54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514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78338" cy="3360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76750" cy="3359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z="11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78338" cy="3360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78338" cy="3360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CE1604-1B23-41A9-A0A4-BBA0071243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C6C79F-892F-4C80-BE72-F8817DF7E0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6063" y="128588"/>
            <a:ext cx="20447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8646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635612-2803-4816-8242-6BFA60E71C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E3B01E-150A-4148-BA93-6724113D6E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4516E1-C4DA-452C-A5BC-7BE99D1CF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4788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600200"/>
            <a:ext cx="401637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E6D487-8310-442C-AB43-04A8C6D5A2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7863" cy="6275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5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B9775E-1E74-4879-9FED-891B954D9A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7863" cy="6275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5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EAA008-142C-484E-87D7-A7E1792546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F817C3-0D3A-45B7-91F2-52C2AEF340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614C1B-1FAB-412C-BEFA-96AAA3065C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B17ABB-CFCE-40BE-A2E0-657A30F3E1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8356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3563" cy="450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8756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4956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8756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81405C8-099F-4E0D-85DA-CE855C4674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708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91450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91450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91450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91450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14291"/>
            <a:ext cx="8389968" cy="2428892"/>
          </a:xfrm>
          <a:ln/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РМ</a:t>
            </a:r>
            <a:r>
              <a:rPr lang="ru-RU" sz="4000" i="1" dirty="0" smtClean="0">
                <a:solidFill>
                  <a:srgbClr val="CC0000"/>
                </a:solidFill>
              </a:rPr>
              <a:t/>
            </a:r>
            <a:br>
              <a:rPr lang="ru-RU" sz="4000" i="1" dirty="0" smtClean="0">
                <a:solidFill>
                  <a:srgbClr val="CC0000"/>
                </a:solidFill>
              </a:rPr>
            </a:br>
            <a:r>
              <a:rPr lang="ru-RU" sz="4000" i="1" dirty="0" smtClean="0">
                <a:solidFill>
                  <a:srgbClr val="CC0000"/>
                </a:solidFill>
              </a:rPr>
              <a:t/>
            </a:r>
            <a:br>
              <a:rPr lang="ru-RU" sz="4000" i="1" dirty="0" smtClean="0">
                <a:solidFill>
                  <a:srgbClr val="CC0000"/>
                </a:solidFill>
              </a:rPr>
            </a:br>
            <a:r>
              <a:rPr lang="ru-RU" sz="32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0099"/>
                </a:solidFill>
              </a:rPr>
              <a:t/>
            </a:r>
            <a:br>
              <a:rPr lang="ru-RU" sz="2800" i="1" dirty="0">
                <a:solidFill>
                  <a:srgbClr val="000099"/>
                </a:solidFill>
              </a:rPr>
            </a:b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Артамоновой Ольги Ивановны, </a:t>
            </a:r>
            <a:b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воспитателя ОСП «Детский сад №1»  МБДОУ «</a:t>
            </a:r>
            <a:r>
              <a:rPr lang="ru-RU" sz="20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Большеберезниковский</a:t>
            </a:r>
            <a:r>
              <a:rPr 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детский сад «Теремок»</a:t>
            </a:r>
            <a:r>
              <a:rPr lang="ru-RU" sz="2800" i="1" dirty="0">
                <a:solidFill>
                  <a:srgbClr val="000099"/>
                </a:solidFill>
              </a:rPr>
              <a:t/>
            </a:r>
            <a:br>
              <a:rPr lang="ru-RU" sz="2800" i="1" dirty="0">
                <a:solidFill>
                  <a:srgbClr val="000099"/>
                </a:solidFill>
              </a:rPr>
            </a:br>
            <a:endParaRPr lang="ru-RU" sz="2800" i="1" dirty="0">
              <a:solidFill>
                <a:srgbClr val="000099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282" y="2571744"/>
            <a:ext cx="5857916" cy="4071966"/>
          </a:xfrm>
          <a:ln/>
        </p:spPr>
        <p:txBody>
          <a:bodyPr lIns="90000" tIns="46800" rIns="90000" bIns="46800"/>
          <a:lstStyle/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Дата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рождения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13.01.1968 г.</a:t>
            </a: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lv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Проф. образование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Учитель начальных  классов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Ичалковское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 педагогическое  училище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им.М.С.Кирова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,</a:t>
            </a:r>
          </a:p>
          <a:p>
            <a:pPr marL="0" lv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ИТ №768913,дата выдачи 30.06.1987г.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</a:b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lv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Общий трудовой стаж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35 лет</a:t>
            </a: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Стаж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педагогической работы (по специальности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): 35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u="sng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Занимаемая должность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воспитатель 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u="sng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Наличие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квалификационной категории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первая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u="sng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Дата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последней аттестации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17.05.2017 год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</p:txBody>
      </p:sp>
      <p:pic>
        <p:nvPicPr>
          <p:cNvPr id="2" name="Picture 2" descr="C:\Users\1\Desktop\Ол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85992"/>
            <a:ext cx="2428892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14795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 smtClean="0">
                <a:solidFill>
                  <a:srgbClr val="A50021"/>
                </a:solidFill>
                <a:ea typeface="Lucida Sans Unicode" pitchFamily="34" charset="0"/>
              </a:rPr>
              <a:t>Проведение </a:t>
            </a:r>
            <a:r>
              <a:rPr lang="ru-RU" sz="2800" i="1" dirty="0" smtClean="0">
                <a:solidFill>
                  <a:srgbClr val="A50021"/>
                </a:solidFill>
                <a:ea typeface="Lucida Sans Unicode" pitchFamily="34" charset="0"/>
              </a:rPr>
              <a:t>открытых занятий мастер- классов, мероприятий</a:t>
            </a:r>
            <a:endParaRPr lang="ru-RU" sz="2800" i="1" dirty="0">
              <a:solidFill>
                <a:srgbClr val="A5002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41375" y="2317750"/>
            <a:ext cx="7620000" cy="4140200"/>
          </a:xfrm>
          <a:ln/>
        </p:spPr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rgbClr val="000099"/>
                </a:solidFill>
              </a:rPr>
              <a:t>  </a:t>
            </a:r>
            <a:endParaRPr lang="ru-RU" i="1" dirty="0">
              <a:solidFill>
                <a:srgbClr val="000099"/>
              </a:solidFill>
            </a:endParaRPr>
          </a:p>
        </p:txBody>
      </p:sp>
      <p:pic>
        <p:nvPicPr>
          <p:cNvPr id="4098" name="Picture 2" descr="C:\Users\1\Desktop\IMG-20220214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500174"/>
            <a:ext cx="3857652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89862" cy="1868488"/>
          </a:xfrm>
        </p:spPr>
        <p:txBody>
          <a:bodyPr/>
          <a:lstStyle/>
          <a:p>
            <a:r>
              <a:rPr lang="ru-RU" sz="2400" i="1" dirty="0" smtClean="0">
                <a:solidFill>
                  <a:srgbClr val="A50021"/>
                </a:solidFill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A50021"/>
                </a:solidFill>
                <a:cs typeface="Times New Roman" pitchFamily="18" charset="0"/>
              </a:rPr>
              <a:t>  </a:t>
            </a:r>
            <a:r>
              <a:rPr lang="ru-RU" sz="2400" i="1" dirty="0" smtClean="0">
                <a:solidFill>
                  <a:srgbClr val="A50021"/>
                </a:solidFill>
                <a:cs typeface="Times New Roman" pitchFamily="18" charset="0"/>
              </a:rPr>
              <a:t>Общественная </a:t>
            </a:r>
            <a:r>
              <a:rPr lang="ru-RU" sz="2400" i="1" dirty="0" smtClean="0">
                <a:solidFill>
                  <a:srgbClr val="A50021"/>
                </a:solidFill>
                <a:cs typeface="Times New Roman" pitchFamily="18" charset="0"/>
              </a:rPr>
              <a:t>активность педагога: участие в экспертных комиссиях, в жюри конкурсов, депутатская деятельность и т.д.</a:t>
            </a:r>
            <a:endParaRPr lang="ru-RU" sz="2400" dirty="0"/>
          </a:p>
        </p:txBody>
      </p:sp>
      <p:pic>
        <p:nvPicPr>
          <p:cNvPr id="1026" name="Picture 2" descr="C:\Users\1\Desktop\Screenshot_2022-02-11-19-57-20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128969" cy="4714866"/>
          </a:xfrm>
          <a:prstGeom prst="rect">
            <a:avLst/>
          </a:prstGeom>
          <a:noFill/>
        </p:spPr>
      </p:pic>
      <p:pic>
        <p:nvPicPr>
          <p:cNvPr id="5122" name="Picture 2" descr="C:\Users\1\Desktop\IMG-20220214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14488"/>
            <a:ext cx="335758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4572000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kern="0" dirty="0" smtClean="0">
                <a:solidFill>
                  <a:srgbClr val="A50021"/>
                </a:solidFill>
                <a:latin typeface="+mj-lt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sz="2800" b="1" i="1" kern="0" dirty="0" smtClean="0">
                <a:solidFill>
                  <a:srgbClr val="A50021"/>
                </a:solidFill>
                <a:latin typeface="+mj-lt"/>
                <a:ea typeface="Lucida Sans Unicode" pitchFamily="34" charset="0"/>
                <a:cs typeface="Times New Roman" pitchFamily="18" charset="0"/>
              </a:rPr>
              <a:t>Позитивные результаты работы</a:t>
            </a:r>
            <a:br>
              <a:rPr lang="ru-RU" sz="2800" b="1" i="1" kern="0" dirty="0" smtClean="0">
                <a:solidFill>
                  <a:srgbClr val="A50021"/>
                </a:solidFill>
                <a:latin typeface="+mj-lt"/>
                <a:ea typeface="Lucida Sans Unicode" pitchFamily="34" charset="0"/>
                <a:cs typeface="Times New Roman" pitchFamily="18" charset="0"/>
              </a:rPr>
            </a:br>
            <a:r>
              <a:rPr lang="ru-RU" sz="2800" b="1" i="1" kern="0" dirty="0" smtClean="0">
                <a:solidFill>
                  <a:srgbClr val="A50021"/>
                </a:solidFill>
                <a:latin typeface="+mj-lt"/>
                <a:ea typeface="Lucida Sans Unicode" pitchFamily="34" charset="0"/>
                <a:cs typeface="Times New Roman" pitchFamily="18" charset="0"/>
              </a:rPr>
              <a:t> с воспитанниками</a:t>
            </a:r>
            <a:endParaRPr lang="ru-RU" sz="2800" b="1" i="1" kern="0" dirty="0">
              <a:solidFill>
                <a:srgbClr val="A5002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146" name="Picture 2" descr="C:\Users\1\Desktop\IMG-20220214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071966" cy="5429264"/>
          </a:xfrm>
          <a:prstGeom prst="rect">
            <a:avLst/>
          </a:prstGeom>
          <a:noFill/>
        </p:spPr>
      </p:pic>
      <p:pic>
        <p:nvPicPr>
          <p:cNvPr id="6147" name="Picture 3" descr="C:\Users\1\Desktop\IMG-20220214-WA0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736"/>
            <a:ext cx="385762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8066117" cy="14795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dirty="0" smtClean="0">
                <a:solidFill>
                  <a:srgbClr val="99284C"/>
                </a:solidFill>
                <a:ea typeface="Lucida Sans Unicode" pitchFamily="34" charset="0"/>
              </a:rPr>
              <a:t>11</a:t>
            </a:r>
            <a:r>
              <a:rPr lang="ru-RU" sz="3200" i="1" dirty="0" smtClean="0">
                <a:solidFill>
                  <a:srgbClr val="99284C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 </a:t>
            </a:r>
            <a:r>
              <a:rPr lang="ru-RU" sz="2400" i="1" dirty="0" smtClean="0">
                <a:solidFill>
                  <a:srgbClr val="99284C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КАЧЕСТВО ВЗАИМОДЕЙСТВИЯ С РОДИТЕЛЯМИ</a:t>
            </a:r>
            <a:endParaRPr lang="ru-RU" sz="16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906588"/>
            <a:ext cx="7799387" cy="4516437"/>
          </a:xfrm>
          <a:ln/>
        </p:spPr>
        <p:txBody>
          <a:bodyPr/>
          <a:lstStyle/>
          <a:p>
            <a:pPr algn="ctr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99"/>
                </a:solidFill>
              </a:rPr>
              <a:t> 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142852"/>
            <a:ext cx="8066117" cy="14795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IMG-20220214-WA001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571612"/>
            <a:ext cx="3286148" cy="5000660"/>
          </a:xfrm>
          <a:prstGeom prst="rect">
            <a:avLst/>
          </a:prstGeom>
          <a:noFill/>
        </p:spPr>
      </p:pic>
      <p:pic>
        <p:nvPicPr>
          <p:cNvPr id="7171" name="Picture 3" descr="C:\Users\1\Desktop\IMG-20220214-WA0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571612"/>
            <a:ext cx="3143272" cy="5000636"/>
          </a:xfrm>
          <a:prstGeom prst="rect">
            <a:avLst/>
          </a:prstGeom>
          <a:noFill/>
        </p:spPr>
      </p:pic>
      <p:pic>
        <p:nvPicPr>
          <p:cNvPr id="7172" name="Picture 4" descr="C:\Users\1\Desktop\IMG-20220214-WA0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500174"/>
            <a:ext cx="3143240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-20220211-WA000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786182" cy="5214998"/>
          </a:xfrm>
          <a:prstGeom prst="rect">
            <a:avLst/>
          </a:prstGeom>
          <a:noFill/>
        </p:spPr>
      </p:pic>
      <p:pic>
        <p:nvPicPr>
          <p:cNvPr id="8194" name="Picture 2" descr="C:\Users\1\Desktop\папки\аттестация Олеся\благодарность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478634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детьми из социально-неблагополучных семей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\Desktop\IMG-20220214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643338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42918"/>
            <a:ext cx="7772400" cy="2357455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педагога в профессиональных конкурсах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256"/>
            <a:ext cx="7772400" cy="1206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Screenshot_2022-02-09-23-23-18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143304" cy="4086212"/>
          </a:xfrm>
          <a:prstGeom prst="rect">
            <a:avLst/>
          </a:prstGeom>
          <a:noFill/>
        </p:spPr>
      </p:pic>
      <p:pic>
        <p:nvPicPr>
          <p:cNvPr id="3075" name="Picture 3" descr="C:\Users\1\Desktop\Screenshot_2022-02-07-22-35-44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28614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9284C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99284C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Награды и поощрения педагога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nsportal.ru/sites/default/files/portfolio_photos/2018/02/06/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C:\Users\1\Desktop\IMG-20220202-WA000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3071834" cy="4429156"/>
          </a:xfrm>
          <a:prstGeom prst="rect">
            <a:avLst/>
          </a:prstGeom>
          <a:noFill/>
        </p:spPr>
      </p:pic>
      <p:pic>
        <p:nvPicPr>
          <p:cNvPr id="8195" name="Picture 3" descr="C:\Users\1\Desktop\Screenshot_2022-02-07-22-34-35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643050"/>
            <a:ext cx="2714644" cy="4429156"/>
          </a:xfrm>
          <a:prstGeom prst="rect">
            <a:avLst/>
          </a:prstGeom>
          <a:noFill/>
        </p:spPr>
      </p:pic>
      <p:pic>
        <p:nvPicPr>
          <p:cNvPr id="8196" name="Picture 4" descr="C:\Users\1\Desktop\Screenshot_2022-02-07-22-35-11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643050"/>
            <a:ext cx="292892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357430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Благодарю за внимание!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Представление  инновационного  педагогического опыта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71513" y="1906588"/>
            <a:ext cx="8186767" cy="450691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6" charset="0"/>
                <a:cs typeface="Times New Roman" pitchFamily="16" charset="0"/>
              </a:rPr>
              <a:t>Представление педагогического опыта  </a:t>
            </a:r>
            <a:br>
              <a:rPr lang="ru-RU" sz="2800" dirty="0" smtClean="0">
                <a:latin typeface="Times New Roman" pitchFamily="16" charset="0"/>
                <a:cs typeface="Times New Roman" pitchFamily="16" charset="0"/>
              </a:rPr>
            </a:br>
            <a:r>
              <a:rPr lang="ru-RU" sz="2800" dirty="0" smtClean="0">
                <a:latin typeface="Times New Roman" pitchFamily="16" charset="0"/>
                <a:cs typeface="Times New Roman" pitchFamily="16" charset="0"/>
              </a:rPr>
              <a:t>воспитателя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Артамоновой Ольги Ивановны</a:t>
            </a:r>
          </a:p>
          <a:p>
            <a:endParaRPr lang="ru-RU" sz="2800" dirty="0" smtClean="0">
              <a:latin typeface="Times New Roman" pitchFamily="16" charset="0"/>
              <a:cs typeface="Times New Roman" pitchFamily="16" charset="0"/>
            </a:endParaRPr>
          </a:p>
          <a:p>
            <a:r>
              <a:rPr lang="ru-RU" sz="2400" dirty="0" smtClean="0">
                <a:latin typeface="Times New Roman" pitchFamily="16" charset="0"/>
                <a:cs typeface="Times New Roman" pitchFamily="16" charset="0"/>
              </a:rPr>
              <a:t>    Официальный сайт МБДОУ «</a:t>
            </a:r>
            <a:r>
              <a:rPr lang="ru-RU" sz="2400" dirty="0" err="1" smtClean="0">
                <a:latin typeface="Times New Roman" pitchFamily="16" charset="0"/>
                <a:cs typeface="Times New Roman" pitchFamily="16" charset="0"/>
              </a:rPr>
              <a:t>Большеберезниковский</a:t>
            </a:r>
            <a:r>
              <a:rPr lang="ru-RU" sz="2400" dirty="0" smtClean="0">
                <a:latin typeface="Times New Roman" pitchFamily="16" charset="0"/>
                <a:cs typeface="Times New Roman" pitchFamily="16" charset="0"/>
              </a:rPr>
              <a:t>   детский сад «Теремок»: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http://dsterember.schoolrm.ru/</a:t>
            </a:r>
            <a:endParaRPr lang="ru-RU" sz="2400" b="1" i="1" u="sng" dirty="0" smtClean="0">
              <a:solidFill>
                <a:srgbClr val="262699"/>
              </a:solidFill>
              <a:latin typeface="Times New Roman" pitchFamily="16" charset="0"/>
              <a:cs typeface="Times New Roman" pitchFamily="16" charset="0"/>
            </a:endParaRPr>
          </a:p>
          <a:p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Личный сайт</a:t>
            </a:r>
            <a:r>
              <a:rPr lang="ru-RU" sz="2000" b="1" i="1" dirty="0" smtClean="0">
                <a:solidFill>
                  <a:srgbClr val="262699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b="1" i="1" dirty="0" smtClean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 smtClean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http://nsportal.ru/artamonova-olga-ivanovna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u="sng" dirty="0" smtClean="0">
              <a:solidFill>
                <a:srgbClr val="262699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https://apf.mail.ru/cgi-bin/readmsg/020.jpg?id=15450705440000000690%3B0%3B2&amp;x-email=elena.svet.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https://apf.mail.ru/cgi-bin/readmsg/020.jpg?id=15450705440000000690%3B0%3B2&amp;x-email=elena.svet.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Users\1\Desktop\IMG-20220214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4071966" cy="6143668"/>
          </a:xfrm>
          <a:prstGeom prst="rect">
            <a:avLst/>
          </a:prstGeom>
          <a:noFill/>
        </p:spPr>
      </p:pic>
      <p:pic>
        <p:nvPicPr>
          <p:cNvPr id="3" name="Picture 3" descr="C:\Users\1\Desktop\IMG-20220214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66"/>
            <a:ext cx="392909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84150"/>
            <a:ext cx="7748588" cy="14351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dirty="0" smtClean="0">
                <a:solidFill>
                  <a:srgbClr val="A50021"/>
                </a:solidFill>
                <a:ea typeface="Lucida Sans Unicode" pitchFamily="34" charset="0"/>
              </a:rPr>
              <a:t>Наличие </a:t>
            </a:r>
            <a:r>
              <a:rPr lang="ru-RU" sz="3200" i="1" dirty="0" smtClean="0">
                <a:solidFill>
                  <a:srgbClr val="A50021"/>
                </a:solidFill>
                <a:ea typeface="Lucida Sans Unicode" pitchFamily="34" charset="0"/>
              </a:rPr>
              <a:t>публикаций</a:t>
            </a:r>
            <a:endParaRPr lang="ru-RU" sz="3200" i="1" dirty="0">
              <a:solidFill>
                <a:srgbClr val="A5002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1928802"/>
            <a:ext cx="3900487" cy="4514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7863" indent="-677863">
              <a:buFont typeface="Times New Roman" pitchFamily="16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sz="2800" i="1" dirty="0">
              <a:solidFill>
                <a:srgbClr val="280099"/>
              </a:solidFill>
            </a:endParaRPr>
          </a:p>
        </p:txBody>
      </p:sp>
      <p:pic>
        <p:nvPicPr>
          <p:cNvPr id="5" name="Picture 11" descr="C:\Users\1\Desktop\svidetelstvo-4086186-2307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6"/>
            <a:ext cx="3500462" cy="5286412"/>
          </a:xfrm>
          <a:prstGeom prst="rect">
            <a:avLst/>
          </a:prstGeom>
          <a:noFill/>
        </p:spPr>
      </p:pic>
      <p:pic>
        <p:nvPicPr>
          <p:cNvPr id="2050" name="Picture 2" descr="C:\Users\1\Desktop\Screenshot_2022-02-07-22-37-01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14422"/>
            <a:ext cx="3429024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79388"/>
            <a:ext cx="7750175" cy="14398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 smtClean="0">
                <a:solidFill>
                  <a:srgbClr val="B80047"/>
                </a:solidFill>
                <a:ea typeface="Lucida Sans Unicode" pitchFamily="34" charset="0"/>
              </a:rPr>
              <a:t> </a:t>
            </a:r>
            <a:r>
              <a:rPr lang="ru-RU" sz="2800" i="1" dirty="0" smtClean="0">
                <a:solidFill>
                  <a:srgbClr val="B80047"/>
                </a:solidFill>
                <a:ea typeface="Lucida Sans Unicode" pitchFamily="34" charset="0"/>
              </a:rPr>
              <a:t>Результаты участия воспитанников в конкурсах, выставках, турнирах, соревнованиях, акциях, фестивалях</a:t>
            </a:r>
            <a:endParaRPr lang="ru-RU" sz="2800" i="1" dirty="0">
              <a:solidFill>
                <a:srgbClr val="B8004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3117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i="1" dirty="0" smtClean="0">
              <a:solidFill>
                <a:srgbClr val="B84700"/>
              </a:solidFill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280099"/>
                </a:solidFill>
              </a:rPr>
              <a:t>   </a:t>
            </a:r>
            <a:endParaRPr lang="ru-RU" i="1" dirty="0">
              <a:solidFill>
                <a:srgbClr val="28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997839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B84700"/>
                </a:solidFill>
                <a:latin typeface="Times New Roman" pitchFamily="18" charset="0"/>
                <a:cs typeface="Times New Roman" pitchFamily="18" charset="0"/>
              </a:rPr>
              <a:t>Уровень ДОУ: 5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— 4</a:t>
            </a:r>
            <a:endParaRPr lang="ru-RU" i="1" dirty="0" smtClean="0">
              <a:solidFill>
                <a:srgbClr val="B847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B847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 1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— 1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B847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уровень-1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B84700"/>
                </a:solidFill>
                <a:latin typeface="Times New Roman" pitchFamily="18" charset="0"/>
                <a:cs typeface="Times New Roman" pitchFamily="18" charset="0"/>
              </a:rPr>
              <a:t>Российский уровень: 2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-2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1785927"/>
            <a:ext cx="50720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99284C"/>
                </a:solidFill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99284C"/>
                </a:solidFill>
              </a:rPr>
              <a:t>Уровень ДОУ</a:t>
            </a:r>
            <a:endParaRPr lang="ru-RU" sz="2800" dirty="0"/>
          </a:p>
        </p:txBody>
      </p:sp>
      <p:pic>
        <p:nvPicPr>
          <p:cNvPr id="4099" name="Picture 3" descr="C:\Users\1\Desktop\IMG-20220205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71744"/>
            <a:ext cx="2714644" cy="3786214"/>
          </a:xfrm>
          <a:prstGeom prst="rect">
            <a:avLst/>
          </a:prstGeom>
          <a:noFill/>
        </p:spPr>
      </p:pic>
      <p:pic>
        <p:nvPicPr>
          <p:cNvPr id="4101" name="Picture 5" descr="C:\Users\1\Desktop\IMG-20220205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500306"/>
            <a:ext cx="2643174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29058" y="0"/>
            <a:ext cx="5214942" cy="139700"/>
          </a:xfrm>
        </p:spPr>
        <p:txBody>
          <a:bodyPr/>
          <a:lstStyle/>
          <a:p>
            <a:r>
              <a:rPr lang="ru-RU" i="1" dirty="0" smtClean="0">
                <a:solidFill>
                  <a:srgbClr val="99284C"/>
                </a:solidFill>
              </a:rPr>
              <a:t/>
            </a:r>
            <a:br>
              <a:rPr lang="ru-RU" i="1" dirty="0" smtClean="0">
                <a:solidFill>
                  <a:srgbClr val="99284C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85723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7408" y="100963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9808" y="116203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85728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9284C"/>
                </a:solidFill>
              </a:rPr>
              <a:t>Уровень ДОУ</a:t>
            </a:r>
            <a:endParaRPr lang="ru-RU" sz="2800" dirty="0"/>
          </a:p>
        </p:txBody>
      </p:sp>
      <p:pic>
        <p:nvPicPr>
          <p:cNvPr id="5122" name="Picture 2" descr="C:\Users\1\Desktop\IMG-20220208-WA0003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857232"/>
            <a:ext cx="2143139" cy="3643338"/>
          </a:xfrm>
          <a:prstGeom prst="rect">
            <a:avLst/>
          </a:prstGeom>
          <a:noFill/>
        </p:spPr>
      </p:pic>
      <p:pic>
        <p:nvPicPr>
          <p:cNvPr id="5123" name="Picture 3" descr="C:\Users\1\Desktop\IMG-20220205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000108"/>
            <a:ext cx="1928826" cy="3929090"/>
          </a:xfrm>
          <a:prstGeom prst="rect">
            <a:avLst/>
          </a:prstGeom>
          <a:noFill/>
        </p:spPr>
      </p:pic>
      <p:pic>
        <p:nvPicPr>
          <p:cNvPr id="5124" name="Picture 4" descr="C:\Users\1\Desktop\IMG-20220205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285860"/>
            <a:ext cx="2000264" cy="3357586"/>
          </a:xfrm>
          <a:prstGeom prst="rect">
            <a:avLst/>
          </a:prstGeom>
          <a:noFill/>
        </p:spPr>
      </p:pic>
      <p:pic>
        <p:nvPicPr>
          <p:cNvPr id="5125" name="Picture 5" descr="C:\Users\1\Desktop\IMG-20220205-WA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428736"/>
            <a:ext cx="1928794" cy="3500462"/>
          </a:xfrm>
          <a:prstGeom prst="rect">
            <a:avLst/>
          </a:prstGeom>
          <a:noFill/>
        </p:spPr>
      </p:pic>
      <p:pic>
        <p:nvPicPr>
          <p:cNvPr id="5126" name="Picture 6" descr="C:\Users\1\Desktop\ромашкин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1500174"/>
            <a:ext cx="2214578" cy="350046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929454" y="642918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9284C"/>
                </a:solidFill>
              </a:rPr>
              <a:t>Муниципальный уровень 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Республиканский  уровень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4" name="Picture 2" descr="C:\Users\1\Desktop\дипл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285748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5786478" cy="1142984"/>
          </a:xfrm>
        </p:spPr>
        <p:txBody>
          <a:bodyPr/>
          <a:lstStyle/>
          <a:p>
            <a:r>
              <a:rPr lang="ru-RU" sz="2800" i="1" dirty="0" smtClean="0">
                <a:solidFill>
                  <a:srgbClr val="99284C"/>
                </a:solidFill>
              </a:rPr>
              <a:t>Российский уровень</a:t>
            </a:r>
            <a:endParaRPr lang="ru-RU" sz="2800" dirty="0"/>
          </a:p>
        </p:txBody>
      </p:sp>
      <p:sp>
        <p:nvSpPr>
          <p:cNvPr id="3077" name="AutoShape 5" descr="https://nsportal.ru/sites/default/files/portfolio_photos/2020/08/09/pcsimg-dipl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AutoShape 7" descr="https://nsportal.ru/sites/default/files/portfolio_photos/2020/08/09/pcsimg-dipl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1\Desktop\IMG-20220208-WA0001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2786082" cy="4506912"/>
          </a:xfrm>
          <a:prstGeom prst="rect">
            <a:avLst/>
          </a:prstGeom>
          <a:noFill/>
        </p:spPr>
      </p:pic>
      <p:pic>
        <p:nvPicPr>
          <p:cNvPr id="6148" name="Picture 4" descr="C:\Users\1\Desktop\Screenshot_2022-02-07-22-36-20-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357298"/>
            <a:ext cx="300039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28596" y="0"/>
            <a:ext cx="8715403" cy="1681163"/>
          </a:xfrm>
          <a:prstGeom prst="rect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+mj-cs"/>
              </a:rPr>
              <a:t>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+mj-cs"/>
              </a:rPr>
              <a:t>Выступления на научно-практических конференциях, педагогических чтениях, семинарах, секциях, методических объединениях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B8004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1\Desktop\IMG-20220203-WA0026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643338" cy="5214974"/>
          </a:xfrm>
          <a:prstGeom prst="rect">
            <a:avLst/>
          </a:prstGeom>
          <a:noFill/>
        </p:spPr>
      </p:pic>
      <p:pic>
        <p:nvPicPr>
          <p:cNvPr id="3074" name="Picture 2" descr="C:\Users\1\Desktop\IMG-20220214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00174"/>
            <a:ext cx="371477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4394</TotalTime>
  <Words>172</Words>
  <Application>Microsoft Office PowerPoint</Application>
  <PresentationFormat>Экран (4:3)</PresentationFormat>
  <Paragraphs>52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Тема Office</vt:lpstr>
      <vt:lpstr>Тема Office</vt:lpstr>
      <vt:lpstr>Тема Office</vt:lpstr>
      <vt:lpstr>Тема Office</vt:lpstr>
      <vt:lpstr>Тема Office</vt:lpstr>
      <vt:lpstr>Министерство образования РМ  Портфолио  Артамоновой Ольги Ивановны,  воспитателя ОСП «Детский сад №1»  МБДОУ «Большеберезниковский детский сад «Теремок» </vt:lpstr>
      <vt:lpstr>Представление  инновационного  педагогического опыта</vt:lpstr>
      <vt:lpstr>Слайд 3</vt:lpstr>
      <vt:lpstr>Наличие публикаций</vt:lpstr>
      <vt:lpstr> Результаты участия воспитанников в конкурсах, выставках, турнирах, соревнованиях, акциях, фестивалях</vt:lpstr>
      <vt:lpstr> </vt:lpstr>
      <vt:lpstr>Республиканский  уровень</vt:lpstr>
      <vt:lpstr>Российский уровень</vt:lpstr>
      <vt:lpstr>Слайд 9</vt:lpstr>
      <vt:lpstr>Проведение открытых занятий мастер- классов, мероприятий</vt:lpstr>
      <vt:lpstr>   Общественная активность педагога: участие в экспертных комиссиях, в жюри конкурсов, депутатская деятельность и т.д.</vt:lpstr>
      <vt:lpstr>Слайд 12</vt:lpstr>
      <vt:lpstr>11. КАЧЕСТВО ВЗАИМОДЕЙСТВИЯ С РОДИТЕЛЯМИ</vt:lpstr>
      <vt:lpstr>Слайд 14</vt:lpstr>
      <vt:lpstr>Работа с детьми из социально-неблагополучных семей</vt:lpstr>
      <vt:lpstr>  Участие педагога в профессиональных конкурсах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1</cp:lastModifiedBy>
  <cp:revision>487</cp:revision>
  <cp:lastPrinted>1601-01-01T00:00:00Z</cp:lastPrinted>
  <dcterms:created xsi:type="dcterms:W3CDTF">2010-08-04T11:06:49Z</dcterms:created>
  <dcterms:modified xsi:type="dcterms:W3CDTF">2022-02-14T13:59:49Z</dcterms:modified>
</cp:coreProperties>
</file>