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+mn-lt"/>
                <a:cs typeface="Aharoni" pitchFamily="2" charset="-79"/>
              </a:rPr>
              <a:t>«</a:t>
            </a:r>
            <a:r>
              <a:rPr lang="ru-RU" i="1" dirty="0" err="1" smtClean="0">
                <a:solidFill>
                  <a:srgbClr val="FFFF00"/>
                </a:solidFill>
                <a:latin typeface="+mn-lt"/>
                <a:cs typeface="Aharoni" pitchFamily="2" charset="-79"/>
              </a:rPr>
              <a:t>Полисенсорный</a:t>
            </a:r>
            <a:r>
              <a:rPr lang="ru-RU" i="1" dirty="0" smtClean="0">
                <a:solidFill>
                  <a:srgbClr val="FFFF00"/>
                </a:solidFill>
                <a:latin typeface="+mn-lt"/>
                <a:cs typeface="Aharoni" pitchFamily="2" charset="-79"/>
              </a:rPr>
              <a:t> подход в коррекции речевых нарушений»</a:t>
            </a:r>
            <a:endParaRPr lang="ru-RU" i="1" dirty="0">
              <a:solidFill>
                <a:srgbClr val="FFFF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088832" cy="302626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мастер-класс </a:t>
            </a:r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2000" i="1" dirty="0" smtClean="0"/>
          </a:p>
          <a:p>
            <a:pPr algn="r"/>
            <a:r>
              <a:rPr lang="ru-RU" sz="2200" i="1" u="sng" dirty="0" smtClean="0"/>
              <a:t>Подготовила и провела:</a:t>
            </a:r>
          </a:p>
          <a:p>
            <a:pPr algn="r"/>
            <a:r>
              <a:rPr lang="ru-RU" sz="2200" i="1" dirty="0" smtClean="0"/>
              <a:t>учитель-логопед</a:t>
            </a:r>
            <a:endParaRPr lang="ru-RU" sz="2200" i="1" dirty="0" smtClean="0"/>
          </a:p>
          <a:p>
            <a:pPr algn="r"/>
            <a:r>
              <a:rPr lang="ru-RU" sz="2400" i="1" dirty="0" smtClean="0"/>
              <a:t>Акимова Е.А.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96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Методическое объединение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учителей-логопедов и дефектологов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Рузаевского муниципального района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 , ИСПОЛЬЗУЕМЫЕ ПРИ ПОДГОТОВКЕ К ОБУЧЕНИЮ ГРАМОТЕ</a:t>
            </a:r>
            <a:endParaRPr lang="ru-RU" sz="3200" i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4" name="Picture 3" descr="C:\Users\1\Downloads\IMG_20200116_123724_resized_20200119_122050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315886" cy="3236915"/>
          </a:xfrm>
          <a:prstGeom prst="rect">
            <a:avLst/>
          </a:prstGeom>
          <a:noFill/>
        </p:spPr>
      </p:pic>
      <p:pic>
        <p:nvPicPr>
          <p:cNvPr id="5" name="Picture 2" descr="C:\Users\1\Downloads\IMG_20200116_122753_resized_20200119_121651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09507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        </a:t>
            </a:r>
            <a:r>
              <a:rPr lang="ru-RU" sz="1800" b="1" i="1" dirty="0" smtClean="0">
                <a:solidFill>
                  <a:schemeClr val="bg1"/>
                </a:solidFill>
              </a:rPr>
              <a:t>В настоящее время наиболее многочисленной  является категория детей с нарушениями речи. 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Исс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ледователи</a:t>
            </a:r>
            <a:r>
              <a:rPr lang="ru-RU" sz="1800" b="1" i="1" dirty="0" smtClean="0">
                <a:solidFill>
                  <a:schemeClr val="bg1"/>
                </a:solidFill>
              </a:rPr>
              <a:t> в области специальной психологии (Л.С.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Выготский</a:t>
            </a:r>
            <a:r>
              <a:rPr lang="ru-RU" sz="1800" b="1" i="1" dirty="0" smtClean="0">
                <a:solidFill>
                  <a:schemeClr val="bg1"/>
                </a:solidFill>
              </a:rPr>
              <a:t>, Л.А.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Венгер</a:t>
            </a:r>
            <a:r>
              <a:rPr lang="ru-RU" sz="1800" b="1" i="1" dirty="0" smtClean="0">
                <a:solidFill>
                  <a:schemeClr val="bg1"/>
                </a:solidFill>
              </a:rPr>
              <a:t>), нейропсихологии (</a:t>
            </a:r>
            <a:r>
              <a:rPr lang="ru-RU" sz="1800" b="1" i="1" dirty="0" err="1" smtClean="0">
                <a:solidFill>
                  <a:schemeClr val="bg1"/>
                </a:solidFill>
              </a:rPr>
              <a:t>А.Р.Лурия</a:t>
            </a:r>
            <a:r>
              <a:rPr lang="ru-RU" sz="1800" b="1" i="1" dirty="0" smtClean="0">
                <a:solidFill>
                  <a:schemeClr val="bg1"/>
                </a:solidFill>
              </a:rPr>
              <a:t>, Т.Г.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Визель</a:t>
            </a:r>
            <a:r>
              <a:rPr lang="ru-RU" sz="1800" b="1" i="1" dirty="0" smtClean="0">
                <a:solidFill>
                  <a:schemeClr val="bg1"/>
                </a:solidFill>
              </a:rPr>
              <a:t>), сенсорно-интегративной терапии (Э.Дж.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Айрес,ю</a:t>
            </a:r>
            <a:r>
              <a:rPr lang="ru-RU" sz="1800" b="1" i="1" dirty="0" smtClean="0">
                <a:solidFill>
                  <a:schemeClr val="bg1"/>
                </a:solidFill>
              </a:rPr>
              <a:t> У.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Кислинг</a:t>
            </a:r>
            <a:r>
              <a:rPr lang="ru-RU" sz="1800" b="1" i="1" dirty="0" smtClean="0">
                <a:solidFill>
                  <a:schemeClr val="bg1"/>
                </a:solidFill>
              </a:rPr>
              <a:t>) еще в </a:t>
            </a:r>
            <a:r>
              <a:rPr lang="en-US" sz="1800" b="1" i="1" dirty="0" smtClean="0">
                <a:solidFill>
                  <a:schemeClr val="bg1"/>
                </a:solidFill>
              </a:rPr>
              <a:t>XX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векеговорили</a:t>
            </a:r>
            <a:r>
              <a:rPr lang="ru-RU" sz="1800" b="1" i="1" dirty="0" smtClean="0">
                <a:solidFill>
                  <a:schemeClr val="bg1"/>
                </a:solidFill>
              </a:rPr>
              <a:t> о том, что восприятие и сенсорный опыт – это основа, фундамент, а речь – это компонент, возникающий на его основе.</a:t>
            </a:r>
          </a:p>
          <a:p>
            <a:pPr algn="just"/>
            <a:r>
              <a:rPr lang="ru-RU" sz="1800" b="1" i="1" dirty="0" smtClean="0">
                <a:solidFill>
                  <a:schemeClr val="bg1"/>
                </a:solidFill>
              </a:rPr>
              <a:t>         Современные исследователи разрабатывают технологии, методы и приемы работы с детьми, имеющими недоразвитие речи, основанные на применении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полисенсорного</a:t>
            </a:r>
            <a:r>
              <a:rPr lang="ru-RU" sz="1800" b="1" i="1" dirty="0" smtClean="0">
                <a:solidFill>
                  <a:schemeClr val="bg1"/>
                </a:solidFill>
              </a:rPr>
              <a:t> подхода, т.е. включения в работу всех органов чувств ребенка (Г.А.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Варюхина</a:t>
            </a:r>
            <a:r>
              <a:rPr lang="ru-RU" sz="1800" b="1" i="1" dirty="0" smtClean="0">
                <a:solidFill>
                  <a:schemeClr val="bg1"/>
                </a:solidFill>
              </a:rPr>
              <a:t>, И.В.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Янченко</a:t>
            </a:r>
            <a:r>
              <a:rPr lang="ru-RU" sz="1800" b="1" i="1" dirty="0" smtClean="0">
                <a:solidFill>
                  <a:schemeClr val="bg1"/>
                </a:solidFill>
              </a:rPr>
              <a:t>, М.И.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Лынская</a:t>
            </a:r>
            <a:r>
              <a:rPr lang="ru-RU" sz="1800" b="1" i="1" dirty="0" smtClean="0">
                <a:solidFill>
                  <a:schemeClr val="bg1"/>
                </a:solidFill>
              </a:rPr>
              <a:t>).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Полисенсорные</a:t>
            </a:r>
            <a:r>
              <a:rPr lang="ru-RU" sz="1800" b="1" i="1" dirty="0" smtClean="0">
                <a:solidFill>
                  <a:schemeClr val="bg1"/>
                </a:solidFill>
              </a:rPr>
              <a:t> игры являются эффективным средством, обеспечивающим эмоционально насыщенный фон логопедических занятий, преодоление негативизма, повышающим результативность коррекционной работы.  С помощью этих игр ребенок активно включается в процесс коррекции и накапливает чувственный опыт.</a:t>
            </a:r>
          </a:p>
          <a:p>
            <a:pPr algn="just"/>
            <a:r>
              <a:rPr lang="ru-RU" sz="1800" b="1" i="1" dirty="0" smtClean="0">
                <a:solidFill>
                  <a:schemeClr val="bg1"/>
                </a:solidFill>
              </a:rPr>
              <a:t>        Логопедические игры на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полисенсорной</a:t>
            </a:r>
            <a:r>
              <a:rPr lang="ru-RU" sz="1800" b="1" i="1" dirty="0" smtClean="0">
                <a:solidFill>
                  <a:schemeClr val="bg1"/>
                </a:solidFill>
              </a:rPr>
              <a:t> основе позволяют эффективно развивать все структурные компоненты речи ребенка, способствуют коррекции звукопроизношения, формированию фонематического слуха и фонематического восприятия, развитию лексико-грамматического строя речи, коммуникативных навыков, слухового и зрительного восприятия, внимания, памяти, мышления и мелкой моторики.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i="1" dirty="0" smtClean="0">
                <a:solidFill>
                  <a:schemeClr val="bg1"/>
                </a:solidFill>
                <a:effectLst/>
                <a:latin typeface="+mn-lt"/>
              </a:rPr>
              <a:t>На мастер-классе, проводимом в рамках методического объединения учителей-логопедов и дефектологов 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+mn-lt"/>
              </a:rPr>
              <a:t>Рузаевского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+mn-lt"/>
              </a:rPr>
              <a:t> муниципального района, я продемонстрировала  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+mn-lt"/>
              </a:rPr>
              <a:t>полисенсорные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+mn-lt"/>
              </a:rPr>
              <a:t> игры, которые использую в своей работе с детьми группы ОНР.</a:t>
            </a:r>
            <a:endParaRPr lang="ru-RU" sz="1600" i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672063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275" r="15039"/>
          <a:stretch>
            <a:fillRect/>
          </a:stretch>
        </p:blipFill>
        <p:spPr bwMode="auto">
          <a:xfrm>
            <a:off x="3428992" y="3500438"/>
            <a:ext cx="2500330" cy="31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7518" r="14615" b="13875"/>
          <a:stretch>
            <a:fillRect/>
          </a:stretch>
        </p:blipFill>
        <p:spPr bwMode="auto">
          <a:xfrm>
            <a:off x="6215074" y="1500174"/>
            <a:ext cx="2714644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 ДЛЯ 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РАЗВИТИЯ МЕЛКОЙ МОТОРИКИ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050" name="Picture 2" descr="C:\Users\1\Downloads\IMG_20200116_122831_resized_20200119_121707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02" r="15838"/>
          <a:stretch>
            <a:fillRect/>
          </a:stretch>
        </p:blipFill>
        <p:spPr bwMode="auto">
          <a:xfrm rot="16200000">
            <a:off x="5606255" y="3752044"/>
            <a:ext cx="2857521" cy="3354392"/>
          </a:xfrm>
          <a:prstGeom prst="rect">
            <a:avLst/>
          </a:prstGeom>
          <a:noFill/>
        </p:spPr>
      </p:pic>
      <p:pic>
        <p:nvPicPr>
          <p:cNvPr id="2051" name="Picture 3" descr="C:\Users\1\Downloads\IMG_20200116_123519_resized_20200119_122035869.jpg"/>
          <p:cNvPicPr>
            <a:picLocks noChangeAspect="1" noChangeArrowheads="1"/>
          </p:cNvPicPr>
          <p:nvPr/>
        </p:nvPicPr>
        <p:blipFill>
          <a:blip r:embed="rId3" cstate="print"/>
          <a:srcRect l="3614" r="4216" b="8433"/>
          <a:stretch>
            <a:fillRect/>
          </a:stretch>
        </p:blipFill>
        <p:spPr bwMode="auto">
          <a:xfrm>
            <a:off x="357158" y="1214422"/>
            <a:ext cx="3643338" cy="2714644"/>
          </a:xfrm>
          <a:prstGeom prst="rect">
            <a:avLst/>
          </a:prstGeom>
          <a:noFill/>
        </p:spPr>
      </p:pic>
      <p:pic>
        <p:nvPicPr>
          <p:cNvPr id="2052" name="Picture 4" descr="C:\Users\1\Downloads\IMG_20200119_121440_resized_20200119_121508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3438509" cy="2714612"/>
          </a:xfrm>
          <a:prstGeom prst="rect">
            <a:avLst/>
          </a:prstGeom>
          <a:noFill/>
        </p:spPr>
      </p:pic>
      <p:pic>
        <p:nvPicPr>
          <p:cNvPr id="2054" name="Picture 6" descr="C:\Users\1\Downloads\IMG_20200116_122546_resized_20200119_121611115.jpg"/>
          <p:cNvPicPr>
            <a:picLocks noChangeAspect="1" noChangeArrowheads="1"/>
          </p:cNvPicPr>
          <p:nvPr/>
        </p:nvPicPr>
        <p:blipFill>
          <a:blip r:embed="rId5" cstate="print"/>
          <a:srcRect l="13417" r="7924" b="4878"/>
          <a:stretch>
            <a:fillRect/>
          </a:stretch>
        </p:blipFill>
        <p:spPr bwMode="auto">
          <a:xfrm>
            <a:off x="357158" y="4071918"/>
            <a:ext cx="350046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  </a:t>
            </a:r>
            <a:r>
              <a:rPr lang="ru-RU" sz="3200" i="1" dirty="0" smtClean="0">
                <a:solidFill>
                  <a:srgbClr val="002060"/>
                </a:solidFill>
                <a:effectLst/>
                <a:latin typeface="Corbel" pitchFamily="34" charset="0"/>
              </a:rPr>
              <a:t>ДЛЯ</a:t>
            </a:r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 РАЗВИТИЯ ДЫХАНИЯ</a:t>
            </a:r>
            <a:endParaRPr lang="ru-RU" sz="3200" i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3074" name="Picture 2" descr="C:\Users\1\Downloads\IMG_20200116_122716_resized_20200119_121634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9" t="5263" r="6799" b="3509"/>
          <a:stretch>
            <a:fillRect/>
          </a:stretch>
        </p:blipFill>
        <p:spPr bwMode="auto">
          <a:xfrm rot="16200000">
            <a:off x="964394" y="4107649"/>
            <a:ext cx="2214554" cy="3000395"/>
          </a:xfrm>
          <a:prstGeom prst="rect">
            <a:avLst/>
          </a:prstGeom>
          <a:noFill/>
        </p:spPr>
      </p:pic>
      <p:pic>
        <p:nvPicPr>
          <p:cNvPr id="3075" name="Picture 3" descr="C:\Users\1\Downloads\IMG_20200116_123308_resized_20200119_122012601.jpg"/>
          <p:cNvPicPr>
            <a:picLocks noChangeAspect="1" noChangeArrowheads="1"/>
          </p:cNvPicPr>
          <p:nvPr/>
        </p:nvPicPr>
        <p:blipFill>
          <a:blip r:embed="rId3" cstate="print"/>
          <a:srcRect t="7692" b="21795"/>
          <a:stretch>
            <a:fillRect/>
          </a:stretch>
        </p:blipFill>
        <p:spPr bwMode="auto">
          <a:xfrm>
            <a:off x="5715008" y="4500570"/>
            <a:ext cx="3036115" cy="2143115"/>
          </a:xfrm>
          <a:prstGeom prst="rect">
            <a:avLst/>
          </a:prstGeom>
          <a:noFill/>
        </p:spPr>
      </p:pic>
      <p:pic>
        <p:nvPicPr>
          <p:cNvPr id="3076" name="Picture 4" descr="C:\Users\1\Downloads\IMG_20200116_123845_resized_20200119_122105187.jpg"/>
          <p:cNvPicPr>
            <a:picLocks noChangeAspect="1" noChangeArrowheads="1"/>
          </p:cNvPicPr>
          <p:nvPr/>
        </p:nvPicPr>
        <p:blipFill>
          <a:blip r:embed="rId4" cstate="print"/>
          <a:srcRect l="5172" t="17241" b="9195"/>
          <a:stretch>
            <a:fillRect/>
          </a:stretch>
        </p:blipFill>
        <p:spPr bwMode="auto">
          <a:xfrm rot="5400000">
            <a:off x="1951805" y="1762915"/>
            <a:ext cx="3223640" cy="1983778"/>
          </a:xfrm>
          <a:prstGeom prst="rect">
            <a:avLst/>
          </a:prstGeom>
          <a:noFill/>
        </p:spPr>
      </p:pic>
      <p:pic>
        <p:nvPicPr>
          <p:cNvPr id="3077" name="Picture 5" descr="C:\Users\1\Downloads\IMG_20200116_123911_resized_20200119_122118526.jpg"/>
          <p:cNvPicPr>
            <a:picLocks noChangeAspect="1" noChangeArrowheads="1"/>
          </p:cNvPicPr>
          <p:nvPr/>
        </p:nvPicPr>
        <p:blipFill>
          <a:blip r:embed="rId5" cstate="print"/>
          <a:srcRect l="14851" t="4455" r="11881" b="3465"/>
          <a:stretch>
            <a:fillRect/>
          </a:stretch>
        </p:blipFill>
        <p:spPr bwMode="auto">
          <a:xfrm>
            <a:off x="5143504" y="1142984"/>
            <a:ext cx="221457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 ДЛЯ РАЗВИТИЯ ВКУСОВЫХ И ОБОНЯТЕЛЬНЫХ ОЩУЩЕНИЙ</a:t>
            </a:r>
            <a:endParaRPr lang="ru-RU" sz="3200" i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4098" name="Picture 2" descr="C:\Users\1\Downloads\IMG_20200119_121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221" y="1600200"/>
            <a:ext cx="697155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 НА РАЗВИТИЕ ЛЕКСИКО-ГРАММАТИЧЕСКОГО СТРОЯ</a:t>
            </a:r>
            <a:endParaRPr lang="ru-RU" sz="3200" i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5122" name="Picture 2" descr="C:\Users\1\Downloads\IMG_20200116_122912_resized_20200119_121725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61971" y="2190741"/>
            <a:ext cx="4381530" cy="3286148"/>
          </a:xfrm>
          <a:prstGeom prst="rect">
            <a:avLst/>
          </a:prstGeom>
          <a:noFill/>
        </p:spPr>
      </p:pic>
      <p:pic>
        <p:nvPicPr>
          <p:cNvPr id="5123" name="Picture 3" descr="C:\Users\1\Downloads\IMG_20200116_122939_resized_20200119_121742369.jpg"/>
          <p:cNvPicPr>
            <a:picLocks noChangeAspect="1" noChangeArrowheads="1"/>
          </p:cNvPicPr>
          <p:nvPr/>
        </p:nvPicPr>
        <p:blipFill>
          <a:blip r:embed="rId3" cstate="print"/>
          <a:srcRect l="12019" t="8653" r="10336" b="9135"/>
          <a:stretch>
            <a:fillRect/>
          </a:stretch>
        </p:blipFill>
        <p:spPr bwMode="auto">
          <a:xfrm rot="5400000">
            <a:off x="6536544" y="1678770"/>
            <a:ext cx="2428893" cy="1928826"/>
          </a:xfrm>
          <a:prstGeom prst="rect">
            <a:avLst/>
          </a:prstGeom>
          <a:noFill/>
        </p:spPr>
      </p:pic>
      <p:pic>
        <p:nvPicPr>
          <p:cNvPr id="5124" name="Picture 4" descr="C:\Users\1\Downloads\IMG_20200119_121757_resized_20200119_121810815.jpg"/>
          <p:cNvPicPr>
            <a:picLocks noChangeAspect="1" noChangeArrowheads="1"/>
          </p:cNvPicPr>
          <p:nvPr/>
        </p:nvPicPr>
        <p:blipFill>
          <a:blip r:embed="rId4" cstate="print"/>
          <a:srcRect l="6061" t="5215" r="9091" b="6133"/>
          <a:stretch>
            <a:fillRect/>
          </a:stretch>
        </p:blipFill>
        <p:spPr bwMode="auto">
          <a:xfrm>
            <a:off x="4500562" y="1428736"/>
            <a:ext cx="2057414" cy="2428892"/>
          </a:xfrm>
          <a:prstGeom prst="rect">
            <a:avLst/>
          </a:prstGeom>
          <a:noFill/>
        </p:spPr>
      </p:pic>
      <p:pic>
        <p:nvPicPr>
          <p:cNvPr id="5125" name="Picture 5" descr="C:\Users\1\Downloads\IMG_20200119_121915.jpg"/>
          <p:cNvPicPr>
            <a:picLocks noChangeAspect="1" noChangeArrowheads="1"/>
          </p:cNvPicPr>
          <p:nvPr/>
        </p:nvPicPr>
        <p:blipFill>
          <a:blip r:embed="rId5" cstate="print"/>
          <a:srcRect l="17889"/>
          <a:stretch>
            <a:fillRect/>
          </a:stretch>
        </p:blipFill>
        <p:spPr bwMode="auto">
          <a:xfrm rot="16200000">
            <a:off x="6427464" y="4216741"/>
            <a:ext cx="2640845" cy="2065493"/>
          </a:xfrm>
          <a:prstGeom prst="rect">
            <a:avLst/>
          </a:prstGeom>
          <a:noFill/>
        </p:spPr>
      </p:pic>
      <p:pic>
        <p:nvPicPr>
          <p:cNvPr id="5126" name="Picture 6" descr="C:\Users\1\Downloads\IMG_20200119_121831_resized_20200119_121842970.jpg"/>
          <p:cNvPicPr>
            <a:picLocks noChangeAspect="1" noChangeArrowheads="1"/>
          </p:cNvPicPr>
          <p:nvPr/>
        </p:nvPicPr>
        <p:blipFill>
          <a:blip r:embed="rId6" cstate="print"/>
          <a:srcRect l="5481" r="6818" b="9091"/>
          <a:stretch>
            <a:fillRect/>
          </a:stretch>
        </p:blipFill>
        <p:spPr bwMode="auto">
          <a:xfrm>
            <a:off x="4429124" y="3929066"/>
            <a:ext cx="214314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 НА РАЗВИТИЕ ЛЕКСИКО-ГРАММАТИЧЕСКОГО СТРОЯ</a:t>
            </a:r>
            <a:endParaRPr lang="ru-RU" sz="3200" dirty="0"/>
          </a:p>
        </p:txBody>
      </p:sp>
      <p:pic>
        <p:nvPicPr>
          <p:cNvPr id="6146" name="Picture 2" descr="C:\Users\1\Downloads\IMG_20200116_122831_resized_20200119_121707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898"/>
          <a:stretch>
            <a:fillRect/>
          </a:stretch>
        </p:blipFill>
        <p:spPr bwMode="auto">
          <a:xfrm rot="16200000">
            <a:off x="2517625" y="2268665"/>
            <a:ext cx="4143404" cy="3892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Corbel" pitchFamily="34" charset="0"/>
              </a:rPr>
              <a:t>ИГРЫ, ИСПОЛЬЗУЕМЫЕ ПРИ ПОДГОТОВКЕ К ОБУЧЕНИЮ ГРАМОТЕ</a:t>
            </a:r>
            <a:endParaRPr lang="ru-RU" sz="3200" i="1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4" name="Picture 3" descr="C:\Users\1\Downloads\IMG_20200116_123308_resized_20200119_122012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92" b="21795"/>
          <a:stretch>
            <a:fillRect/>
          </a:stretch>
        </p:blipFill>
        <p:spPr bwMode="auto">
          <a:xfrm>
            <a:off x="209738" y="1643050"/>
            <a:ext cx="3647882" cy="316098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7715" b="26367"/>
          <a:stretch>
            <a:fillRect/>
          </a:stretch>
        </p:blipFill>
        <p:spPr bwMode="auto">
          <a:xfrm>
            <a:off x="4786314" y="1643050"/>
            <a:ext cx="3657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303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Aharoni</vt:lpstr>
      <vt:lpstr>Arial</vt:lpstr>
      <vt:lpstr>Book Antiqua</vt:lpstr>
      <vt:lpstr>Corbel</vt:lpstr>
      <vt:lpstr>Lucida Sans</vt:lpstr>
      <vt:lpstr>Times New Roman</vt:lpstr>
      <vt:lpstr>Wingdings</vt:lpstr>
      <vt:lpstr>Wingdings 2</vt:lpstr>
      <vt:lpstr>Wingdings 3</vt:lpstr>
      <vt:lpstr>Апекс</vt:lpstr>
      <vt:lpstr>«Полисенсорный подход в коррекции речевых нарушений»</vt:lpstr>
      <vt:lpstr>Презентация PowerPoint</vt:lpstr>
      <vt:lpstr>На мастер-классе, проводимом в рамках методического объединения учителей-логопедов и дефектологов Рузаевского муниципального района, я продемонстрировала  полисенсорные игры, которые использую в своей работе с детьми группы ОНР.</vt:lpstr>
      <vt:lpstr>ИГРЫ ДЛЯ РАЗВИТИЯ МЕЛКОЙ МОТОРИКИ</vt:lpstr>
      <vt:lpstr>ИГРЫ  ДЛЯ РАЗВИТИЯ ДЫХАНИЯ</vt:lpstr>
      <vt:lpstr>ИГРЫ ДЛЯ РАЗВИТИЯ ВКУСОВЫХ И ОБОНЯТЕЛЬНЫХ ОЩУЩЕНИЙ</vt:lpstr>
      <vt:lpstr>ИГРЫ НА РАЗВИТИЕ ЛЕКСИКО-ГРАММАТИЧЕСКОГО СТРОЯ</vt:lpstr>
      <vt:lpstr>ИГРЫ НА РАЗВИТИЕ ЛЕКСИКО-ГРАММАТИЧЕСКОГО СТРОЯ</vt:lpstr>
      <vt:lpstr>ИГРЫ, ИСПОЛЬЗУЕМЫЕ ПРИ ПОДГОТОВКЕ К ОБУЧЕНИЮ ГРАМОТЕ</vt:lpstr>
      <vt:lpstr>ИГРЫ , ИСПОЛЬЗУЕМЫЕ ПРИ ПОДГОТОВКЕ К ОБУЧЕНИЮ ГРАМОТЕ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«Полисенсорный подход в коррекции речевых нарушений»</dc:title>
  <dc:creator>1</dc:creator>
  <cp:lastModifiedBy>Екатерина</cp:lastModifiedBy>
  <cp:revision>2</cp:revision>
  <dcterms:created xsi:type="dcterms:W3CDTF">2020-01-19T10:24:40Z</dcterms:created>
  <dcterms:modified xsi:type="dcterms:W3CDTF">2022-02-10T21:09:26Z</dcterms:modified>
</cp:coreProperties>
</file>