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3"/>
  </p:notesMasterIdLst>
  <p:sldIdLst>
    <p:sldId id="259" r:id="rId2"/>
    <p:sldId id="262" r:id="rId3"/>
    <p:sldId id="302" r:id="rId4"/>
    <p:sldId id="345" r:id="rId5"/>
    <p:sldId id="346" r:id="rId6"/>
    <p:sldId id="305" r:id="rId7"/>
    <p:sldId id="263" r:id="rId8"/>
    <p:sldId id="281" r:id="rId9"/>
    <p:sldId id="265" r:id="rId10"/>
    <p:sldId id="308" r:id="rId11"/>
    <p:sldId id="303" r:id="rId12"/>
    <p:sldId id="309" r:id="rId13"/>
    <p:sldId id="266" r:id="rId14"/>
    <p:sldId id="314" r:id="rId15"/>
    <p:sldId id="315" r:id="rId16"/>
    <p:sldId id="267" r:id="rId17"/>
    <p:sldId id="316" r:id="rId18"/>
    <p:sldId id="319" r:id="rId19"/>
    <p:sldId id="347" r:id="rId20"/>
    <p:sldId id="268" r:id="rId21"/>
    <p:sldId id="335" r:id="rId22"/>
    <p:sldId id="269" r:id="rId23"/>
    <p:sldId id="348" r:id="rId24"/>
    <p:sldId id="320" r:id="rId25"/>
    <p:sldId id="322" r:id="rId26"/>
    <p:sldId id="323" r:id="rId27"/>
    <p:sldId id="324" r:id="rId28"/>
    <p:sldId id="270" r:id="rId29"/>
    <p:sldId id="329" r:id="rId30"/>
    <p:sldId id="271" r:id="rId31"/>
    <p:sldId id="330" r:id="rId32"/>
    <p:sldId id="272" r:id="rId33"/>
    <p:sldId id="336" r:id="rId34"/>
    <p:sldId id="273" r:id="rId35"/>
    <p:sldId id="331" r:id="rId36"/>
    <p:sldId id="333" r:id="rId37"/>
    <p:sldId id="332" r:id="rId38"/>
    <p:sldId id="279" r:id="rId39"/>
    <p:sldId id="292" r:id="rId40"/>
    <p:sldId id="294" r:id="rId41"/>
    <p:sldId id="295" r:id="rId42"/>
    <p:sldId id="275" r:id="rId43"/>
    <p:sldId id="337" r:id="rId44"/>
    <p:sldId id="276" r:id="rId45"/>
    <p:sldId id="334" r:id="rId46"/>
    <p:sldId id="277" r:id="rId47"/>
    <p:sldId id="339" r:id="rId48"/>
    <p:sldId id="340" r:id="rId49"/>
    <p:sldId id="278" r:id="rId50"/>
    <p:sldId id="289" r:id="rId51"/>
    <p:sldId id="338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7385"/>
    <a:srgbClr val="AFDAEF"/>
    <a:srgbClr val="2483B2"/>
    <a:srgbClr val="C7440F"/>
    <a:srgbClr val="F27B4C"/>
    <a:srgbClr val="B73E0D"/>
    <a:srgbClr val="D24C28"/>
    <a:srgbClr val="E8B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40" autoAdjust="0"/>
  </p:normalViewPr>
  <p:slideViewPr>
    <p:cSldViewPr>
      <p:cViewPr>
        <p:scale>
          <a:sx n="118" d="100"/>
          <a:sy n="118" d="100"/>
        </p:scale>
        <p:origin x="-108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1A8BCB-0CF6-440A-A655-220C5C353333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A0D178-D411-4DA1-B41C-DA1F83978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42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7"/>
          <p:cNvSpPr>
            <a:spLocks noChangeAspect="1" noEditPoints="1"/>
          </p:cNvSpPr>
          <p:nvPr/>
        </p:nvSpPr>
        <p:spPr bwMode="auto">
          <a:xfrm>
            <a:off x="838200" y="1762125"/>
            <a:ext cx="2522538" cy="50958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EB6A408-CE79-4D1D-B56E-F2B167AD32F6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94212-06BC-4E74-9AD7-DCF4F379C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3803D-AFCF-490E-AD98-2216094FA560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04365-65D7-475C-A235-1F0FFA740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04DD7-BDA4-4F97-99B2-222ABE635C86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9D754-90A0-427A-93B5-AB9828CBD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489575" y="0"/>
            <a:ext cx="3394075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C4B64-DD43-4D25-8265-86E56347857A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ADE75-6465-4F2B-A1C1-C1AC734FE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34925" y="136525"/>
            <a:ext cx="3325813" cy="67214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979F2C5-B2A0-4CF9-AE37-2F1D77A5B64C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4E1D2-A115-434E-91CE-E22A9761B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205BA-FF55-4E01-8359-935227C8431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6B5A-9B22-4BCC-A0EB-8F123EEA3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1E453-37C2-482F-A49B-C0F7D977C5C6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12E4D-C20F-48B1-A999-A47F75D76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0E818-DBA9-4E25-A571-8B05ECDDADF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FE02A-CBDD-4D5A-AAEA-4D02CD7E6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15EC3-A7F9-4024-B01B-DDC91C6DFFC1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8167D-C268-47E2-937F-9C9926552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BC78C34-7890-476E-9BA3-ADD55889F3B5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BA20A-B170-4821-A106-852D3A2BF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BF71A67-AFAF-4C55-8079-E504789FFE11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08ECF-B4D5-4EA4-9CF1-49A50B124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6225" y="228600"/>
            <a:ext cx="8591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0DE911F-69E2-4DBC-871B-348BF328C9A0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5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55A73E8-B720-4A9F-90B5-1EC0BE541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3" r:id="rId4"/>
    <p:sldLayoutId id="2147483742" r:id="rId5"/>
    <p:sldLayoutId id="2147483741" r:id="rId6"/>
    <p:sldLayoutId id="2147483740" r:id="rId7"/>
    <p:sldLayoutId id="2147483747" r:id="rId8"/>
    <p:sldLayoutId id="2147483748" r:id="rId9"/>
    <p:sldLayoutId id="2147483739" r:id="rId10"/>
    <p:sldLayoutId id="214748373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Tunga" pitchFamily="2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9pPr>
    </p:titleStyle>
    <p:bodyStyle>
      <a:lvl1pPr marL="171450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s20sar.schoolrm.ru/sveden/employees/11132/19506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s20sar.schoolrm.ru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s20sar.schoolrm.ru/sveden/employees/11132/195065/" TargetMode="External"/><Relationship Id="rId7" Type="http://schemas.openxmlformats.org/officeDocument/2006/relationships/image" Target="../media/image10.jpeg"/><Relationship Id="rId2" Type="http://schemas.openxmlformats.org/officeDocument/2006/relationships/hyperlink" Target="http://ds20sar.schoolrm.ru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maam.ru/users/1843844" TargetMode="External"/><Relationship Id="rId5" Type="http://schemas.openxmlformats.org/officeDocument/2006/relationships/hyperlink" Target="https://portalpedagoga.ru/servisy/obmen_opytom/publ?id=2375" TargetMode="External"/><Relationship Id="rId4" Type="http://schemas.openxmlformats.org/officeDocument/2006/relationships/hyperlink" Target="http://pedrazvitie.ru/servisy/publik/publ?id=12477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/>
          <p:cNvSpPr txBox="1">
            <a:spLocks noChangeArrowheads="1"/>
          </p:cNvSpPr>
          <p:nvPr/>
        </p:nvSpPr>
        <p:spPr bwMode="auto">
          <a:xfrm>
            <a:off x="900113" y="260350"/>
            <a:ext cx="7416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D24C28"/>
                </a:solidFill>
                <a:cs typeface="Arial" charset="0"/>
              </a:rPr>
              <a:t>Министерство образования РМ</a:t>
            </a:r>
          </a:p>
          <a:p>
            <a:pPr algn="ctr"/>
            <a:r>
              <a:rPr lang="ru-RU" sz="3200" b="1">
                <a:solidFill>
                  <a:srgbClr val="D24C28"/>
                </a:solidFill>
                <a:cs typeface="Arial" charset="0"/>
              </a:rPr>
              <a:t>ПОРТФОЛИО </a:t>
            </a:r>
          </a:p>
          <a:p>
            <a:pPr algn="ctr"/>
            <a:r>
              <a:rPr lang="ru-RU" sz="2400" b="1" i="1">
                <a:solidFill>
                  <a:srgbClr val="D24C28"/>
                </a:solidFill>
                <a:cs typeface="Arial" charset="0"/>
              </a:rPr>
              <a:t>Шлычковой Ольги Васильевны</a:t>
            </a:r>
          </a:p>
          <a:p>
            <a:pPr algn="ctr"/>
            <a:r>
              <a:rPr lang="ru-RU" sz="2400" b="1" i="1">
                <a:solidFill>
                  <a:srgbClr val="D24C28"/>
                </a:solidFill>
                <a:cs typeface="Arial" charset="0"/>
              </a:rPr>
              <a:t>старшего воспитателя МДОУ «Детский сад № 20 комбинированного вида»</a:t>
            </a: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642938" y="2544763"/>
            <a:ext cx="4392612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5C64B7"/>
                </a:solidFill>
                <a:latin typeface="Candara" pitchFamily="34" charset="0"/>
              </a:rPr>
              <a:t>Дата рождения: 23.07.1076 г.</a:t>
            </a:r>
          </a:p>
          <a:p>
            <a:r>
              <a:rPr lang="ru-RU" sz="2000" b="1">
                <a:solidFill>
                  <a:srgbClr val="5C64B7"/>
                </a:solidFill>
                <a:latin typeface="Candara" pitchFamily="34" charset="0"/>
              </a:rPr>
              <a:t>Профессиональное  образование</a:t>
            </a:r>
            <a:r>
              <a:rPr lang="ru-RU" b="1">
                <a:solidFill>
                  <a:srgbClr val="5C64B7"/>
                </a:solidFill>
                <a:latin typeface="Candara" pitchFamily="34" charset="0"/>
              </a:rPr>
              <a:t>: МГПИ им. М.Е. Евсевьева, педагог дошкольного образования с дополнительной специальностью «Психология»</a:t>
            </a:r>
          </a:p>
          <a:p>
            <a:r>
              <a:rPr lang="ru-RU" b="1">
                <a:solidFill>
                  <a:srgbClr val="5C64B7"/>
                </a:solidFill>
                <a:latin typeface="Candara" pitchFamily="34" charset="0"/>
              </a:rPr>
              <a:t>Диплом  , дата выдачи: ДВС 0412429, 30 января 2001 г.</a:t>
            </a:r>
          </a:p>
          <a:p>
            <a:r>
              <a:rPr lang="ru-RU" b="1">
                <a:solidFill>
                  <a:srgbClr val="5C64B7"/>
                </a:solidFill>
                <a:latin typeface="Candara" pitchFamily="34" charset="0"/>
              </a:rPr>
              <a:t>Общий трудовой стаж: 23 года</a:t>
            </a:r>
          </a:p>
          <a:p>
            <a:r>
              <a:rPr lang="ru-RU" b="1">
                <a:solidFill>
                  <a:srgbClr val="5C64B7"/>
                </a:solidFill>
                <a:latin typeface="Candara" pitchFamily="34" charset="0"/>
              </a:rPr>
              <a:t>Стаж педагогической работы </a:t>
            </a:r>
          </a:p>
          <a:p>
            <a:r>
              <a:rPr lang="ru-RU" b="1">
                <a:solidFill>
                  <a:srgbClr val="5C64B7"/>
                </a:solidFill>
                <a:latin typeface="Candara" pitchFamily="34" charset="0"/>
              </a:rPr>
              <a:t>(по специальности): 23  года</a:t>
            </a:r>
          </a:p>
          <a:p>
            <a:r>
              <a:rPr lang="ru-RU" b="1">
                <a:solidFill>
                  <a:srgbClr val="5C64B7"/>
                </a:solidFill>
                <a:latin typeface="Candara" pitchFamily="34" charset="0"/>
              </a:rPr>
              <a:t>Наличие квалификационной категории: высшая</a:t>
            </a:r>
          </a:p>
          <a:p>
            <a:r>
              <a:rPr lang="ru-RU" b="1">
                <a:solidFill>
                  <a:srgbClr val="5C64B7"/>
                </a:solidFill>
                <a:latin typeface="Candara" pitchFamily="34" charset="0"/>
              </a:rPr>
              <a:t>Дата последней аттестации: 26.03.2014 г.</a:t>
            </a:r>
            <a:endParaRPr lang="ru-RU">
              <a:solidFill>
                <a:srgbClr val="5C64B7"/>
              </a:solidFill>
              <a:latin typeface="Candara" pitchFamily="34" charset="0"/>
            </a:endParaRPr>
          </a:p>
        </p:txBody>
      </p:sp>
      <p:pic>
        <p:nvPicPr>
          <p:cNvPr id="14339" name="Picture 8" descr="DSC032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2292350"/>
            <a:ext cx="2794000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sktop\Папка номера критерий\3\19-1  программка 32 дсад.jpg"/>
          <p:cNvPicPr>
            <a:picLocks noChangeAspect="1" noChangeArrowheads="1"/>
          </p:cNvPicPr>
          <p:nvPr/>
        </p:nvPicPr>
        <p:blipFill rotWithShape="1">
          <a:blip r:embed="rId2"/>
          <a:srcRect l="1168" t="1471" b="1896"/>
          <a:stretch/>
        </p:blipFill>
        <p:spPr bwMode="auto">
          <a:xfrm>
            <a:off x="280988" y="280988"/>
            <a:ext cx="8613775" cy="6084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esktop\Папка номера критерий\3\19-2 программка 32 дса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432800" cy="597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344988" y="3789363"/>
            <a:ext cx="411162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Папка номера критерий\3\20-1 кни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4775"/>
            <a:ext cx="2663825" cy="385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195" name="Picture 3" descr="D:\Desktop\Папка номера критерий\3\20-2 стр 2 книж .jpg"/>
          <p:cNvPicPr>
            <a:picLocks noChangeAspect="1" noChangeArrowheads="1"/>
          </p:cNvPicPr>
          <p:nvPr/>
        </p:nvPicPr>
        <p:blipFill rotWithShape="1">
          <a:blip r:embed="rId3"/>
          <a:srcRect l="5964" t="2492" r="4275" b="3687"/>
          <a:stretch/>
        </p:blipFill>
        <p:spPr bwMode="auto">
          <a:xfrm>
            <a:off x="2268538" y="2687638"/>
            <a:ext cx="2655887" cy="392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196" name="Picture 4" descr="D:\Desktop\Папка номера критерий\3\20-4 стр15 книж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950" y="836613"/>
            <a:ext cx="3802063" cy="545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4" name="Прямая со стрелкой 3"/>
          <p:cNvCxnSpPr/>
          <p:nvPr/>
        </p:nvCxnSpPr>
        <p:spPr>
          <a:xfrm>
            <a:off x="5003800" y="2420938"/>
            <a:ext cx="431800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150" y="2190750"/>
            <a:ext cx="5761038" cy="954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0000"/>
                </a:solidFill>
              </a:rPr>
              <a:t>4. Участие в инновационной экспериментальной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men\Desktop\Т.И\шлычкова 2\005.jpg"/>
          <p:cNvPicPr>
            <a:picLocks noChangeAspect="1" noChangeArrowheads="1"/>
          </p:cNvPicPr>
          <p:nvPr/>
        </p:nvPicPr>
        <p:blipFill>
          <a:blip r:embed="rId2"/>
          <a:srcRect l="6780"/>
          <a:stretch>
            <a:fillRect/>
          </a:stretch>
        </p:blipFill>
        <p:spPr bwMode="auto">
          <a:xfrm>
            <a:off x="2555875" y="188913"/>
            <a:ext cx="4071938" cy="633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188913"/>
            <a:ext cx="4162425" cy="648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867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2788" y="188913"/>
            <a:ext cx="44243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2571750"/>
            <a:ext cx="5761038" cy="523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5. Наличие публикаций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esktop\дипломы\327900 (2).jpeg"/>
          <p:cNvPicPr>
            <a:picLocks noChangeAspect="1" noChangeArrowheads="1"/>
          </p:cNvPicPr>
          <p:nvPr/>
        </p:nvPicPr>
        <p:blipFill rotWithShape="1">
          <a:blip r:embed="rId2"/>
          <a:srcRect b="1326"/>
          <a:stretch/>
        </p:blipFill>
        <p:spPr bwMode="auto">
          <a:xfrm>
            <a:off x="2124075" y="188913"/>
            <a:ext cx="4657725" cy="649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esktop\Папка номера критерий\5\всероссийское издание.jpeg"/>
          <p:cNvPicPr>
            <a:picLocks noChangeAspect="1" noChangeArrowheads="1"/>
          </p:cNvPicPr>
          <p:nvPr/>
        </p:nvPicPr>
        <p:blipFill rotWithShape="1">
          <a:blip r:embed="rId2"/>
          <a:srcRect l="1972" r="3429" b="1637"/>
          <a:stretch/>
        </p:blipFill>
        <p:spPr bwMode="auto">
          <a:xfrm>
            <a:off x="2268538" y="204788"/>
            <a:ext cx="4324350" cy="619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Шлычковой Ольге Васильевн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255588"/>
            <a:ext cx="4368800" cy="617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150" y="1773238"/>
            <a:ext cx="5545138" cy="1384300"/>
          </a:xfrm>
          <a:prstGeom prst="rect">
            <a:avLst/>
          </a:prstGeom>
          <a:gradFill>
            <a:gsLst>
              <a:gs pos="0">
                <a:schemeClr val="accent3">
                  <a:tint val="30000"/>
                  <a:satMod val="250000"/>
                </a:schemeClr>
              </a:gs>
              <a:gs pos="72000">
                <a:schemeClr val="accent3">
                  <a:tint val="75000"/>
                  <a:satMod val="210000"/>
                </a:schemeClr>
              </a:gs>
              <a:gs pos="100000">
                <a:schemeClr val="accent3">
                  <a:tint val="85000"/>
                  <a:satMod val="210000"/>
                </a:schemeClr>
              </a:gs>
            </a:gsLst>
            <a:lin ang="5400000" scaled="1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0000"/>
                </a:solidFill>
                <a:ea typeface="Andalus"/>
                <a:cs typeface="Andalus"/>
              </a:rPr>
              <a:t>1. Повышение квалификации, профессиональная переподготовка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613" y="1989138"/>
            <a:ext cx="5184775" cy="1384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6. Наличие авторских программ, методических разработок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Desktop\Папка номера критерий\6\брошура по инновац_Страница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2087563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268" name="Picture 4" descr="D:\Desktop\Папка номера критерий\6\брошура по инновац_Страница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1038" y="1738313"/>
            <a:ext cx="3238500" cy="4570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4" descr="C:\Users\user\Desktop\Scan10018.JPG"/>
          <p:cNvPicPr>
            <a:picLocks noChangeAspect="1" noChangeArrowheads="1"/>
          </p:cNvPicPr>
          <p:nvPr/>
        </p:nvPicPr>
        <p:blipFill>
          <a:blip r:embed="rId4"/>
          <a:srcRect l="1666" t="1135" r="1666"/>
          <a:stretch>
            <a:fillRect/>
          </a:stretch>
        </p:blipFill>
        <p:spPr bwMode="auto">
          <a:xfrm>
            <a:off x="5364163" y="115888"/>
            <a:ext cx="3595687" cy="527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751388" y="3068638"/>
            <a:ext cx="1809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75" y="1785938"/>
            <a:ext cx="6048375" cy="1816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7.Организация взаимодействия образовательной организации с научными, образовательными, социальными институтами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sktop\справка 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88913"/>
            <a:ext cx="4578350" cy="630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AppData\Local\Temp\_PA332\Доровога с организациями\ДОг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33363"/>
            <a:ext cx="4248150" cy="584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D:\Desktop\Договор с библиотекой,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2175" y="246063"/>
            <a:ext cx="4238625" cy="583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AppData\Local\Temp\_PA714\Доровога с организациями\Договор мгпи 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4616450" cy="635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315" name="Picture 3" descr="C:\Users\1\AppData\Local\Temp\_PA987\Доровога с организациями\договор мгпи лист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9588" y="260350"/>
            <a:ext cx="4651375" cy="640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AppData\Local\Temp\_PA866\Доровога с организациями\договор с музшк лист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4530725" cy="623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339" name="Picture 3" descr="C:\Users\1\AppData\Local\Temp\_PA174\Доровога с организациями\договорс с музшк лист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549275"/>
            <a:ext cx="4478337" cy="616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AppData\Local\Temp\_PA680\Доровога с организациями\договор сшк 41 лист 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115888"/>
            <a:ext cx="3243263" cy="446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63" name="Picture 3" descr="C:\Users\1\AppData\Local\Temp\_PA744\Доровога с организациями\договор  шк41 лист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476250"/>
            <a:ext cx="3529012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64" name="Picture 4" descr="C:\Users\1\AppData\Local\Temp\_PA72\Доровога с организациями\договор шк 41 лист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1836738"/>
            <a:ext cx="3530600" cy="486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613" y="1916113"/>
            <a:ext cx="5184775" cy="1385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8. Эффективность деятельности по аттестации педагогов на квалификационные категории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AppData\Local\Temp\_PA453\Сканированные справки\сп о эффект аттест педагогов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88913"/>
            <a:ext cx="4651375" cy="640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Desktop\Папка номера критерий\1\14 прилож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2492375"/>
            <a:ext cx="2805112" cy="419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D:\Desktop\Папка номера критерий\1\15 прилож обор сто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5775" y="2492375"/>
            <a:ext cx="2967038" cy="419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7" name="Picture 5" descr="D:\Desktop\Папка номера критерий\1\13 удост 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07950"/>
            <a:ext cx="4187825" cy="297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175" y="1860550"/>
            <a:ext cx="4967288" cy="26638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0000"/>
                </a:solidFill>
              </a:rPr>
              <a:t>9. Наличие и выполнение перспективного плана прохождения педагогами образовательной организации курсовой подготовки ( за 5 лет)</a:t>
            </a: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AppData\Local\Temp\_PA715\Сканированные справки\сп о прохождении курсов повышения квалификации педагогов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88913"/>
            <a:ext cx="4435475" cy="610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613" y="1844675"/>
            <a:ext cx="4968875" cy="26781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10. Оснащенность образовательной организации учебно- методическими материалами в соответствии с ФГОС и реализуемыми программами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AppData\Local\Temp\_PA926\Сканированные справки\Сп о оснащении метод материалами по ФГОС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33375"/>
            <a:ext cx="4435475" cy="610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050" y="2060575"/>
            <a:ext cx="5257800" cy="1816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11. Обеспечение информационной открытости деятельности образовательной организации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AppData\Local\Temp\_PA841\Сканированные справки\сп о информативной открытости мдоу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06375"/>
            <a:ext cx="4532313" cy="623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9154" name="Прямоугольник 2"/>
          <p:cNvSpPr>
            <a:spLocks noChangeArrowheads="1"/>
          </p:cNvSpPr>
          <p:nvPr/>
        </p:nvSpPr>
        <p:spPr bwMode="auto">
          <a:xfrm>
            <a:off x="5435600" y="1536700"/>
            <a:ext cx="3529013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121429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http://ds20sar.schoolrm.ru/sveden/employees/11132/</a:t>
            </a:r>
            <a:r>
              <a:rPr lang="ru-RU">
                <a:solidFill>
                  <a:srgbClr val="121429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195065</a:t>
            </a:r>
            <a:endParaRPr lang="ru-RU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>
                <a:solidFill>
                  <a:srgbClr val="12142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http://ds20sar.schoolrm.ru</a:t>
            </a:r>
            <a:endParaRPr lang="ru-RU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63" y="1989138"/>
            <a:ext cx="6500812" cy="2246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12.Наличие достижений детей и педагогического коллектива образовательной организации в конкурсах, соревнованиях, грантах различного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Спарвка о наличии достижений детей и педагогического коллектива 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15888"/>
            <a:ext cx="4719637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esktop\Папка номера критерий\12\гр праздник воды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375150" cy="602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578" name="Picture 2" descr="D:\Desktop\Папка номера критерий\12\грамоты новик и зыбина.FR12 - 0002.jpg"/>
          <p:cNvPicPr>
            <a:picLocks noChangeAspect="1" noChangeArrowheads="1"/>
          </p:cNvPicPr>
          <p:nvPr/>
        </p:nvPicPr>
        <p:blipFill rotWithShape="1">
          <a:blip r:embed="rId3"/>
          <a:srcRect t="1721" r="2856" b="1497"/>
          <a:stretch/>
        </p:blipFill>
        <p:spPr bwMode="auto">
          <a:xfrm>
            <a:off x="4695825" y="260350"/>
            <a:ext cx="4306888" cy="60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Desktop\Папка номера критерий\12\ольга5.jpeg"/>
          <p:cNvPicPr>
            <a:picLocks noChangeAspect="1" noChangeArrowheads="1"/>
          </p:cNvPicPr>
          <p:nvPr/>
        </p:nvPicPr>
        <p:blipFill rotWithShape="1">
          <a:blip r:embed="rId2"/>
          <a:srcRect l="1993" r="3010" b="1967"/>
          <a:stretch/>
        </p:blipFill>
        <p:spPr bwMode="auto">
          <a:xfrm>
            <a:off x="179388" y="188913"/>
            <a:ext cx="4257675" cy="604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6626" name="Picture 2" descr="D:\Desktop\Папка номера критерий\12\Сорокина Народный танец.jpeg"/>
          <p:cNvPicPr>
            <a:picLocks noChangeAspect="1" noChangeArrowheads="1"/>
          </p:cNvPicPr>
          <p:nvPr/>
        </p:nvPicPr>
        <p:blipFill rotWithShape="1">
          <a:blip r:embed="rId3"/>
          <a:srcRect l="1765" r="2941" b="2222"/>
          <a:stretch/>
        </p:blipFill>
        <p:spPr bwMode="auto">
          <a:xfrm>
            <a:off x="4641850" y="260350"/>
            <a:ext cx="4232275" cy="597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Папка номера критерий\1\12 удост 14.jpg"/>
          <p:cNvPicPr>
            <a:picLocks noChangeAspect="1" noChangeArrowheads="1"/>
          </p:cNvPicPr>
          <p:nvPr/>
        </p:nvPicPr>
        <p:blipFill rotWithShape="1">
          <a:blip r:embed="rId2"/>
          <a:srcRect l="1010" b="1890"/>
          <a:stretch/>
        </p:blipFill>
        <p:spPr bwMode="auto">
          <a:xfrm>
            <a:off x="339725" y="260350"/>
            <a:ext cx="8672513" cy="609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Папка номера критерий\12\терентьев матем.34_114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33375"/>
            <a:ext cx="4225925" cy="597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5603" name="Picture 3" descr="D:\Desktop\Папка номера критерий\12\руководитель_146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4073525" cy="576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8363" y="79375"/>
            <a:ext cx="4867275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Надпись 2"/>
          <p:cNvSpPr txBox="1">
            <a:spLocks noChangeArrowheads="1"/>
          </p:cNvSpPr>
          <p:nvPr/>
        </p:nvSpPr>
        <p:spPr bwMode="auto">
          <a:xfrm>
            <a:off x="2894013" y="3403600"/>
            <a:ext cx="3376612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6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Гадеева Татьяна Ивановна</a:t>
            </a:r>
            <a:endParaRPr lang="ru-RU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Учитель-логопед</a:t>
            </a:r>
            <a:endParaRPr lang="ru-RU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МДОУ «Детский сад № 20 комбинированного вида»</a:t>
            </a:r>
            <a:endParaRPr lang="ru-RU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2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Город Саранск Республика Мордовия</a:t>
            </a:r>
            <a:endParaRPr lang="ru-RU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2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Номинация: Блиц-олимпиада для педагогов «Речевые нарушения у детей»</a:t>
            </a:r>
            <a:endParaRPr lang="ru-RU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2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Руководитель: Шлычкова Ольга Васильевна</a:t>
            </a:r>
            <a:endParaRPr lang="ru-RU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5299" name="Надпись 2"/>
          <p:cNvSpPr txBox="1">
            <a:spLocks noChangeArrowheads="1"/>
          </p:cNvSpPr>
          <p:nvPr/>
        </p:nvSpPr>
        <p:spPr bwMode="auto">
          <a:xfrm>
            <a:off x="3109913" y="652463"/>
            <a:ext cx="11525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15.02.2019 г.</a:t>
            </a:r>
          </a:p>
        </p:txBody>
      </p:sp>
      <p:sp>
        <p:nvSpPr>
          <p:cNvPr id="55300" name="Надпись 2"/>
          <p:cNvSpPr txBox="1">
            <a:spLocks noChangeArrowheads="1"/>
          </p:cNvSpPr>
          <p:nvPr/>
        </p:nvSpPr>
        <p:spPr bwMode="auto">
          <a:xfrm>
            <a:off x="5724525" y="652463"/>
            <a:ext cx="6810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107772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4075" y="2420938"/>
            <a:ext cx="5543550" cy="1384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13. Качество работы по развитию вариативных форм дошкольного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AppData\Local\Temp\_PA868\Сканированные справки\сп по развитию вариативных форм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42888"/>
            <a:ext cx="4278312" cy="588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9699" name="Picture 3" descr="D:\Desktop\Папка номера критерий\13\Спраыка 1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5038" y="260350"/>
            <a:ext cx="4265612" cy="587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250" y="1844675"/>
            <a:ext cx="6337300" cy="26781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14. Выступления на научно- практических конференциях, педагогических чтениях, семинарах, секциях, методических объединениях; проведение открытых мастер классов, мероприятий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AppData\Local\Temp\_PA493\Сканированные справки\Сп о выступлениях педагога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88913"/>
            <a:ext cx="4579938" cy="630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875" y="2492375"/>
            <a:ext cx="4537075" cy="1816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15. Участие старшего воспитателя в профессиональных конкурсах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Desktop\Папка номера критерий\15\1 led.FR12.jpg"/>
          <p:cNvPicPr>
            <a:picLocks noChangeAspect="1" noChangeArrowheads="1"/>
          </p:cNvPicPr>
          <p:nvPr/>
        </p:nvPicPr>
        <p:blipFill rotWithShape="1">
          <a:blip r:embed="rId2"/>
          <a:srcRect l="2369" t="2005" b="2005"/>
          <a:stretch/>
        </p:blipFill>
        <p:spPr bwMode="auto">
          <a:xfrm>
            <a:off x="339725" y="515938"/>
            <a:ext cx="3751263" cy="532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1747" name="Picture 3" descr="D:\Desktop\Папка номера критерий\15\2 Untitled.FR12 - 0002.jpg"/>
          <p:cNvPicPr>
            <a:picLocks noChangeAspect="1" noChangeArrowheads="1"/>
          </p:cNvPicPr>
          <p:nvPr/>
        </p:nvPicPr>
        <p:blipFill rotWithShape="1">
          <a:blip r:embed="rId3"/>
          <a:srcRect l="2735" t="1542" r="2920" b="1762"/>
          <a:stretch/>
        </p:blipFill>
        <p:spPr bwMode="auto">
          <a:xfrm>
            <a:off x="5038725" y="515938"/>
            <a:ext cx="3600450" cy="532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D:\Desktop\Папка номера критерий\15\3 докум к аттестации шлычковой2 - 0001.jpg"/>
          <p:cNvPicPr>
            <a:picLocks noChangeAspect="1" noChangeArrowheads="1"/>
          </p:cNvPicPr>
          <p:nvPr/>
        </p:nvPicPr>
        <p:blipFill rotWithShape="1">
          <a:blip r:embed="rId2"/>
          <a:srcRect l="1876" t="1433" r="2714" b="1396"/>
          <a:stretch/>
        </p:blipFill>
        <p:spPr bwMode="auto">
          <a:xfrm>
            <a:off x="4973638" y="333375"/>
            <a:ext cx="3914775" cy="568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794" name="Picture 2" descr="D:\Desktop\Папка номера критерий\15\7 весна.jpg"/>
          <p:cNvPicPr>
            <a:picLocks noChangeAspect="1" noChangeArrowheads="1"/>
          </p:cNvPicPr>
          <p:nvPr/>
        </p:nvPicPr>
        <p:blipFill rotWithShape="1">
          <a:blip r:embed="rId3"/>
          <a:srcRect l="2346" r="2551" b="1491"/>
          <a:stretch/>
        </p:blipFill>
        <p:spPr bwMode="auto">
          <a:xfrm>
            <a:off x="561975" y="260350"/>
            <a:ext cx="3857625" cy="564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038" y="2420938"/>
            <a:ext cx="5905500" cy="1384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16.Поощрения профессиональные достижения в </a:t>
            </a:r>
            <a:r>
              <a:rPr lang="ru-RU" sz="2800" dirty="0" err="1"/>
              <a:t>межаттестационный</a:t>
            </a:r>
            <a:r>
              <a:rPr lang="ru-RU" sz="2800" dirty="0"/>
              <a:t> период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Desktop\Папка номера критерий\1\11 удост 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31775"/>
            <a:ext cx="8767762" cy="616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esktop\Папка номера критерий\16\4 благод03.jpg"/>
          <p:cNvPicPr>
            <a:picLocks noChangeAspect="1" noChangeArrowheads="1"/>
          </p:cNvPicPr>
          <p:nvPr/>
        </p:nvPicPr>
        <p:blipFill rotWithShape="1">
          <a:blip r:embed="rId2"/>
          <a:srcRect t="1511" r="2311" b="1760"/>
          <a:stretch/>
        </p:blipFill>
        <p:spPr bwMode="auto">
          <a:xfrm>
            <a:off x="395288" y="330200"/>
            <a:ext cx="3913187" cy="561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5843" name="Picture 3" descr="D:\Desktop\Папка номера критерий\16\8 письмо гр 1.jpg"/>
          <p:cNvPicPr>
            <a:picLocks noChangeAspect="1" noChangeArrowheads="1"/>
          </p:cNvPicPr>
          <p:nvPr/>
        </p:nvPicPr>
        <p:blipFill rotWithShape="1">
          <a:blip r:embed="rId3"/>
          <a:srcRect l="2679" t="1205" r="-691" b="2213"/>
          <a:stretch/>
        </p:blipFill>
        <p:spPr bwMode="auto">
          <a:xfrm>
            <a:off x="4716463" y="339725"/>
            <a:ext cx="4010025" cy="560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Desktop\Папка номера критерий\16\327900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333375"/>
            <a:ext cx="3903662" cy="551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sktop\Папка номера критерий\1\сертификат 02.jpeg"/>
          <p:cNvPicPr>
            <a:picLocks noChangeAspect="1" noChangeArrowheads="1"/>
          </p:cNvPicPr>
          <p:nvPr/>
        </p:nvPicPr>
        <p:blipFill rotWithShape="1">
          <a:blip r:embed="rId2"/>
          <a:srcRect l="2000" r="2000" b="46154"/>
          <a:stretch/>
        </p:blipFill>
        <p:spPr bwMode="auto">
          <a:xfrm>
            <a:off x="250825" y="188913"/>
            <a:ext cx="4968875" cy="369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 descr="D:\Desktop\Папка номера критерий\1\сертификат01.jpeg"/>
          <p:cNvPicPr>
            <a:picLocks noChangeAspect="1" noChangeArrowheads="1"/>
          </p:cNvPicPr>
          <p:nvPr/>
        </p:nvPicPr>
        <p:blipFill rotWithShape="1">
          <a:blip r:embed="rId3"/>
          <a:srcRect l="6470" r="1765" b="51282"/>
          <a:stretch/>
        </p:blipFill>
        <p:spPr bwMode="auto">
          <a:xfrm>
            <a:off x="4284663" y="3282950"/>
            <a:ext cx="4730750" cy="345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4075" y="1628775"/>
            <a:ext cx="4751388" cy="20621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0000"/>
                </a:solidFill>
                <a:ea typeface="Andalus"/>
                <a:cs typeface="Andalus"/>
              </a:rPr>
              <a:t>2</a:t>
            </a:r>
            <a:r>
              <a:rPr lang="ru-RU" sz="3200">
                <a:solidFill>
                  <a:srgbClr val="000000"/>
                </a:solidFill>
                <a:ea typeface="Andalus"/>
                <a:cs typeface="Andalus"/>
              </a:rPr>
              <a:t>. Применение информационно-коммуникативных технологий</a:t>
            </a:r>
            <a:endParaRPr lang="ru-RU" sz="2800">
              <a:solidFill>
                <a:srgbClr val="000000"/>
              </a:solidFill>
              <a:ea typeface="Andalus"/>
              <a:cs typeface="Andal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4"/>
          <p:cNvSpPr>
            <a:spLocks noChangeArrowheads="1"/>
          </p:cNvSpPr>
          <p:nvPr/>
        </p:nvSpPr>
        <p:spPr bwMode="auto">
          <a:xfrm>
            <a:off x="5292080" y="1536700"/>
            <a:ext cx="367253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12142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http://ds20sar.schoolrm.ru</a:t>
            </a:r>
            <a:endParaRPr lang="ru-RU" dirty="0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121429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http://ds20sar.schoolrm.ru/sveden/employees/11132/195065/</a:t>
            </a:r>
            <a:endParaRPr lang="en-US" dirty="0">
              <a:solidFill>
                <a:srgbClr val="12142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http://pedrazvitie.ru/servisy/publik/publ?id=12477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portalpedagoga.ru/servisy/obmen_opytom/publ?id=2375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https://www.maam.ru/users/1843844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esktop\справка 2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260350"/>
            <a:ext cx="4541837" cy="625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925" y="1341438"/>
            <a:ext cx="6335713" cy="30464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3. Методическое сопровождение материалов деятельности образовательной организации или отдельных педагогов на конкурсах, конференциях,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семинарах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1219</TotalTime>
  <Words>317</Words>
  <Application>Microsoft Office PowerPoint</Application>
  <PresentationFormat>Экран (4:3)</PresentationFormat>
  <Paragraphs>55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Soho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User</cp:lastModifiedBy>
  <cp:revision>106</cp:revision>
  <cp:lastPrinted>2019-02-20T08:54:18Z</cp:lastPrinted>
  <dcterms:created xsi:type="dcterms:W3CDTF">2015-08-30T15:09:18Z</dcterms:created>
  <dcterms:modified xsi:type="dcterms:W3CDTF">2019-02-21T07:19:02Z</dcterms:modified>
</cp:coreProperties>
</file>