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414953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6093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D0B25F-122A-422B-872C-F5F04946AD32}" type="slidenum">
              <a:rPr lang="ru-RU" smtClean="0"/>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460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33093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D0B25F-122A-422B-872C-F5F04946AD32}" type="slidenum">
              <a:rPr lang="ru-RU" smtClean="0"/>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997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279721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2763039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257627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223960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291955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412970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420999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55891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302437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118259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51AA71-6BA8-4C8B-83DF-B9DE81DE62EA}" type="datetimeFigureOut">
              <a:rPr lang="ru-RU" smtClean="0"/>
              <a:t>23.01.2017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D0B25F-122A-422B-872C-F5F04946AD32}" type="slidenum">
              <a:rPr lang="ru-RU" smtClean="0"/>
              <a:t>‹#›</a:t>
            </a:fld>
            <a:endParaRPr lang="ru-RU" dirty="0"/>
          </a:p>
        </p:txBody>
      </p:sp>
    </p:spTree>
    <p:extLst>
      <p:ext uri="{BB962C8B-B14F-4D97-AF65-F5344CB8AC3E}">
        <p14:creationId xmlns:p14="http://schemas.microsoft.com/office/powerpoint/2010/main" val="64617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F51AA71-6BA8-4C8B-83DF-B9DE81DE62EA}" type="datetimeFigureOut">
              <a:rPr lang="ru-RU" smtClean="0"/>
              <a:t>23.01.2017</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D0B25F-122A-422B-872C-F5F04946AD32}" type="slidenum">
              <a:rPr lang="ru-RU" smtClean="0"/>
              <a:t>‹#›</a:t>
            </a:fld>
            <a:endParaRPr lang="ru-RU" dirty="0"/>
          </a:p>
        </p:txBody>
      </p:sp>
    </p:spTree>
    <p:extLst>
      <p:ext uri="{BB962C8B-B14F-4D97-AF65-F5344CB8AC3E}">
        <p14:creationId xmlns:p14="http://schemas.microsoft.com/office/powerpoint/2010/main" val="15622320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07368" y="1941095"/>
            <a:ext cx="9176084" cy="1646302"/>
          </a:xfrm>
        </p:spPr>
        <p:txBody>
          <a:bodyPr>
            <a:normAutofit fontScale="90000"/>
          </a:bodyPr>
          <a:lstStyle/>
          <a:p>
            <a:pPr algn="l"/>
            <a:r>
              <a:rPr lang="ru-RU" dirty="0" smtClean="0"/>
              <a:t>Реки и озера родного края</a:t>
            </a:r>
            <a:endParaRPr lang="ru-RU" dirty="0"/>
          </a:p>
        </p:txBody>
      </p:sp>
      <p:sp>
        <p:nvSpPr>
          <p:cNvPr id="3" name="Подзаголовок 2"/>
          <p:cNvSpPr>
            <a:spLocks noGrp="1"/>
          </p:cNvSpPr>
          <p:nvPr>
            <p:ph type="subTitle" idx="1"/>
          </p:nvPr>
        </p:nvSpPr>
        <p:spPr>
          <a:xfrm>
            <a:off x="7395410" y="4989094"/>
            <a:ext cx="4445330" cy="1040953"/>
          </a:xfrm>
        </p:spPr>
        <p:txBody>
          <a:bodyPr>
            <a:normAutofit fontScale="85000" lnSpcReduction="20000"/>
          </a:bodyPr>
          <a:lstStyle/>
          <a:p>
            <a:r>
              <a:rPr lang="ru-RU" dirty="0" smtClean="0"/>
              <a:t>Работу выполнили:</a:t>
            </a:r>
            <a:r>
              <a:rPr lang="ru-RU" dirty="0"/>
              <a:t/>
            </a:r>
            <a:br>
              <a:rPr lang="ru-RU" dirty="0"/>
            </a:br>
            <a:r>
              <a:rPr lang="ru-RU" dirty="0" err="1" smtClean="0"/>
              <a:t>Хабибулина</a:t>
            </a:r>
            <a:r>
              <a:rPr lang="ru-RU" dirty="0" smtClean="0"/>
              <a:t> Ирина Николаевна и </a:t>
            </a:r>
            <a:br>
              <a:rPr lang="ru-RU" dirty="0" smtClean="0"/>
            </a:br>
            <a:r>
              <a:rPr lang="ru-RU" dirty="0" err="1" smtClean="0"/>
              <a:t>Моськина</a:t>
            </a:r>
            <a:r>
              <a:rPr lang="ru-RU" dirty="0" smtClean="0"/>
              <a:t> </a:t>
            </a:r>
            <a:r>
              <a:rPr lang="ru-RU" dirty="0" smtClean="0"/>
              <a:t>Ольга Геннадьевна</a:t>
            </a:r>
          </a:p>
          <a:p>
            <a:r>
              <a:rPr lang="ru-RU" dirty="0" smtClean="0"/>
              <a:t>Саранск, 2017</a:t>
            </a:r>
          </a:p>
        </p:txBody>
      </p:sp>
    </p:spTree>
    <p:extLst>
      <p:ext uri="{BB962C8B-B14F-4D97-AF65-F5344CB8AC3E}">
        <p14:creationId xmlns:p14="http://schemas.microsoft.com/office/powerpoint/2010/main" val="161760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0253" y="32084"/>
            <a:ext cx="10571748" cy="1280890"/>
          </a:xfrm>
        </p:spPr>
        <p:txBody>
          <a:bodyPr>
            <a:noAutofit/>
          </a:bodyPr>
          <a:lstStyle/>
          <a:p>
            <a:r>
              <a:rPr lang="ru-RU" sz="1800" b="1" dirty="0"/>
              <a:t>Озеро </a:t>
            </a:r>
            <a:r>
              <a:rPr lang="ru-RU" sz="1800" b="1" dirty="0" err="1" smtClean="0"/>
              <a:t>Инерка</a:t>
            </a:r>
            <a:r>
              <a:rPr lang="ru-RU" sz="1800" b="1" dirty="0" smtClean="0"/>
              <a:t> - </a:t>
            </a:r>
            <a:r>
              <a:rPr lang="ru-RU" sz="1800" b="1" dirty="0"/>
              <a:t>второе по величине озеро Мордовии. Расположено в пойме реки Мокши, ниже города </a:t>
            </a:r>
            <a:r>
              <a:rPr lang="ru-RU" sz="1800" b="1" dirty="0" err="1"/>
              <a:t>Темникова</a:t>
            </a:r>
            <a:r>
              <a:rPr lang="ru-RU" sz="1800" b="1" dirty="0"/>
              <a:t>. Его длина 3,3 км, ширина в отдельных местах превышает 100м, глубина достигает 11 м. </a:t>
            </a:r>
          </a:p>
        </p:txBody>
      </p:sp>
      <p:sp>
        <p:nvSpPr>
          <p:cNvPr id="3" name="Объект 2"/>
          <p:cNvSpPr>
            <a:spLocks noGrp="1"/>
          </p:cNvSpPr>
          <p:nvPr>
            <p:ph idx="1"/>
          </p:nvPr>
        </p:nvSpPr>
        <p:spPr>
          <a:xfrm>
            <a:off x="7297615" y="1312974"/>
            <a:ext cx="4642339" cy="5545026"/>
          </a:xfrm>
        </p:spPr>
        <p:txBody>
          <a:bodyPr>
            <a:normAutofit fontScale="77500" lnSpcReduction="20000"/>
          </a:bodyPr>
          <a:lstStyle/>
          <a:p>
            <a:pPr marL="0" indent="0">
              <a:buNone/>
            </a:pPr>
            <a:r>
              <a:rPr lang="ru-RU" sz="2000" i="1" dirty="0">
                <a:latin typeface="Calibri" panose="020F0502020204030204" pitchFamily="34" charset="0"/>
              </a:rPr>
              <a:t>Как люблю смотреть я на озера!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В </a:t>
            </a:r>
            <a:r>
              <a:rPr lang="ru-RU" sz="2000" i="1" dirty="0">
                <a:latin typeface="Calibri" panose="020F0502020204030204" pitchFamily="34" charset="0"/>
              </a:rPr>
              <a:t>них, как будто в зеркале, видна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Вечная </a:t>
            </a:r>
            <a:r>
              <a:rPr lang="ru-RU" sz="2000" i="1" dirty="0" err="1">
                <a:latin typeface="Calibri" panose="020F0502020204030204" pitchFamily="34" charset="0"/>
              </a:rPr>
              <a:t>распахнутость</a:t>
            </a:r>
            <a:r>
              <a:rPr lang="ru-RU" sz="2000" i="1" dirty="0">
                <a:latin typeface="Calibri" panose="020F0502020204030204" pitchFamily="34" charset="0"/>
              </a:rPr>
              <a:t> простора,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Чистая </a:t>
            </a:r>
            <a:r>
              <a:rPr lang="ru-RU" sz="2000" i="1" dirty="0">
                <a:latin typeface="Calibri" panose="020F0502020204030204" pitchFamily="34" charset="0"/>
              </a:rPr>
              <a:t>его голубизна.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Как </a:t>
            </a:r>
            <a:r>
              <a:rPr lang="ru-RU" sz="2000" i="1" dirty="0">
                <a:latin typeface="Calibri" panose="020F0502020204030204" pitchFamily="34" charset="0"/>
              </a:rPr>
              <a:t>люблю смотреть я на озера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С </a:t>
            </a:r>
            <a:r>
              <a:rPr lang="ru-RU" sz="2000" i="1" dirty="0">
                <a:latin typeface="Calibri" panose="020F0502020204030204" pitchFamily="34" charset="0"/>
              </a:rPr>
              <a:t>берегов пологих и крутых!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Что-то </a:t>
            </a:r>
            <a:r>
              <a:rPr lang="ru-RU" sz="2000" i="1" dirty="0">
                <a:latin typeface="Calibri" panose="020F0502020204030204" pitchFamily="34" charset="0"/>
              </a:rPr>
              <a:t>в них такое есть от взора,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От </a:t>
            </a:r>
            <a:r>
              <a:rPr lang="ru-RU" sz="2000" i="1" dirty="0">
                <a:latin typeface="Calibri" panose="020F0502020204030204" pitchFamily="34" charset="0"/>
              </a:rPr>
              <a:t>сиянья нежных глаз твоих…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Я </a:t>
            </a:r>
            <a:r>
              <a:rPr lang="ru-RU" sz="2000" i="1" dirty="0">
                <a:latin typeface="Calibri" panose="020F0502020204030204" pitchFamily="34" charset="0"/>
              </a:rPr>
              <a:t>– поклонник голубого цвета.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Стал </a:t>
            </a:r>
            <a:r>
              <a:rPr lang="ru-RU" sz="2000" i="1" dirty="0">
                <a:latin typeface="Calibri" panose="020F0502020204030204" pitchFamily="34" charset="0"/>
              </a:rPr>
              <a:t>он дорогим на все лета.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Без </a:t>
            </a:r>
            <a:r>
              <a:rPr lang="ru-RU" sz="2000" i="1" dirty="0">
                <a:latin typeface="Calibri" panose="020F0502020204030204" pitchFamily="34" charset="0"/>
              </a:rPr>
              <a:t>озер, их трепетного света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Красота </a:t>
            </a:r>
            <a:r>
              <a:rPr lang="ru-RU" sz="2000" i="1" dirty="0">
                <a:latin typeface="Calibri" panose="020F0502020204030204" pitchFamily="34" charset="0"/>
              </a:rPr>
              <a:t>земли совсем не та.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Пусть </a:t>
            </a:r>
            <a:r>
              <a:rPr lang="ru-RU" sz="2000" i="1" dirty="0">
                <a:latin typeface="Calibri" panose="020F0502020204030204" pitchFamily="34" charset="0"/>
              </a:rPr>
              <a:t>не иссякает в этом мире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Сила </a:t>
            </a:r>
            <a:r>
              <a:rPr lang="ru-RU" sz="2000" i="1" dirty="0">
                <a:latin typeface="Calibri" panose="020F0502020204030204" pitchFamily="34" charset="0"/>
              </a:rPr>
              <a:t>неизбывная ключей: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Без </a:t>
            </a:r>
            <a:r>
              <a:rPr lang="ru-RU" sz="2000" i="1" dirty="0">
                <a:latin typeface="Calibri" panose="020F0502020204030204" pitchFamily="34" charset="0"/>
              </a:rPr>
              <a:t>озер земли родимой шири, </a:t>
            </a:r>
            <a:endParaRPr lang="ru-RU" sz="2000" i="1" dirty="0" smtClean="0">
              <a:latin typeface="Calibri" panose="020F0502020204030204" pitchFamily="34" charset="0"/>
            </a:endParaRPr>
          </a:p>
          <a:p>
            <a:pPr marL="0" indent="0">
              <a:buNone/>
            </a:pPr>
            <a:r>
              <a:rPr lang="ru-RU" sz="2000" i="1" dirty="0" smtClean="0">
                <a:latin typeface="Calibri" panose="020F0502020204030204" pitchFamily="34" charset="0"/>
              </a:rPr>
              <a:t>Как </a:t>
            </a:r>
            <a:r>
              <a:rPr lang="ru-RU" sz="2000" i="1" dirty="0">
                <a:latin typeface="Calibri" panose="020F0502020204030204" pitchFamily="34" charset="0"/>
              </a:rPr>
              <a:t>сама Россия без очей. </a:t>
            </a:r>
            <a:endParaRPr lang="ru-RU" sz="2000" i="1" dirty="0" smtClean="0">
              <a:latin typeface="Calibri" panose="020F0502020204030204" pitchFamily="34" charset="0"/>
            </a:endParaRPr>
          </a:p>
          <a:p>
            <a:pPr marL="0" indent="0">
              <a:buNone/>
            </a:pPr>
            <a:r>
              <a:rPr lang="ru-RU" i="1" dirty="0">
                <a:latin typeface="Calibri" panose="020F0502020204030204" pitchFamily="34" charset="0"/>
              </a:rPr>
              <a:t> </a:t>
            </a:r>
            <a:r>
              <a:rPr lang="ru-RU" i="1" dirty="0" smtClean="0">
                <a:latin typeface="Calibri" panose="020F0502020204030204" pitchFamily="34" charset="0"/>
              </a:rPr>
              <a:t>                                                      </a:t>
            </a:r>
            <a:r>
              <a:rPr lang="ru-RU" dirty="0" err="1" smtClean="0"/>
              <a:t>И.Пиняев</a:t>
            </a:r>
            <a:r>
              <a:rPr lang="ru-RU" dirty="0"/>
              <a:t>.</a:t>
            </a:r>
          </a:p>
        </p:txBody>
      </p:sp>
      <p:pic>
        <p:nvPicPr>
          <p:cNvPr id="4" name="Рисунок 3"/>
          <p:cNvPicPr>
            <a:picLocks noChangeAspect="1"/>
          </p:cNvPicPr>
          <p:nvPr/>
        </p:nvPicPr>
        <p:blipFill>
          <a:blip r:embed="rId2"/>
          <a:stretch>
            <a:fillRect/>
          </a:stretch>
        </p:blipFill>
        <p:spPr>
          <a:xfrm>
            <a:off x="1620253" y="1119543"/>
            <a:ext cx="5246539" cy="5365024"/>
          </a:xfrm>
          <a:prstGeom prst="rect">
            <a:avLst/>
          </a:prstGeom>
        </p:spPr>
      </p:pic>
    </p:spTree>
    <p:extLst>
      <p:ext uri="{BB962C8B-B14F-4D97-AF65-F5344CB8AC3E}">
        <p14:creationId xmlns:p14="http://schemas.microsoft.com/office/powerpoint/2010/main" val="388225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4255" y="1820173"/>
            <a:ext cx="3854732" cy="3084680"/>
          </a:xfrm>
        </p:spPr>
        <p:txBody>
          <a:bodyPr>
            <a:normAutofit fontScale="90000"/>
          </a:bodyPr>
          <a:lstStyle/>
          <a:p>
            <a:r>
              <a:rPr lang="ru-RU" dirty="0"/>
              <a:t>Озеро </a:t>
            </a:r>
            <a:r>
              <a:rPr lang="ru-RU" dirty="0" err="1"/>
              <a:t>Ендовище</a:t>
            </a:r>
            <a:r>
              <a:rPr lang="ru-RU" dirty="0"/>
              <a:t> (г. Темников), образовавшееся на месте карстовой воронки.</a:t>
            </a:r>
          </a:p>
        </p:txBody>
      </p:sp>
      <p:pic>
        <p:nvPicPr>
          <p:cNvPr id="5" name="Рисунок 4"/>
          <p:cNvPicPr>
            <a:picLocks noChangeAspect="1"/>
          </p:cNvPicPr>
          <p:nvPr/>
        </p:nvPicPr>
        <p:blipFill>
          <a:blip r:embed="rId2"/>
          <a:stretch>
            <a:fillRect/>
          </a:stretch>
        </p:blipFill>
        <p:spPr>
          <a:xfrm>
            <a:off x="1485901" y="520763"/>
            <a:ext cx="5073932" cy="2863228"/>
          </a:xfrm>
          <a:prstGeom prst="rect">
            <a:avLst/>
          </a:prstGeom>
        </p:spPr>
      </p:pic>
      <p:pic>
        <p:nvPicPr>
          <p:cNvPr id="3" name="Рисунок 2"/>
          <p:cNvPicPr>
            <a:picLocks noChangeAspect="1"/>
          </p:cNvPicPr>
          <p:nvPr/>
        </p:nvPicPr>
        <p:blipFill>
          <a:blip r:embed="rId3"/>
          <a:stretch>
            <a:fillRect/>
          </a:stretch>
        </p:blipFill>
        <p:spPr>
          <a:xfrm>
            <a:off x="1485901" y="3621484"/>
            <a:ext cx="5073932" cy="2815105"/>
          </a:xfrm>
          <a:prstGeom prst="rect">
            <a:avLst/>
          </a:prstGeom>
        </p:spPr>
      </p:pic>
    </p:spTree>
    <p:extLst>
      <p:ext uri="{BB962C8B-B14F-4D97-AF65-F5344CB8AC3E}">
        <p14:creationId xmlns:p14="http://schemas.microsoft.com/office/powerpoint/2010/main" val="4130664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7176" y="2757709"/>
            <a:ext cx="8911687" cy="1280890"/>
          </a:xfrm>
        </p:spPr>
        <p:txBody>
          <a:bodyPr>
            <a:normAutofit/>
          </a:bodyPr>
          <a:lstStyle/>
          <a:p>
            <a:r>
              <a:rPr lang="ru-RU" sz="5400" i="1" dirty="0" smtClean="0">
                <a:effectLst>
                  <a:outerShdw blurRad="38100" dist="38100" dir="2700000" algn="tl">
                    <a:srgbClr val="000000">
                      <a:alpha val="43137"/>
                    </a:srgbClr>
                  </a:outerShdw>
                </a:effectLst>
              </a:rPr>
              <a:t>Спасибо за внимание!</a:t>
            </a:r>
            <a:endParaRPr lang="ru-RU"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2875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0511" y="224423"/>
            <a:ext cx="8596668" cy="1320800"/>
          </a:xfrm>
        </p:spPr>
        <p:txBody>
          <a:bodyPr/>
          <a:lstStyle/>
          <a:p>
            <a:r>
              <a:rPr lang="ru-RU" dirty="0" smtClean="0"/>
              <a:t>Реки нашей малой Родины</a:t>
            </a:r>
            <a:endParaRPr lang="ru-RU" dirty="0"/>
          </a:p>
        </p:txBody>
      </p:sp>
      <p:sp>
        <p:nvSpPr>
          <p:cNvPr id="3" name="Объект 2"/>
          <p:cNvSpPr>
            <a:spLocks noGrp="1"/>
          </p:cNvSpPr>
          <p:nvPr>
            <p:ph idx="1"/>
          </p:nvPr>
        </p:nvSpPr>
        <p:spPr>
          <a:xfrm>
            <a:off x="7379368" y="1502444"/>
            <a:ext cx="4572000" cy="4545430"/>
          </a:xfrm>
        </p:spPr>
        <p:txBody>
          <a:bodyPr>
            <a:noAutofit/>
          </a:bodyPr>
          <a:lstStyle/>
          <a:p>
            <a:r>
              <a:rPr lang="ru-RU" sz="2400" dirty="0"/>
              <a:t>В Республике Мордовия </a:t>
            </a:r>
            <a:r>
              <a:rPr lang="ru-RU" sz="2400" dirty="0" smtClean="0"/>
              <a:t>   1 </a:t>
            </a:r>
            <a:r>
              <a:rPr lang="ru-RU" sz="2400" dirty="0"/>
              <a:t>525 рек, их общая длина более 9 тысяч км. Реки имеют смешанное питание: преобладает снеговое – 60-90 %, подземное -7-20%, величина дождевого летне-осеннего поводкового стока 5-10 %.</a:t>
            </a:r>
          </a:p>
        </p:txBody>
      </p:sp>
      <p:sp>
        <p:nvSpPr>
          <p:cNvPr id="4" name="AutoShape 2" descr="Картинки по запросу реки мордови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7" name="Рисунок 6"/>
          <p:cNvPicPr>
            <a:picLocks noChangeAspect="1"/>
          </p:cNvPicPr>
          <p:nvPr/>
        </p:nvPicPr>
        <p:blipFill>
          <a:blip r:embed="rId2"/>
          <a:stretch>
            <a:fillRect/>
          </a:stretch>
        </p:blipFill>
        <p:spPr>
          <a:xfrm>
            <a:off x="677332" y="1422984"/>
            <a:ext cx="6526521" cy="4704349"/>
          </a:xfrm>
          <a:prstGeom prst="rect">
            <a:avLst/>
          </a:prstGeom>
        </p:spPr>
      </p:pic>
    </p:spTree>
    <p:extLst>
      <p:ext uri="{BB962C8B-B14F-4D97-AF65-F5344CB8AC3E}">
        <p14:creationId xmlns:p14="http://schemas.microsoft.com/office/powerpoint/2010/main" val="295412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6069" y="-391385"/>
            <a:ext cx="3946386" cy="782769"/>
          </a:xfrm>
        </p:spPr>
        <p:txBody>
          <a:bodyPr>
            <a:normAutofit fontScale="90000"/>
          </a:bodyPr>
          <a:lstStyle/>
          <a:p>
            <a:r>
              <a:rPr lang="ru-RU" sz="1600" dirty="0"/>
              <a:t/>
            </a:r>
            <a:br>
              <a:rPr lang="ru-RU" sz="1600" dirty="0"/>
            </a:br>
            <a:r>
              <a:rPr lang="ru-RU" sz="1600" dirty="0" smtClean="0"/>
              <a:t/>
            </a:r>
            <a:br>
              <a:rPr lang="ru-RU" sz="1600" dirty="0" smtClean="0"/>
            </a:br>
            <a:r>
              <a:rPr lang="ru-RU" dirty="0" smtClean="0"/>
              <a:t>Река Мокша</a:t>
            </a:r>
            <a:endParaRPr lang="ru-RU" dirty="0"/>
          </a:p>
        </p:txBody>
      </p:sp>
      <p:sp>
        <p:nvSpPr>
          <p:cNvPr id="5" name="Прямоугольник 4"/>
          <p:cNvSpPr/>
          <p:nvPr/>
        </p:nvSpPr>
        <p:spPr>
          <a:xfrm>
            <a:off x="2588038" y="638307"/>
            <a:ext cx="4454417" cy="5878532"/>
          </a:xfrm>
          <a:prstGeom prst="rect">
            <a:avLst/>
          </a:prstGeom>
        </p:spPr>
        <p:txBody>
          <a:bodyPr wrap="square">
            <a:spAutoFit/>
          </a:bodyPr>
          <a:lstStyle/>
          <a:p>
            <a:r>
              <a:rPr lang="ru-RU" i="1" dirty="0" smtClean="0">
                <a:solidFill>
                  <a:srgbClr val="000000"/>
                </a:solidFill>
                <a:latin typeface="Calibri" panose="020F0502020204030204" pitchFamily="34" charset="0"/>
              </a:rPr>
              <a:t>«</a:t>
            </a:r>
            <a:r>
              <a:rPr lang="ru-RU" i="1" dirty="0">
                <a:solidFill>
                  <a:srgbClr val="000000"/>
                </a:solidFill>
                <a:latin typeface="Calibri" panose="020F0502020204030204" pitchFamily="34" charset="0"/>
              </a:rPr>
              <a:t>Мокша… Нет на тебе ни могучих плотин, ни великих гидростанций и не поражаешь ты ни шириной, ни глубиной своей. Не выезжает на твое стремя по вечерам и деды- бакенщики зажигать рубиновые огни бакенов. Не тревожат тебя на утренних зорях, когда ты спишь, повитая молочным туманом, гулкие голоса пароходов. Мокша…Сердцу человека, не выросшего на твоих берегах, ты, пожалуй, ничего не скажешь, не оставишь отзвука в его душе. И на это сетовать нельзя. У каждого человека есть река своего детства, юности, своей жизни, и милей, дороже ее нет на свете. Одному дорог песенный Дон, другому – угрюмый Енисей, третьему – скромная Ветлуга, а вот мне, -да и только ли мне? – она –тиховодная, ласковая Мокша.» </a:t>
            </a:r>
            <a:r>
              <a:rPr lang="ru-RU" sz="1700" dirty="0">
                <a:solidFill>
                  <a:srgbClr val="000000"/>
                </a:solidFill>
              </a:rPr>
              <a:t>Янюшкин И . </a:t>
            </a:r>
            <a:r>
              <a:rPr lang="ru-RU" sz="1700" dirty="0" err="1">
                <a:solidFill>
                  <a:srgbClr val="000000"/>
                </a:solidFill>
              </a:rPr>
              <a:t>Примокшанье</a:t>
            </a:r>
            <a:r>
              <a:rPr lang="ru-RU" sz="1700" dirty="0">
                <a:solidFill>
                  <a:srgbClr val="000000"/>
                </a:solidFill>
              </a:rPr>
              <a:t> мое. Саранск, 1975</a:t>
            </a:r>
            <a:endParaRPr lang="ru-RU" sz="1700" dirty="0"/>
          </a:p>
        </p:txBody>
      </p:sp>
      <p:sp>
        <p:nvSpPr>
          <p:cNvPr id="8" name="AutoShape 6" descr="Картинки по запросу мокша река"/>
          <p:cNvSpPr>
            <a:spLocks noChangeAspect="1" noChangeArrowheads="1"/>
          </p:cNvSpPr>
          <p:nvPr/>
        </p:nvSpPr>
        <p:spPr bwMode="auto">
          <a:xfrm>
            <a:off x="155574" y="-144463"/>
            <a:ext cx="6245225" cy="62452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 name="Рисунок 8"/>
          <p:cNvPicPr>
            <a:picLocks noChangeAspect="1"/>
          </p:cNvPicPr>
          <p:nvPr/>
        </p:nvPicPr>
        <p:blipFill>
          <a:blip r:embed="rId2"/>
          <a:stretch>
            <a:fillRect/>
          </a:stretch>
        </p:blipFill>
        <p:spPr>
          <a:xfrm>
            <a:off x="7443537" y="336884"/>
            <a:ext cx="4411579" cy="5391410"/>
          </a:xfrm>
          <a:prstGeom prst="rect">
            <a:avLst/>
          </a:prstGeom>
        </p:spPr>
      </p:pic>
      <p:sp>
        <p:nvSpPr>
          <p:cNvPr id="10" name="TextBox 9"/>
          <p:cNvSpPr txBox="1"/>
          <p:nvPr/>
        </p:nvSpPr>
        <p:spPr>
          <a:xfrm>
            <a:off x="7443537" y="5728294"/>
            <a:ext cx="3834063" cy="369332"/>
          </a:xfrm>
          <a:prstGeom prst="rect">
            <a:avLst/>
          </a:prstGeom>
          <a:noFill/>
        </p:spPr>
        <p:txBody>
          <a:bodyPr wrap="square" rtlCol="0">
            <a:spAutoFit/>
          </a:bodyPr>
          <a:lstStyle/>
          <a:p>
            <a:pPr marL="285750" indent="-285750">
              <a:buFont typeface="Arial" panose="020B0604020202020204" pitchFamily="34" charset="0"/>
              <a:buChar char="•"/>
            </a:pPr>
            <a:r>
              <a:rPr lang="ru-RU" dirty="0" smtClean="0"/>
              <a:t>Река Мокша</a:t>
            </a:r>
            <a:endParaRPr lang="ru-RU" dirty="0"/>
          </a:p>
        </p:txBody>
      </p:sp>
    </p:spTree>
    <p:extLst>
      <p:ext uri="{BB962C8B-B14F-4D97-AF65-F5344CB8AC3E}">
        <p14:creationId xmlns:p14="http://schemas.microsoft.com/office/powerpoint/2010/main" val="24597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7657" y="3666290"/>
            <a:ext cx="11763710" cy="3191710"/>
          </a:xfrm>
        </p:spPr>
        <p:txBody>
          <a:bodyPr>
            <a:noAutofit/>
          </a:bodyPr>
          <a:lstStyle/>
          <a:p>
            <a:pPr lvl="4" algn="ctr"/>
            <a:r>
              <a:rPr lang="ru-RU" sz="2600" dirty="0"/>
              <a:t>Мокша – вторая по величине река Мордовии – является правым притоком Оки. Ее длина 656 км ( в республике 320 км). Река берет начало южнее </a:t>
            </a:r>
            <a:r>
              <a:rPr lang="ru-RU" sz="2600" dirty="0" err="1"/>
              <a:t>р.п</a:t>
            </a:r>
            <a:r>
              <a:rPr lang="ru-RU" sz="2600" dirty="0"/>
              <a:t>. Мокшан Пензенской области, впадает в Оку на 350 километре от устья в Рязанской области. Мокша – типично равнинная река. Долина ее хорошо выражена. Ширина русла Мокши колеблется от 50 до 80 метров.</a:t>
            </a:r>
          </a:p>
        </p:txBody>
      </p:sp>
      <p:pic>
        <p:nvPicPr>
          <p:cNvPr id="3076" name="Picture 4" descr="Картинки по запросу мокша ре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316" y="201985"/>
            <a:ext cx="5780005" cy="323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598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Река Сура – правый приток Волги.</a:t>
            </a:r>
          </a:p>
        </p:txBody>
      </p:sp>
      <p:pic>
        <p:nvPicPr>
          <p:cNvPr id="4100" name="Picture 4" descr="Картинки по запросу Сура ре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662" y="1483811"/>
            <a:ext cx="9149896"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1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3933" y="4811101"/>
            <a:ext cx="10208675" cy="1846374"/>
          </a:xfrm>
        </p:spPr>
        <p:txBody>
          <a:bodyPr>
            <a:noAutofit/>
          </a:bodyPr>
          <a:lstStyle/>
          <a:p>
            <a:pPr algn="ctr"/>
            <a:r>
              <a:rPr lang="ru-RU" sz="2400" dirty="0"/>
              <a:t>Сура берет начало у с. </a:t>
            </a:r>
            <a:r>
              <a:rPr lang="ru-RU" sz="2400" dirty="0" err="1"/>
              <a:t>Сурские</a:t>
            </a:r>
            <a:r>
              <a:rPr lang="ru-RU" sz="2400" dirty="0"/>
              <a:t> Вершины Ульяновской области. Ее длина 841 км(на территории республики 120 км). Сура -равнинная река с умеренно извилистым руслом. Ширина русла 80-160 м.</a:t>
            </a:r>
            <a:br>
              <a:rPr lang="ru-RU" sz="2400" dirty="0"/>
            </a:br>
            <a:endParaRPr lang="ru-RU" sz="2400" dirty="0"/>
          </a:p>
        </p:txBody>
      </p:sp>
      <p:pic>
        <p:nvPicPr>
          <p:cNvPr id="5" name="Рисунок 4"/>
          <p:cNvPicPr>
            <a:picLocks noChangeAspect="1"/>
          </p:cNvPicPr>
          <p:nvPr/>
        </p:nvPicPr>
        <p:blipFill>
          <a:blip r:embed="rId2"/>
          <a:stretch>
            <a:fillRect/>
          </a:stretch>
        </p:blipFill>
        <p:spPr>
          <a:xfrm>
            <a:off x="1958198" y="417096"/>
            <a:ext cx="9200146" cy="4229100"/>
          </a:xfrm>
          <a:prstGeom prst="rect">
            <a:avLst/>
          </a:prstGeom>
        </p:spPr>
      </p:pic>
    </p:spTree>
    <p:extLst>
      <p:ext uri="{BB962C8B-B14F-4D97-AF65-F5344CB8AC3E}">
        <p14:creationId xmlns:p14="http://schemas.microsoft.com/office/powerpoint/2010/main" val="2028526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1665" y="352925"/>
            <a:ext cx="3689684" cy="6031833"/>
          </a:xfrm>
        </p:spPr>
        <p:txBody>
          <a:bodyPr>
            <a:noAutofit/>
          </a:bodyPr>
          <a:lstStyle/>
          <a:p>
            <a:pPr marL="457200" indent="-457200">
              <a:buFont typeface="Arial" panose="020B0604020202020204" pitchFamily="34" charset="0"/>
              <a:buChar char="•"/>
            </a:pPr>
            <a:r>
              <a:rPr lang="ru-RU" sz="2600" dirty="0"/>
              <a:t>Река Инсар – правый приток р. Алатыря. Длина реки составляет 168 км. Инсар берет начало в 5 км от села Болдова Рузаевского района. На реке расположены два крупнейших города Мордовии –Саранск и Рузаевка.</a:t>
            </a:r>
          </a:p>
        </p:txBody>
      </p:sp>
      <p:pic>
        <p:nvPicPr>
          <p:cNvPr id="5122" name="Picture 2" descr="Картинки по запросу инсар ре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89" y="451058"/>
            <a:ext cx="6962276" cy="583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55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59258"/>
          </a:xfrm>
        </p:spPr>
        <p:txBody>
          <a:bodyPr/>
          <a:lstStyle/>
          <a:p>
            <a:r>
              <a:rPr lang="ru-RU" dirty="0" smtClean="0"/>
              <a:t>Мордовские озера</a:t>
            </a:r>
            <a:endParaRPr lang="ru-RU" dirty="0"/>
          </a:p>
        </p:txBody>
      </p:sp>
      <p:sp>
        <p:nvSpPr>
          <p:cNvPr id="8" name="Объект 7"/>
          <p:cNvSpPr>
            <a:spLocks noGrp="1"/>
          </p:cNvSpPr>
          <p:nvPr>
            <p:ph idx="1"/>
          </p:nvPr>
        </p:nvSpPr>
        <p:spPr>
          <a:xfrm>
            <a:off x="2589212" y="1957137"/>
            <a:ext cx="8915400" cy="3785652"/>
          </a:xfrm>
          <a:prstGeom prst="rect">
            <a:avLst/>
          </a:prstGeom>
        </p:spPr>
        <p:txBody>
          <a:bodyPr>
            <a:spAutoFit/>
          </a:bodyPr>
          <a:lstStyle/>
          <a:p>
            <a:r>
              <a:rPr lang="ru-RU" sz="2400" dirty="0"/>
              <a:t>В Мордовии насчитывается около 500 озер, 80 наиболее крупных из них имеют общую площадь зеркала около 9 тыс</a:t>
            </a:r>
            <a:r>
              <a:rPr lang="ru-RU" sz="2400" dirty="0" smtClean="0"/>
              <a:t>. км. кв</a:t>
            </a:r>
            <a:r>
              <a:rPr lang="ru-RU" sz="2400" dirty="0"/>
              <a:t>. По происхождению озерные впадины преимущественно речные (пойменные озера). Меньше распространены котловины карстового происхождения. Все озера отличаются большой глубиной и богатством органического мира. Основные источники питания –поверхностный сток, атмосферные осадки и грунтовые воды.</a:t>
            </a:r>
          </a:p>
        </p:txBody>
      </p:sp>
    </p:spTree>
    <p:extLst>
      <p:ext uri="{BB962C8B-B14F-4D97-AF65-F5344CB8AC3E}">
        <p14:creationId xmlns:p14="http://schemas.microsoft.com/office/powerpoint/2010/main" val="3174542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6862" y="158889"/>
            <a:ext cx="10208675" cy="1280890"/>
          </a:xfrm>
        </p:spPr>
        <p:txBody>
          <a:bodyPr>
            <a:noAutofit/>
          </a:bodyPr>
          <a:lstStyle/>
          <a:p>
            <a:r>
              <a:rPr lang="ru-RU" sz="2800" b="1" dirty="0"/>
              <a:t>Озеро </a:t>
            </a:r>
            <a:r>
              <a:rPr lang="ru-RU" sz="2800" b="1" dirty="0" err="1"/>
              <a:t>Инерка</a:t>
            </a:r>
            <a:r>
              <a:rPr lang="ru-RU" sz="2800" b="1" dirty="0"/>
              <a:t> – самое большое озеро в республике. В переводе с мордовского языка </a:t>
            </a:r>
            <a:r>
              <a:rPr lang="ru-RU" sz="2800" b="1" dirty="0" err="1"/>
              <a:t>Инерка</a:t>
            </a:r>
            <a:r>
              <a:rPr lang="ru-RU" sz="2800" b="1" dirty="0"/>
              <a:t> означает «Великое озеро».</a:t>
            </a:r>
          </a:p>
        </p:txBody>
      </p:sp>
      <p:sp>
        <p:nvSpPr>
          <p:cNvPr id="3" name="Объект 2"/>
          <p:cNvSpPr>
            <a:spLocks noGrp="1"/>
          </p:cNvSpPr>
          <p:nvPr>
            <p:ph idx="1"/>
          </p:nvPr>
        </p:nvSpPr>
        <p:spPr>
          <a:xfrm>
            <a:off x="6192253" y="4286874"/>
            <a:ext cx="5999747" cy="2571125"/>
          </a:xfrm>
        </p:spPr>
        <p:txBody>
          <a:bodyPr>
            <a:normAutofit/>
          </a:bodyPr>
          <a:lstStyle/>
          <a:p>
            <a:r>
              <a:rPr lang="ru-RU" dirty="0" smtClean="0"/>
              <a:t>Это </a:t>
            </a:r>
            <a:r>
              <a:rPr lang="ru-RU" dirty="0"/>
              <a:t>озеро в мордовском </a:t>
            </a:r>
            <a:r>
              <a:rPr lang="ru-RU" dirty="0" err="1"/>
              <a:t>Присурье</a:t>
            </a:r>
            <a:r>
              <a:rPr lang="ru-RU" dirty="0"/>
              <a:t> стало благодаря своей прелести олицетворением красоты природы всего нашего края Произносится это слово – и у каждого из нас возникает представление о голубом просторе озер и рек, о зеленом наряде лесов и ковре лугов</a:t>
            </a:r>
            <a:r>
              <a:rPr lang="ru-RU" dirty="0" smtClean="0"/>
              <a:t>, о </a:t>
            </a:r>
            <a:r>
              <a:rPr lang="ru-RU" dirty="0"/>
              <a:t>необъятной шири ярко-голубого неба с белыми облаками-лебедями или в одночасье покрытого свинцовыми тучами. </a:t>
            </a:r>
          </a:p>
        </p:txBody>
      </p:sp>
      <p:sp>
        <p:nvSpPr>
          <p:cNvPr id="4" name="AutoShape 2" descr="Картинки по запросу озеро инер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2"/>
          <a:stretch>
            <a:fillRect/>
          </a:stretch>
        </p:blipFill>
        <p:spPr>
          <a:xfrm>
            <a:off x="1806862" y="1659621"/>
            <a:ext cx="4385391" cy="4821390"/>
          </a:xfrm>
          <a:prstGeom prst="rect">
            <a:avLst/>
          </a:prstGeom>
        </p:spPr>
      </p:pic>
      <p:pic>
        <p:nvPicPr>
          <p:cNvPr id="8" name="Рисунок 7"/>
          <p:cNvPicPr>
            <a:picLocks noChangeAspect="1"/>
          </p:cNvPicPr>
          <p:nvPr/>
        </p:nvPicPr>
        <p:blipFill>
          <a:blip r:embed="rId3"/>
          <a:stretch>
            <a:fillRect/>
          </a:stretch>
        </p:blipFill>
        <p:spPr>
          <a:xfrm>
            <a:off x="6609597" y="1659621"/>
            <a:ext cx="4475497" cy="2627254"/>
          </a:xfrm>
          <a:prstGeom prst="rect">
            <a:avLst/>
          </a:prstGeom>
        </p:spPr>
      </p:pic>
    </p:spTree>
    <p:extLst>
      <p:ext uri="{BB962C8B-B14F-4D97-AF65-F5344CB8AC3E}">
        <p14:creationId xmlns:p14="http://schemas.microsoft.com/office/powerpoint/2010/main" val="4215501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71</TotalTime>
  <Words>643</Words>
  <Application>Microsoft Office PowerPoint</Application>
  <PresentationFormat>Широкоэкранный</PresentationFormat>
  <Paragraphs>36</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Century Gothic</vt:lpstr>
      <vt:lpstr>Wingdings 3</vt:lpstr>
      <vt:lpstr>Легкий дым</vt:lpstr>
      <vt:lpstr>Реки и озера родного края</vt:lpstr>
      <vt:lpstr>Реки нашей малой Родины</vt:lpstr>
      <vt:lpstr>  Река Мокша</vt:lpstr>
      <vt:lpstr>Презентация PowerPoint</vt:lpstr>
      <vt:lpstr>Река Сура – правый приток Волги.</vt:lpstr>
      <vt:lpstr>Сура берет начало у с. Сурские Вершины Ульяновской области. Ее длина 841 км(на территории республики 120 км). Сура -равнинная река с умеренно извилистым руслом. Ширина русла 80-160 м. </vt:lpstr>
      <vt:lpstr>Река Инсар – правый приток р. Алатыря. Длина реки составляет 168 км. Инсар берет начало в 5 км от села Болдова Рузаевского района. На реке расположены два крупнейших города Мордовии –Саранск и Рузаевка.</vt:lpstr>
      <vt:lpstr>Мордовские озера</vt:lpstr>
      <vt:lpstr>Озеро Инерка – самое большое озеро в республике. В переводе с мордовского языка Инерка означает «Великое озеро».</vt:lpstr>
      <vt:lpstr>Озеро Инерка - второе по величине озеро Мордовии. Расположено в пойме реки Мокши, ниже города Темникова. Его длина 3,3 км, ширина в отдельных местах превышает 100м, глубина достигает 11 м. </vt:lpstr>
      <vt:lpstr>Озеро Ендовище (г. Темников), образовавшееся на месте карстовой воронки.</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Реки и озера родного края</dc:title>
  <dc:creator>798 ghost</dc:creator>
  <cp:lastModifiedBy>798 ghost</cp:lastModifiedBy>
  <cp:revision>13</cp:revision>
  <dcterms:created xsi:type="dcterms:W3CDTF">2017-01-19T19:15:14Z</dcterms:created>
  <dcterms:modified xsi:type="dcterms:W3CDTF">2017-01-23T16:09:05Z</dcterms:modified>
</cp:coreProperties>
</file>