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  <p:sldId id="258" r:id="rId3"/>
    <p:sldId id="259" r:id="rId4"/>
    <p:sldId id="284" r:id="rId5"/>
    <p:sldId id="283" r:id="rId6"/>
    <p:sldId id="262" r:id="rId7"/>
    <p:sldId id="285" r:id="rId8"/>
    <p:sldId id="263" r:id="rId9"/>
    <p:sldId id="264" r:id="rId10"/>
    <p:sldId id="266" r:id="rId11"/>
    <p:sldId id="267" r:id="rId12"/>
    <p:sldId id="268" r:id="rId13"/>
    <p:sldId id="294" r:id="rId14"/>
    <p:sldId id="269" r:id="rId15"/>
    <p:sldId id="289" r:id="rId16"/>
    <p:sldId id="270" r:id="rId17"/>
    <p:sldId id="288" r:id="rId18"/>
    <p:sldId id="293" r:id="rId19"/>
    <p:sldId id="287" r:id="rId20"/>
    <p:sldId id="290" r:id="rId21"/>
    <p:sldId id="291" r:id="rId22"/>
    <p:sldId id="292" r:id="rId23"/>
    <p:sldId id="271" r:id="rId2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81951" y="1725197"/>
            <a:ext cx="6580097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63C6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4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72125"/>
            <a:ext cx="9143999" cy="128587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850265"/>
          </a:xfrm>
          <a:custGeom>
            <a:avLst/>
            <a:gdLst/>
            <a:ahLst/>
            <a:cxnLst/>
            <a:rect l="l" t="t" r="r" b="b"/>
            <a:pathLst>
              <a:path w="9144000" h="850265">
                <a:moveTo>
                  <a:pt x="0" y="850106"/>
                </a:moveTo>
                <a:lnTo>
                  <a:pt x="0" y="0"/>
                </a:lnTo>
                <a:lnTo>
                  <a:pt x="9143999" y="0"/>
                </a:lnTo>
                <a:lnTo>
                  <a:pt x="9143999" y="850106"/>
                </a:lnTo>
                <a:lnTo>
                  <a:pt x="0" y="85010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4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4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72125"/>
            <a:ext cx="9143999" cy="128587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291" y="955965"/>
            <a:ext cx="6930285" cy="412197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0053" y="980727"/>
            <a:ext cx="6840759" cy="40324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572125"/>
            <a:ext cx="9143999" cy="12858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89979" y="183816"/>
            <a:ext cx="436404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A4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2400" y="152400"/>
            <a:ext cx="8839200" cy="97206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847850" marR="5080" indent="-1835785" algn="ctr">
              <a:lnSpc>
                <a:spcPts val="1650"/>
              </a:lnSpc>
              <a:spcBef>
                <a:spcPts val="180"/>
              </a:spcBef>
            </a:pPr>
            <a:r>
              <a:rPr b="1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Муниципальное</a:t>
            </a:r>
            <a:r>
              <a:rPr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бюджетное дошкольное </a:t>
            </a:r>
            <a:r>
              <a:rPr b="1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образовательное</a:t>
            </a:r>
            <a:r>
              <a:rPr lang="ru-RU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учреждение</a:t>
            </a:r>
            <a:r>
              <a:rPr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-3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spc="-3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</a:p>
          <a:p>
            <a:pPr marL="1847850" marR="5080" indent="-1835785" algn="ctr">
              <a:lnSpc>
                <a:spcPts val="1650"/>
              </a:lnSpc>
              <a:spcBef>
                <a:spcPts val="180"/>
              </a:spcBef>
            </a:pPr>
            <a:r>
              <a:rPr lang="ru-RU" b="1" spc="-80" dirty="0" smtClean="0">
                <a:solidFill>
                  <a:srgbClr val="002060"/>
                </a:solidFill>
                <a:latin typeface="Times New Roman"/>
                <a:cs typeface="Times New Roman"/>
              </a:rPr>
              <a:t>«</a:t>
            </a:r>
            <a:r>
              <a:rPr lang="ru-RU" b="1" spc="-8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Краснослободский</a:t>
            </a:r>
            <a:r>
              <a:rPr lang="ru-RU" b="1" spc="-8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детский сад комбинированного вида «Сказка»</a:t>
            </a:r>
          </a:p>
          <a:p>
            <a:pPr marL="1847850" marR="5080" indent="-1835785" algn="ctr">
              <a:lnSpc>
                <a:spcPts val="1650"/>
              </a:lnSpc>
              <a:spcBef>
                <a:spcPts val="180"/>
              </a:spcBef>
            </a:pPr>
            <a:r>
              <a:rPr lang="ru-RU" b="1" spc="-8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Краснослободского</a:t>
            </a:r>
            <a:r>
              <a:rPr lang="ru-RU" b="1" spc="-8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муниципального района Республики Мордовия</a:t>
            </a:r>
          </a:p>
          <a:p>
            <a:pPr marL="1847850" marR="5080" indent="-1835785">
              <a:lnSpc>
                <a:spcPts val="1650"/>
              </a:lnSpc>
              <a:spcBef>
                <a:spcPts val="180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7739" y="6248400"/>
            <a:ext cx="194852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Краснослободск</a:t>
            </a:r>
            <a:r>
              <a:rPr sz="14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sz="1400" b="1" spc="-7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20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21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2514600" y="3505200"/>
            <a:ext cx="61722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</a:pPr>
            <a:endParaRPr lang="ru-RU" sz="2000" b="1" spc="-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080" indent="3810" algn="ctr">
              <a:lnSpc>
                <a:spcPct val="100000"/>
              </a:lnSpc>
            </a:pPr>
            <a:r>
              <a:rPr sz="20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«</a:t>
            </a:r>
            <a:r>
              <a:rPr sz="2000" b="1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Ментальная</a:t>
            </a: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арифметика</a:t>
            </a:r>
            <a:r>
              <a:rPr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 err="1">
                <a:solidFill>
                  <a:srgbClr val="002060"/>
                </a:solidFill>
                <a:latin typeface="Times New Roman"/>
                <a:cs typeface="Times New Roman"/>
              </a:rPr>
              <a:t>как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средство</a:t>
            </a:r>
            <a:r>
              <a:rPr lang="ru-RU" sz="20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развития</a:t>
            </a:r>
            <a:r>
              <a:rPr sz="20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err="1">
                <a:solidFill>
                  <a:srgbClr val="002060"/>
                </a:solidFill>
                <a:latin typeface="Times New Roman"/>
                <a:cs typeface="Times New Roman"/>
              </a:rPr>
              <a:t>интеллектуальных</a:t>
            </a: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способностей с детьми дошкольного возраста</a:t>
            </a:r>
            <a:r>
              <a:rPr sz="20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»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9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04000" y="3962400"/>
            <a:ext cx="1440000" cy="1440000"/>
          </a:xfrm>
          <a:prstGeom prst="rect">
            <a:avLst/>
          </a:prstGeom>
        </p:spPr>
      </p:pic>
      <p:sp>
        <p:nvSpPr>
          <p:cNvPr id="10" name="object 9"/>
          <p:cNvSpPr txBox="1">
            <a:spLocks/>
          </p:cNvSpPr>
          <p:nvPr/>
        </p:nvSpPr>
        <p:spPr>
          <a:xfrm>
            <a:off x="4800600" y="5334000"/>
            <a:ext cx="4191000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71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kern="0" noProof="0" dirty="0" smtClean="0">
                <a:solidFill>
                  <a:sysClr val="windowText" lastClr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Евдокимова Н.С., </a:t>
            </a:r>
            <a:r>
              <a:rPr lang="ru-RU" sz="1400" i="1" kern="0" noProof="0" dirty="0" smtClean="0">
                <a:solidFill>
                  <a:sysClr val="windowText" lastClr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воспитатель </a:t>
            </a:r>
          </a:p>
          <a:p>
            <a:pPr marL="34671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 kern="0" noProof="0" dirty="0" smtClean="0">
                <a:solidFill>
                  <a:sysClr val="windowText" lastClr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высшей квалификационной категории</a:t>
            </a:r>
            <a:endParaRPr kumimoji="0" lang="ru-RU" sz="1600" i="1" u="none" strike="noStrike" kern="0" cap="none" spc="-3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02640"/>
          </a:xfrm>
          <a:custGeom>
            <a:avLst/>
            <a:gdLst/>
            <a:ahLst/>
            <a:cxnLst/>
            <a:rect l="l" t="t" r="r" b="b"/>
            <a:pathLst>
              <a:path w="9144000" h="802640">
                <a:moveTo>
                  <a:pt x="0" y="0"/>
                </a:moveTo>
                <a:lnTo>
                  <a:pt x="9143999" y="0"/>
                </a:lnTo>
                <a:lnTo>
                  <a:pt x="9143999" y="802307"/>
                </a:lnTo>
                <a:lnTo>
                  <a:pt x="0" y="8023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228" y="152400"/>
            <a:ext cx="8805545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2500" spc="-5" dirty="0"/>
              <a:t>ДОПОЛНИТЕЛЬНАЯ</a:t>
            </a:r>
            <a:r>
              <a:rPr sz="2500" spc="5" dirty="0"/>
              <a:t> </a:t>
            </a:r>
            <a:r>
              <a:rPr sz="2500" spc="-45" dirty="0"/>
              <a:t>ОБРАЗОВАТЕЛЬНАЯ</a:t>
            </a:r>
            <a:r>
              <a:rPr sz="2500" spc="5" dirty="0"/>
              <a:t> </a:t>
            </a:r>
            <a:r>
              <a:rPr sz="2500" spc="-30" dirty="0" smtClean="0"/>
              <a:t>ПРОГРАММА</a:t>
            </a:r>
            <a:endParaRPr sz="2500" dirty="0"/>
          </a:p>
        </p:txBody>
      </p:sp>
      <p:pic>
        <p:nvPicPr>
          <p:cNvPr id="8" name="Picture 2" descr="C:\Users\Windows\Desktop\mental-arithme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15975"/>
          </a:xfrm>
          <a:custGeom>
            <a:avLst/>
            <a:gdLst/>
            <a:ahLst/>
            <a:cxnLst/>
            <a:rect l="l" t="t" r="r" b="b"/>
            <a:pathLst>
              <a:path w="9144000" h="815975">
                <a:moveTo>
                  <a:pt x="0" y="0"/>
                </a:moveTo>
                <a:lnTo>
                  <a:pt x="9143999" y="0"/>
                </a:lnTo>
                <a:lnTo>
                  <a:pt x="9143999" y="815701"/>
                </a:lnTo>
                <a:lnTo>
                  <a:pt x="0" y="815701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2437" y="149411"/>
            <a:ext cx="41027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ЗАДАЧИ</a:t>
            </a:r>
            <a:r>
              <a:rPr spc="-65" dirty="0"/>
              <a:t> </a:t>
            </a:r>
            <a:r>
              <a:rPr spc="-45" dirty="0"/>
              <a:t>ПРОГРАММЫ: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8033" y="1088295"/>
            <a:ext cx="8776970" cy="4744246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8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Обучающие:</a:t>
            </a:r>
            <a:endParaRPr sz="1800" dirty="0">
              <a:latin typeface="Times New Roman"/>
              <a:cs typeface="Times New Roman"/>
            </a:endParaRPr>
          </a:p>
          <a:p>
            <a:pPr marL="298450" indent="-252095">
              <a:lnSpc>
                <a:spcPct val="100000"/>
              </a:lnSpc>
              <a:spcBef>
                <a:spcPts val="414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15" dirty="0">
                <a:latin typeface="Times New Roman"/>
                <a:cs typeface="Times New Roman"/>
              </a:rPr>
              <a:t>дать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представление</a:t>
            </a:r>
            <a:r>
              <a:rPr sz="1800" dirty="0">
                <a:latin typeface="Times New Roman"/>
                <a:cs typeface="Times New Roman"/>
              </a:rPr>
              <a:t> 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ментальной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арифметике;</a:t>
            </a:r>
            <a:endParaRPr sz="1800" dirty="0">
              <a:latin typeface="Times New Roman"/>
              <a:cs typeface="Times New Roman"/>
            </a:endParaRPr>
          </a:p>
          <a:p>
            <a:pPr marL="298450" indent="-252095">
              <a:lnSpc>
                <a:spcPct val="100000"/>
              </a:lnSpc>
              <a:spcBef>
                <a:spcPts val="39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20" dirty="0">
                <a:latin typeface="Times New Roman"/>
                <a:cs typeface="Times New Roman"/>
              </a:rPr>
              <a:t>обучать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детей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приёмам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устного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сч</a:t>
            </a:r>
            <a:r>
              <a:rPr lang="ru-RU" sz="1800" spc="-10" dirty="0" smtClean="0">
                <a:latin typeface="Times New Roman"/>
                <a:cs typeface="Times New Roman"/>
              </a:rPr>
              <a:t>ё</a:t>
            </a:r>
            <a:r>
              <a:rPr sz="1800" spc="-10" dirty="0" err="1" smtClean="0">
                <a:latin typeface="Times New Roman"/>
                <a:cs typeface="Times New Roman"/>
              </a:rPr>
              <a:t>та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10" dirty="0">
                <a:latin typeface="Times New Roman"/>
                <a:cs typeface="Times New Roman"/>
              </a:rPr>
              <a:t>использованием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абакуса;</a:t>
            </a:r>
            <a:endParaRPr sz="1800" dirty="0">
              <a:latin typeface="Times New Roman"/>
              <a:cs typeface="Times New Roman"/>
            </a:endParaRPr>
          </a:p>
          <a:p>
            <a:pPr marL="298450" indent="-252095">
              <a:lnSpc>
                <a:spcPct val="100000"/>
              </a:lnSpc>
              <a:spcBef>
                <a:spcPts val="39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15" dirty="0">
                <a:latin typeface="Times New Roman"/>
                <a:cs typeface="Times New Roman"/>
              </a:rPr>
              <a:t>формировать</a:t>
            </a:r>
            <a:r>
              <a:rPr sz="1800" spc="-5" dirty="0">
                <a:latin typeface="Times New Roman"/>
                <a:cs typeface="Times New Roman"/>
              </a:rPr>
              <a:t> навыки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быстрого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правильного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сч</a:t>
            </a:r>
            <a:r>
              <a:rPr lang="ru-RU" sz="1800" spc="-10" dirty="0" smtClean="0">
                <a:latin typeface="Times New Roman"/>
                <a:cs typeface="Times New Roman"/>
              </a:rPr>
              <a:t>ё</a:t>
            </a:r>
            <a:r>
              <a:rPr sz="1800" spc="-10" dirty="0" err="1" smtClean="0">
                <a:latin typeface="Times New Roman"/>
                <a:cs typeface="Times New Roman"/>
              </a:rPr>
              <a:t>та</a:t>
            </a:r>
            <a:r>
              <a:rPr sz="1800" spc="-10" dirty="0">
                <a:latin typeface="Times New Roman"/>
                <a:cs typeface="Times New Roman"/>
              </a:rPr>
              <a:t>;</a:t>
            </a:r>
            <a:endParaRPr sz="1800" dirty="0">
              <a:latin typeface="Times New Roman"/>
              <a:cs typeface="Times New Roman"/>
            </a:endParaRPr>
          </a:p>
          <a:p>
            <a:pPr marL="298450" indent="-252095">
              <a:lnSpc>
                <a:spcPct val="100000"/>
              </a:lnSpc>
              <a:spcBef>
                <a:spcPts val="39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10" dirty="0">
                <a:latin typeface="Times New Roman"/>
                <a:cs typeface="Times New Roman"/>
              </a:rPr>
              <a:t>способствовать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увеличению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объёма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долговременной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визуальной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памяти;</a:t>
            </a:r>
            <a:endParaRPr sz="1800" dirty="0">
              <a:latin typeface="Times New Roman"/>
              <a:cs typeface="Times New Roman"/>
            </a:endParaRPr>
          </a:p>
          <a:p>
            <a:pPr marL="298450" indent="-252095">
              <a:lnSpc>
                <a:spcPts val="2155"/>
              </a:lnSpc>
              <a:spcBef>
                <a:spcPts val="39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Times New Roman"/>
                <a:cs typeface="Times New Roman"/>
              </a:rPr>
              <a:t>обогатить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арифметические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представления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детей,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формировать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понятия: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«сложение»,</a:t>
            </a:r>
            <a:endParaRPr sz="1800" dirty="0">
              <a:latin typeface="Times New Roman"/>
              <a:cs typeface="Times New Roman"/>
            </a:endParaRPr>
          </a:p>
          <a:p>
            <a:pPr marL="298450">
              <a:lnSpc>
                <a:spcPts val="2155"/>
              </a:lnSpc>
            </a:pPr>
            <a:r>
              <a:rPr sz="1800" spc="-5" dirty="0">
                <a:latin typeface="Times New Roman"/>
                <a:cs typeface="Times New Roman"/>
              </a:rPr>
              <a:t>«вычитание»,</a:t>
            </a:r>
            <a:r>
              <a:rPr sz="1800" spc="-10" dirty="0">
                <a:latin typeface="Times New Roman"/>
                <a:cs typeface="Times New Roman"/>
              </a:rPr>
              <a:t> «больше»,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«меньше».</a:t>
            </a: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18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Развивающие:</a:t>
            </a:r>
            <a:endParaRPr sz="1800" dirty="0">
              <a:latin typeface="Times New Roman"/>
              <a:cs typeface="Times New Roman"/>
            </a:endParaRPr>
          </a:p>
          <a:p>
            <a:pPr marL="298450" indent="-252095" algn="just">
              <a:lnSpc>
                <a:spcPct val="100000"/>
              </a:lnSpc>
              <a:spcBef>
                <a:spcPts val="390"/>
              </a:spcBef>
              <a:buChar char="•"/>
              <a:tabLst>
                <a:tab pos="298450" algn="l"/>
              </a:tabLst>
            </a:pPr>
            <a:r>
              <a:rPr sz="1800" spc="-15" dirty="0">
                <a:latin typeface="Times New Roman"/>
                <a:cs typeface="Times New Roman"/>
              </a:rPr>
              <a:t>формировать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умение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соотносить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количество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число</a:t>
            </a:r>
            <a:r>
              <a:rPr sz="1800" dirty="0">
                <a:latin typeface="Times New Roman"/>
                <a:cs typeface="Times New Roman"/>
              </a:rPr>
              <a:t> (в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пределах</a:t>
            </a:r>
            <a:r>
              <a:rPr sz="1800" dirty="0">
                <a:latin typeface="Times New Roman"/>
                <a:cs typeface="Times New Roman"/>
              </a:rPr>
              <a:t> 10);</a:t>
            </a:r>
          </a:p>
          <a:p>
            <a:pPr marL="298450" marR="19685" indent="-252095" algn="just">
              <a:lnSpc>
                <a:spcPct val="100099"/>
              </a:lnSpc>
              <a:spcBef>
                <a:spcPts val="385"/>
              </a:spcBef>
              <a:buChar char="•"/>
              <a:tabLst>
                <a:tab pos="298450" algn="l"/>
              </a:tabLst>
            </a:pPr>
            <a:r>
              <a:rPr sz="1800" spc="-10" dirty="0">
                <a:latin typeface="Times New Roman"/>
                <a:cs typeface="Times New Roman"/>
              </a:rPr>
              <a:t>развивать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концентрацию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внимания,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образное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логическое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мышление, </a:t>
            </a:r>
            <a:r>
              <a:rPr sz="1800" dirty="0">
                <a:latin typeface="Times New Roman"/>
                <a:cs typeface="Times New Roman"/>
              </a:rPr>
              <a:t> пространственное </a:t>
            </a:r>
            <a:r>
              <a:rPr sz="1800" spc="-5" dirty="0">
                <a:latin typeface="Times New Roman"/>
                <a:cs typeface="Times New Roman"/>
              </a:rPr>
              <a:t>воображение, правое </a:t>
            </a:r>
            <a:r>
              <a:rPr sz="1800" dirty="0">
                <a:latin typeface="Times New Roman"/>
                <a:cs typeface="Times New Roman"/>
              </a:rPr>
              <a:t>и левое </a:t>
            </a:r>
            <a:r>
              <a:rPr sz="1800" spc="-10" dirty="0">
                <a:latin typeface="Times New Roman"/>
                <a:cs typeface="Times New Roman"/>
              </a:rPr>
              <a:t>полушарие </a:t>
            </a:r>
            <a:r>
              <a:rPr sz="1800" spc="-15" dirty="0">
                <a:latin typeface="Times New Roman"/>
                <a:cs typeface="Times New Roman"/>
              </a:rPr>
              <a:t>головного </a:t>
            </a:r>
            <a:r>
              <a:rPr sz="1800" spc="-5" dirty="0">
                <a:latin typeface="Times New Roman"/>
                <a:cs typeface="Times New Roman"/>
              </a:rPr>
              <a:t>мозга; </a:t>
            </a:r>
            <a:r>
              <a:rPr sz="1800" spc="-10" dirty="0">
                <a:latin typeface="Times New Roman"/>
                <a:cs typeface="Times New Roman"/>
              </a:rPr>
              <a:t>мелкую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моторику;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8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Воспитательные:</a:t>
            </a:r>
            <a:endParaRPr sz="1800" dirty="0">
              <a:latin typeface="Times New Roman"/>
              <a:cs typeface="Times New Roman"/>
            </a:endParaRPr>
          </a:p>
          <a:p>
            <a:pPr marL="298450" marR="5080" indent="-252095">
              <a:lnSpc>
                <a:spcPct val="100000"/>
              </a:lnSpc>
              <a:spcBef>
                <a:spcPts val="39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10" dirty="0">
                <a:latin typeface="Times New Roman"/>
                <a:cs typeface="Times New Roman"/>
              </a:rPr>
              <a:t>воспитывать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интерес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ментальной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арифметике,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инициативность,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самостоятельность,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уверенность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себе.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4938" y="183816"/>
            <a:ext cx="63341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ОБЩИЕ</a:t>
            </a:r>
            <a:r>
              <a:rPr spc="-25" dirty="0"/>
              <a:t> </a:t>
            </a:r>
            <a:r>
              <a:rPr spc="-5" dirty="0"/>
              <a:t>СВЕДЕНИЯ</a:t>
            </a:r>
            <a:r>
              <a:rPr spc="-20" dirty="0"/>
              <a:t> </a:t>
            </a:r>
            <a:r>
              <a:rPr dirty="0"/>
              <a:t>О</a:t>
            </a:r>
            <a:r>
              <a:rPr spc="-25" dirty="0"/>
              <a:t> </a:t>
            </a:r>
            <a:r>
              <a:rPr spc="-50" dirty="0"/>
              <a:t>ПРОГРАММЕ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26988" y="1369863"/>
            <a:ext cx="4710430" cy="867410"/>
            <a:chOff x="3826988" y="1369863"/>
            <a:chExt cx="4710430" cy="867410"/>
          </a:xfrm>
        </p:grpSpPr>
        <p:sp>
          <p:nvSpPr>
            <p:cNvPr id="4" name="object 4"/>
            <p:cNvSpPr/>
            <p:nvPr/>
          </p:nvSpPr>
          <p:spPr>
            <a:xfrm>
              <a:off x="3831750" y="1374626"/>
              <a:ext cx="4700905" cy="857885"/>
            </a:xfrm>
            <a:custGeom>
              <a:avLst/>
              <a:gdLst/>
              <a:ahLst/>
              <a:cxnLst/>
              <a:rect l="l" t="t" r="r" b="b"/>
              <a:pathLst>
                <a:path w="4700905" h="857885">
                  <a:moveTo>
                    <a:pt x="4557806" y="857282"/>
                  </a:moveTo>
                  <a:lnTo>
                    <a:pt x="0" y="857278"/>
                  </a:lnTo>
                  <a:lnTo>
                    <a:pt x="9" y="0"/>
                  </a:lnTo>
                  <a:lnTo>
                    <a:pt x="4557806" y="7"/>
                  </a:lnTo>
                  <a:lnTo>
                    <a:pt x="4602968" y="7291"/>
                  </a:lnTo>
                  <a:lnTo>
                    <a:pt x="4642191" y="27575"/>
                  </a:lnTo>
                  <a:lnTo>
                    <a:pt x="4673121" y="58504"/>
                  </a:lnTo>
                  <a:lnTo>
                    <a:pt x="4693405" y="97727"/>
                  </a:lnTo>
                  <a:lnTo>
                    <a:pt x="4700689" y="142889"/>
                  </a:lnTo>
                  <a:lnTo>
                    <a:pt x="4700689" y="714400"/>
                  </a:lnTo>
                  <a:lnTo>
                    <a:pt x="4689813" y="769078"/>
                  </a:lnTo>
                  <a:lnTo>
                    <a:pt x="4658839" y="815432"/>
                  </a:lnTo>
                  <a:lnTo>
                    <a:pt x="4612485" y="846405"/>
                  </a:lnTo>
                  <a:lnTo>
                    <a:pt x="4557806" y="857282"/>
                  </a:lnTo>
                  <a:close/>
                </a:path>
              </a:pathLst>
            </a:custGeom>
            <a:solidFill>
              <a:srgbClr val="E1F6CE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31750" y="1374626"/>
              <a:ext cx="4700905" cy="857885"/>
            </a:xfrm>
            <a:custGeom>
              <a:avLst/>
              <a:gdLst/>
              <a:ahLst/>
              <a:cxnLst/>
              <a:rect l="l" t="t" r="r" b="b"/>
              <a:pathLst>
                <a:path w="4700905" h="857885">
                  <a:moveTo>
                    <a:pt x="4700689" y="142889"/>
                  </a:moveTo>
                  <a:lnTo>
                    <a:pt x="4700689" y="714400"/>
                  </a:lnTo>
                  <a:lnTo>
                    <a:pt x="4697918" y="742405"/>
                  </a:lnTo>
                  <a:lnTo>
                    <a:pt x="4689813" y="769078"/>
                  </a:lnTo>
                  <a:lnTo>
                    <a:pt x="4658839" y="815432"/>
                  </a:lnTo>
                  <a:lnTo>
                    <a:pt x="4612485" y="846405"/>
                  </a:lnTo>
                  <a:lnTo>
                    <a:pt x="4557806" y="857282"/>
                  </a:lnTo>
                  <a:lnTo>
                    <a:pt x="6" y="857282"/>
                  </a:lnTo>
                  <a:lnTo>
                    <a:pt x="6" y="7"/>
                  </a:lnTo>
                  <a:lnTo>
                    <a:pt x="4557806" y="7"/>
                  </a:lnTo>
                  <a:lnTo>
                    <a:pt x="4602968" y="7291"/>
                  </a:lnTo>
                  <a:lnTo>
                    <a:pt x="4642191" y="27575"/>
                  </a:lnTo>
                  <a:lnTo>
                    <a:pt x="4673121" y="58504"/>
                  </a:lnTo>
                  <a:lnTo>
                    <a:pt x="4693405" y="97727"/>
                  </a:lnTo>
                  <a:lnTo>
                    <a:pt x="4700689" y="142889"/>
                  </a:lnTo>
                  <a:close/>
                </a:path>
              </a:pathLst>
            </a:custGeom>
            <a:ln w="9524">
              <a:solidFill>
                <a:srgbClr val="E1F6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04818" y="1617914"/>
            <a:ext cx="336278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 indent="-190500">
              <a:lnSpc>
                <a:spcPct val="100000"/>
              </a:lnSpc>
              <a:spcBef>
                <a:spcPts val="100"/>
              </a:spcBef>
              <a:buChar char="•"/>
              <a:tabLst>
                <a:tab pos="203200" algn="l"/>
              </a:tabLst>
            </a:pPr>
            <a:r>
              <a:rPr lang="ru-RU" sz="2000" spc="-10" dirty="0" smtClean="0">
                <a:latin typeface="Times New Roman"/>
                <a:cs typeface="Times New Roman"/>
              </a:rPr>
              <a:t>5-6 лет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47624" y="1320768"/>
            <a:ext cx="7382509" cy="1941830"/>
            <a:chOff x="1147624" y="1320768"/>
            <a:chExt cx="7382509" cy="194183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7624" y="1320768"/>
              <a:ext cx="2724132" cy="10036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623" y="1340767"/>
              <a:ext cx="2644132" cy="9236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829167" y="2311294"/>
              <a:ext cx="4696460" cy="946150"/>
            </a:xfrm>
            <a:custGeom>
              <a:avLst/>
              <a:gdLst/>
              <a:ahLst/>
              <a:cxnLst/>
              <a:rect l="l" t="t" r="r" b="b"/>
              <a:pathLst>
                <a:path w="4696459" h="946150">
                  <a:moveTo>
                    <a:pt x="4538421" y="946052"/>
                  </a:moveTo>
                  <a:lnTo>
                    <a:pt x="0" y="946049"/>
                  </a:lnTo>
                  <a:lnTo>
                    <a:pt x="11" y="0"/>
                  </a:lnTo>
                  <a:lnTo>
                    <a:pt x="4538421" y="7"/>
                  </a:lnTo>
                  <a:lnTo>
                    <a:pt x="4588259" y="8046"/>
                  </a:lnTo>
                  <a:lnTo>
                    <a:pt x="4631543" y="30430"/>
                  </a:lnTo>
                  <a:lnTo>
                    <a:pt x="4665676" y="64562"/>
                  </a:lnTo>
                  <a:lnTo>
                    <a:pt x="4688060" y="107846"/>
                  </a:lnTo>
                  <a:lnTo>
                    <a:pt x="4696098" y="157685"/>
                  </a:lnTo>
                  <a:lnTo>
                    <a:pt x="4696098" y="788375"/>
                  </a:lnTo>
                  <a:lnTo>
                    <a:pt x="4684096" y="848715"/>
                  </a:lnTo>
                  <a:lnTo>
                    <a:pt x="4649915" y="899870"/>
                  </a:lnTo>
                  <a:lnTo>
                    <a:pt x="4598761" y="934050"/>
                  </a:lnTo>
                  <a:lnTo>
                    <a:pt x="4538421" y="946052"/>
                  </a:lnTo>
                  <a:close/>
                </a:path>
              </a:pathLst>
            </a:custGeom>
            <a:solidFill>
              <a:srgbClr val="D1F3CE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29167" y="2311294"/>
              <a:ext cx="4696460" cy="946150"/>
            </a:xfrm>
            <a:custGeom>
              <a:avLst/>
              <a:gdLst/>
              <a:ahLst/>
              <a:cxnLst/>
              <a:rect l="l" t="t" r="r" b="b"/>
              <a:pathLst>
                <a:path w="4696459" h="946150">
                  <a:moveTo>
                    <a:pt x="4696098" y="157685"/>
                  </a:moveTo>
                  <a:lnTo>
                    <a:pt x="4696098" y="788375"/>
                  </a:lnTo>
                  <a:lnTo>
                    <a:pt x="4693041" y="819280"/>
                  </a:lnTo>
                  <a:lnTo>
                    <a:pt x="4684096" y="848715"/>
                  </a:lnTo>
                  <a:lnTo>
                    <a:pt x="4649915" y="899870"/>
                  </a:lnTo>
                  <a:lnTo>
                    <a:pt x="4598761" y="934050"/>
                  </a:lnTo>
                  <a:lnTo>
                    <a:pt x="4538421" y="946052"/>
                  </a:lnTo>
                  <a:lnTo>
                    <a:pt x="7" y="946052"/>
                  </a:lnTo>
                  <a:lnTo>
                    <a:pt x="7" y="7"/>
                  </a:lnTo>
                  <a:lnTo>
                    <a:pt x="4538421" y="7"/>
                  </a:lnTo>
                  <a:lnTo>
                    <a:pt x="4588259" y="8046"/>
                  </a:lnTo>
                  <a:lnTo>
                    <a:pt x="4631543" y="30430"/>
                  </a:lnTo>
                  <a:lnTo>
                    <a:pt x="4665676" y="64562"/>
                  </a:lnTo>
                  <a:lnTo>
                    <a:pt x="4688060" y="107846"/>
                  </a:lnTo>
                  <a:lnTo>
                    <a:pt x="4696098" y="157685"/>
                  </a:lnTo>
                  <a:close/>
                </a:path>
              </a:pathLst>
            </a:custGeom>
            <a:ln w="9524">
              <a:solidFill>
                <a:srgbClr val="D1F3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102234" y="2598968"/>
            <a:ext cx="17564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 indent="-190500">
              <a:lnSpc>
                <a:spcPct val="100000"/>
              </a:lnSpc>
              <a:spcBef>
                <a:spcPts val="100"/>
              </a:spcBef>
              <a:buChar char="•"/>
              <a:tabLst>
                <a:tab pos="203200" algn="l"/>
              </a:tabLst>
            </a:pP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учебный</a:t>
            </a:r>
            <a:r>
              <a:rPr sz="2000" spc="-40" dirty="0">
                <a:latin typeface="Times New Roman"/>
                <a:cs typeface="Times New Roman"/>
              </a:rPr>
              <a:t> год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47624" y="2302476"/>
            <a:ext cx="7390130" cy="1915795"/>
            <a:chOff x="1147624" y="2302476"/>
            <a:chExt cx="7390130" cy="191579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7624" y="2302476"/>
              <a:ext cx="2721551" cy="10036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7623" y="2322477"/>
              <a:ext cx="2641550" cy="92369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831749" y="3317345"/>
              <a:ext cx="4700905" cy="896619"/>
            </a:xfrm>
            <a:custGeom>
              <a:avLst/>
              <a:gdLst/>
              <a:ahLst/>
              <a:cxnLst/>
              <a:rect l="l" t="t" r="r" b="b"/>
              <a:pathLst>
                <a:path w="4700905" h="896620">
                  <a:moveTo>
                    <a:pt x="4551345" y="896055"/>
                  </a:moveTo>
                  <a:lnTo>
                    <a:pt x="0" y="896052"/>
                  </a:lnTo>
                  <a:lnTo>
                    <a:pt x="10" y="0"/>
                  </a:lnTo>
                  <a:lnTo>
                    <a:pt x="4551345" y="7"/>
                  </a:lnTo>
                  <a:lnTo>
                    <a:pt x="4598549" y="7621"/>
                  </a:lnTo>
                  <a:lnTo>
                    <a:pt x="4639546" y="28822"/>
                  </a:lnTo>
                  <a:lnTo>
                    <a:pt x="4671874" y="61151"/>
                  </a:lnTo>
                  <a:lnTo>
                    <a:pt x="4693076" y="102147"/>
                  </a:lnTo>
                  <a:lnTo>
                    <a:pt x="4700689" y="149351"/>
                  </a:lnTo>
                  <a:lnTo>
                    <a:pt x="4700689" y="746711"/>
                  </a:lnTo>
                  <a:lnTo>
                    <a:pt x="4689321" y="803862"/>
                  </a:lnTo>
                  <a:lnTo>
                    <a:pt x="4656947" y="852313"/>
                  </a:lnTo>
                  <a:lnTo>
                    <a:pt x="4608496" y="884687"/>
                  </a:lnTo>
                  <a:lnTo>
                    <a:pt x="4551345" y="896055"/>
                  </a:lnTo>
                  <a:close/>
                </a:path>
              </a:pathLst>
            </a:custGeom>
            <a:solidFill>
              <a:srgbClr val="CEEED7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31749" y="3317345"/>
              <a:ext cx="4700905" cy="896619"/>
            </a:xfrm>
            <a:custGeom>
              <a:avLst/>
              <a:gdLst/>
              <a:ahLst/>
              <a:cxnLst/>
              <a:rect l="l" t="t" r="r" b="b"/>
              <a:pathLst>
                <a:path w="4700905" h="896620">
                  <a:moveTo>
                    <a:pt x="4700689" y="149351"/>
                  </a:moveTo>
                  <a:lnTo>
                    <a:pt x="4700689" y="746711"/>
                  </a:lnTo>
                  <a:lnTo>
                    <a:pt x="4697793" y="775983"/>
                  </a:lnTo>
                  <a:lnTo>
                    <a:pt x="4689321" y="803862"/>
                  </a:lnTo>
                  <a:lnTo>
                    <a:pt x="4656947" y="852313"/>
                  </a:lnTo>
                  <a:lnTo>
                    <a:pt x="4608496" y="884687"/>
                  </a:lnTo>
                  <a:lnTo>
                    <a:pt x="4551345" y="896055"/>
                  </a:lnTo>
                  <a:lnTo>
                    <a:pt x="7" y="896055"/>
                  </a:lnTo>
                  <a:lnTo>
                    <a:pt x="7" y="7"/>
                  </a:lnTo>
                  <a:lnTo>
                    <a:pt x="4551345" y="7"/>
                  </a:lnTo>
                  <a:lnTo>
                    <a:pt x="4598549" y="7621"/>
                  </a:lnTo>
                  <a:lnTo>
                    <a:pt x="4639546" y="28822"/>
                  </a:lnTo>
                  <a:lnTo>
                    <a:pt x="4671874" y="61151"/>
                  </a:lnTo>
                  <a:lnTo>
                    <a:pt x="4693076" y="102147"/>
                  </a:lnTo>
                  <a:lnTo>
                    <a:pt x="4700689" y="149351"/>
                  </a:lnTo>
                  <a:close/>
                </a:path>
              </a:pathLst>
            </a:custGeom>
            <a:ln w="9524">
              <a:solidFill>
                <a:srgbClr val="CEEE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104818" y="3580020"/>
            <a:ext cx="1381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 indent="-190500">
              <a:lnSpc>
                <a:spcPct val="100000"/>
              </a:lnSpc>
              <a:spcBef>
                <a:spcPts val="100"/>
              </a:spcBef>
              <a:buChar char="•"/>
              <a:tabLst>
                <a:tab pos="203200" algn="l"/>
              </a:tabLst>
            </a:pPr>
            <a:r>
              <a:rPr lang="ru-RU" sz="2000" dirty="0">
                <a:latin typeface="Times New Roman"/>
                <a:cs typeface="Times New Roman"/>
              </a:rPr>
              <a:t>6</a:t>
            </a:r>
            <a:r>
              <a:rPr sz="2000" spc="-60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человек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47624" y="3283530"/>
            <a:ext cx="7382509" cy="1950085"/>
            <a:chOff x="1147624" y="3283530"/>
            <a:chExt cx="7382509" cy="195008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7624" y="3283530"/>
              <a:ext cx="2724132" cy="10036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7623" y="3303531"/>
              <a:ext cx="2644132" cy="92369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829166" y="4273400"/>
              <a:ext cx="4696460" cy="955675"/>
            </a:xfrm>
            <a:custGeom>
              <a:avLst/>
              <a:gdLst/>
              <a:ahLst/>
              <a:cxnLst/>
              <a:rect l="l" t="t" r="r" b="b"/>
              <a:pathLst>
                <a:path w="4696459" h="955675">
                  <a:moveTo>
                    <a:pt x="4536906" y="955141"/>
                  </a:moveTo>
                  <a:lnTo>
                    <a:pt x="0" y="955138"/>
                  </a:lnTo>
                  <a:lnTo>
                    <a:pt x="11" y="0"/>
                  </a:lnTo>
                  <a:lnTo>
                    <a:pt x="4536906" y="7"/>
                  </a:lnTo>
                  <a:lnTo>
                    <a:pt x="4587224" y="8123"/>
                  </a:lnTo>
                  <a:lnTo>
                    <a:pt x="4630923" y="30722"/>
                  </a:lnTo>
                  <a:lnTo>
                    <a:pt x="4665384" y="65183"/>
                  </a:lnTo>
                  <a:lnTo>
                    <a:pt x="4687983" y="108883"/>
                  </a:lnTo>
                  <a:lnTo>
                    <a:pt x="4696098" y="159199"/>
                  </a:lnTo>
                  <a:lnTo>
                    <a:pt x="4696098" y="795949"/>
                  </a:lnTo>
                  <a:lnTo>
                    <a:pt x="4683981" y="856869"/>
                  </a:lnTo>
                  <a:lnTo>
                    <a:pt x="4649472" y="908515"/>
                  </a:lnTo>
                  <a:lnTo>
                    <a:pt x="4597827" y="943024"/>
                  </a:lnTo>
                  <a:lnTo>
                    <a:pt x="4536906" y="955141"/>
                  </a:lnTo>
                  <a:close/>
                </a:path>
              </a:pathLst>
            </a:custGeom>
            <a:solidFill>
              <a:srgbClr val="CEECE1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29166" y="4273400"/>
              <a:ext cx="4696460" cy="955675"/>
            </a:xfrm>
            <a:custGeom>
              <a:avLst/>
              <a:gdLst/>
              <a:ahLst/>
              <a:cxnLst/>
              <a:rect l="l" t="t" r="r" b="b"/>
              <a:pathLst>
                <a:path w="4696459" h="955675">
                  <a:moveTo>
                    <a:pt x="4696098" y="159199"/>
                  </a:moveTo>
                  <a:lnTo>
                    <a:pt x="4696098" y="795949"/>
                  </a:lnTo>
                  <a:lnTo>
                    <a:pt x="4693011" y="827151"/>
                  </a:lnTo>
                  <a:lnTo>
                    <a:pt x="4683981" y="856869"/>
                  </a:lnTo>
                  <a:lnTo>
                    <a:pt x="4649472" y="908515"/>
                  </a:lnTo>
                  <a:lnTo>
                    <a:pt x="4597827" y="943024"/>
                  </a:lnTo>
                  <a:lnTo>
                    <a:pt x="4536906" y="955141"/>
                  </a:lnTo>
                  <a:lnTo>
                    <a:pt x="7" y="955141"/>
                  </a:lnTo>
                  <a:lnTo>
                    <a:pt x="7" y="7"/>
                  </a:lnTo>
                  <a:lnTo>
                    <a:pt x="4536906" y="7"/>
                  </a:lnTo>
                  <a:lnTo>
                    <a:pt x="4587224" y="8123"/>
                  </a:lnTo>
                  <a:lnTo>
                    <a:pt x="4630923" y="30722"/>
                  </a:lnTo>
                  <a:lnTo>
                    <a:pt x="4665384" y="65183"/>
                  </a:lnTo>
                  <a:lnTo>
                    <a:pt x="4687983" y="108883"/>
                  </a:lnTo>
                  <a:lnTo>
                    <a:pt x="4696098" y="159199"/>
                  </a:lnTo>
                  <a:close/>
                </a:path>
              </a:pathLst>
            </a:custGeom>
            <a:ln w="9524">
              <a:solidFill>
                <a:srgbClr val="CEEC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102234" y="4427506"/>
            <a:ext cx="2958465" cy="60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 indent="-190500" algn="just">
              <a:lnSpc>
                <a:spcPts val="2290"/>
              </a:lnSpc>
              <a:spcBef>
                <a:spcPts val="100"/>
              </a:spcBef>
              <a:buChar char="•"/>
              <a:tabLst>
                <a:tab pos="203200" algn="l"/>
              </a:tabLst>
            </a:pPr>
            <a:r>
              <a:rPr lang="ru-RU" sz="2000" spc="-20" dirty="0" smtClean="0">
                <a:latin typeface="Times New Roman"/>
                <a:cs typeface="Times New Roman"/>
              </a:rPr>
              <a:t>два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раз</a:t>
            </a:r>
            <a:r>
              <a:rPr lang="ru-RU" sz="2000" dirty="0" smtClean="0">
                <a:latin typeface="Times New Roman"/>
                <a:cs typeface="Times New Roman"/>
              </a:rPr>
              <a:t>а</a:t>
            </a:r>
            <a:r>
              <a:rPr sz="2000" spc="-2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неделю</a:t>
            </a:r>
            <a:r>
              <a:rPr lang="ru-RU" sz="2000" dirty="0" smtClean="0">
                <a:latin typeface="Times New Roman"/>
                <a:cs typeface="Times New Roman"/>
              </a:rPr>
              <a:t>                </a:t>
            </a:r>
            <a:r>
              <a:rPr sz="2000" spc="-5" dirty="0" smtClean="0">
                <a:latin typeface="Times New Roman"/>
                <a:cs typeface="Times New Roman"/>
              </a:rPr>
              <a:t>(</a:t>
            </a:r>
            <a:r>
              <a:rPr sz="2000" spc="-5" dirty="0" err="1" smtClean="0">
                <a:latin typeface="Times New Roman"/>
                <a:cs typeface="Times New Roman"/>
              </a:rPr>
              <a:t>во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второй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половине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дня)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47624" y="4269130"/>
            <a:ext cx="2721610" cy="1003935"/>
            <a:chOff x="1147624" y="4269130"/>
            <a:chExt cx="2721610" cy="1003935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7624" y="4269130"/>
              <a:ext cx="2721551" cy="100369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7623" y="4289129"/>
              <a:ext cx="2641550" cy="923692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422075" y="1617257"/>
            <a:ext cx="2172970" cy="327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Возраст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детей</a:t>
            </a:r>
            <a:endParaRPr sz="2000">
              <a:latin typeface="Times New Roman"/>
              <a:cs typeface="Times New Roman"/>
            </a:endParaRPr>
          </a:p>
          <a:p>
            <a:pPr marL="12065" marR="5080" algn="ctr">
              <a:lnSpc>
                <a:spcPct val="321900"/>
              </a:lnSpc>
              <a:spcBef>
                <a:spcPts val="5"/>
              </a:spcBef>
            </a:pPr>
            <a:r>
              <a:rPr sz="2000" b="1" spc="-5" dirty="0">
                <a:latin typeface="Times New Roman"/>
                <a:cs typeface="Times New Roman"/>
              </a:rPr>
              <a:t>Сроки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реализации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Наполняемость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imes New Roman"/>
              <a:cs typeface="Times New Roman"/>
            </a:endParaRPr>
          </a:p>
          <a:p>
            <a:pPr marL="205104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Режим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занятий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804457"/>
            <a:ext cx="992218" cy="1361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4938" y="183816"/>
            <a:ext cx="63341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ОБЩИЕ</a:t>
            </a:r>
            <a:r>
              <a:rPr spc="-25" dirty="0"/>
              <a:t> </a:t>
            </a:r>
            <a:r>
              <a:rPr spc="-5" dirty="0"/>
              <a:t>СВЕДЕНИЯ</a:t>
            </a:r>
            <a:r>
              <a:rPr spc="-20" dirty="0"/>
              <a:t> </a:t>
            </a:r>
            <a:r>
              <a:rPr dirty="0"/>
              <a:t>О</a:t>
            </a:r>
            <a:r>
              <a:rPr spc="-25" dirty="0"/>
              <a:t> </a:t>
            </a:r>
            <a:r>
              <a:rPr spc="-50" dirty="0"/>
              <a:t>ПРОГРАММЕ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26988" y="1369863"/>
            <a:ext cx="4710430" cy="867410"/>
            <a:chOff x="3826988" y="1369863"/>
            <a:chExt cx="4710430" cy="867410"/>
          </a:xfrm>
        </p:grpSpPr>
        <p:sp>
          <p:nvSpPr>
            <p:cNvPr id="4" name="object 4"/>
            <p:cNvSpPr/>
            <p:nvPr/>
          </p:nvSpPr>
          <p:spPr>
            <a:xfrm>
              <a:off x="3831750" y="1374626"/>
              <a:ext cx="4700905" cy="857885"/>
            </a:xfrm>
            <a:custGeom>
              <a:avLst/>
              <a:gdLst/>
              <a:ahLst/>
              <a:cxnLst/>
              <a:rect l="l" t="t" r="r" b="b"/>
              <a:pathLst>
                <a:path w="4700905" h="857885">
                  <a:moveTo>
                    <a:pt x="4557806" y="857282"/>
                  </a:moveTo>
                  <a:lnTo>
                    <a:pt x="0" y="857278"/>
                  </a:lnTo>
                  <a:lnTo>
                    <a:pt x="9" y="0"/>
                  </a:lnTo>
                  <a:lnTo>
                    <a:pt x="4557806" y="7"/>
                  </a:lnTo>
                  <a:lnTo>
                    <a:pt x="4602968" y="7291"/>
                  </a:lnTo>
                  <a:lnTo>
                    <a:pt x="4642191" y="27575"/>
                  </a:lnTo>
                  <a:lnTo>
                    <a:pt x="4673121" y="58504"/>
                  </a:lnTo>
                  <a:lnTo>
                    <a:pt x="4693405" y="97727"/>
                  </a:lnTo>
                  <a:lnTo>
                    <a:pt x="4700689" y="142889"/>
                  </a:lnTo>
                  <a:lnTo>
                    <a:pt x="4700689" y="714400"/>
                  </a:lnTo>
                  <a:lnTo>
                    <a:pt x="4689813" y="769078"/>
                  </a:lnTo>
                  <a:lnTo>
                    <a:pt x="4658839" y="815432"/>
                  </a:lnTo>
                  <a:lnTo>
                    <a:pt x="4612485" y="846405"/>
                  </a:lnTo>
                  <a:lnTo>
                    <a:pt x="4557806" y="857282"/>
                  </a:lnTo>
                  <a:close/>
                </a:path>
              </a:pathLst>
            </a:custGeom>
            <a:solidFill>
              <a:srgbClr val="E1F6CE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31750" y="1374626"/>
              <a:ext cx="4700905" cy="857885"/>
            </a:xfrm>
            <a:custGeom>
              <a:avLst/>
              <a:gdLst/>
              <a:ahLst/>
              <a:cxnLst/>
              <a:rect l="l" t="t" r="r" b="b"/>
              <a:pathLst>
                <a:path w="4700905" h="857885">
                  <a:moveTo>
                    <a:pt x="4700689" y="142889"/>
                  </a:moveTo>
                  <a:lnTo>
                    <a:pt x="4700689" y="714400"/>
                  </a:lnTo>
                  <a:lnTo>
                    <a:pt x="4697918" y="742405"/>
                  </a:lnTo>
                  <a:lnTo>
                    <a:pt x="4689813" y="769078"/>
                  </a:lnTo>
                  <a:lnTo>
                    <a:pt x="4658839" y="815432"/>
                  </a:lnTo>
                  <a:lnTo>
                    <a:pt x="4612485" y="846405"/>
                  </a:lnTo>
                  <a:lnTo>
                    <a:pt x="4557806" y="857282"/>
                  </a:lnTo>
                  <a:lnTo>
                    <a:pt x="6" y="857282"/>
                  </a:lnTo>
                  <a:lnTo>
                    <a:pt x="6" y="7"/>
                  </a:lnTo>
                  <a:lnTo>
                    <a:pt x="4557806" y="7"/>
                  </a:lnTo>
                  <a:lnTo>
                    <a:pt x="4602968" y="7291"/>
                  </a:lnTo>
                  <a:lnTo>
                    <a:pt x="4642191" y="27575"/>
                  </a:lnTo>
                  <a:lnTo>
                    <a:pt x="4673121" y="58504"/>
                  </a:lnTo>
                  <a:lnTo>
                    <a:pt x="4693405" y="97727"/>
                  </a:lnTo>
                  <a:lnTo>
                    <a:pt x="4700689" y="142889"/>
                  </a:lnTo>
                  <a:close/>
                </a:path>
              </a:pathLst>
            </a:custGeom>
            <a:ln w="9524">
              <a:solidFill>
                <a:srgbClr val="E1F6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04818" y="1617914"/>
            <a:ext cx="336278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 indent="-190500">
              <a:lnSpc>
                <a:spcPct val="100000"/>
              </a:lnSpc>
              <a:spcBef>
                <a:spcPts val="100"/>
              </a:spcBef>
              <a:buChar char="•"/>
              <a:tabLst>
                <a:tab pos="203200" algn="l"/>
              </a:tabLst>
            </a:pPr>
            <a:r>
              <a:rPr lang="ru-RU" sz="2000" spc="-10" dirty="0" smtClean="0">
                <a:latin typeface="Times New Roman"/>
                <a:cs typeface="Times New Roman"/>
              </a:rPr>
              <a:t>6-7 лет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47624" y="1320768"/>
            <a:ext cx="7382509" cy="1941830"/>
            <a:chOff x="1147624" y="1320768"/>
            <a:chExt cx="7382509" cy="194183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7624" y="1320768"/>
              <a:ext cx="2724132" cy="10036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623" y="1340767"/>
              <a:ext cx="2644132" cy="9236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829167" y="2311294"/>
              <a:ext cx="4696460" cy="946150"/>
            </a:xfrm>
            <a:custGeom>
              <a:avLst/>
              <a:gdLst/>
              <a:ahLst/>
              <a:cxnLst/>
              <a:rect l="l" t="t" r="r" b="b"/>
              <a:pathLst>
                <a:path w="4696459" h="946150">
                  <a:moveTo>
                    <a:pt x="4538421" y="946052"/>
                  </a:moveTo>
                  <a:lnTo>
                    <a:pt x="0" y="946049"/>
                  </a:lnTo>
                  <a:lnTo>
                    <a:pt x="11" y="0"/>
                  </a:lnTo>
                  <a:lnTo>
                    <a:pt x="4538421" y="7"/>
                  </a:lnTo>
                  <a:lnTo>
                    <a:pt x="4588259" y="8046"/>
                  </a:lnTo>
                  <a:lnTo>
                    <a:pt x="4631543" y="30430"/>
                  </a:lnTo>
                  <a:lnTo>
                    <a:pt x="4665676" y="64562"/>
                  </a:lnTo>
                  <a:lnTo>
                    <a:pt x="4688060" y="107846"/>
                  </a:lnTo>
                  <a:lnTo>
                    <a:pt x="4696098" y="157685"/>
                  </a:lnTo>
                  <a:lnTo>
                    <a:pt x="4696098" y="788375"/>
                  </a:lnTo>
                  <a:lnTo>
                    <a:pt x="4684096" y="848715"/>
                  </a:lnTo>
                  <a:lnTo>
                    <a:pt x="4649915" y="899870"/>
                  </a:lnTo>
                  <a:lnTo>
                    <a:pt x="4598761" y="934050"/>
                  </a:lnTo>
                  <a:lnTo>
                    <a:pt x="4538421" y="946052"/>
                  </a:lnTo>
                  <a:close/>
                </a:path>
              </a:pathLst>
            </a:custGeom>
            <a:solidFill>
              <a:srgbClr val="D1F3CE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29167" y="2311294"/>
              <a:ext cx="4696460" cy="946150"/>
            </a:xfrm>
            <a:custGeom>
              <a:avLst/>
              <a:gdLst/>
              <a:ahLst/>
              <a:cxnLst/>
              <a:rect l="l" t="t" r="r" b="b"/>
              <a:pathLst>
                <a:path w="4696459" h="946150">
                  <a:moveTo>
                    <a:pt x="4696098" y="157685"/>
                  </a:moveTo>
                  <a:lnTo>
                    <a:pt x="4696098" y="788375"/>
                  </a:lnTo>
                  <a:lnTo>
                    <a:pt x="4693041" y="819280"/>
                  </a:lnTo>
                  <a:lnTo>
                    <a:pt x="4684096" y="848715"/>
                  </a:lnTo>
                  <a:lnTo>
                    <a:pt x="4649915" y="899870"/>
                  </a:lnTo>
                  <a:lnTo>
                    <a:pt x="4598761" y="934050"/>
                  </a:lnTo>
                  <a:lnTo>
                    <a:pt x="4538421" y="946052"/>
                  </a:lnTo>
                  <a:lnTo>
                    <a:pt x="7" y="946052"/>
                  </a:lnTo>
                  <a:lnTo>
                    <a:pt x="7" y="7"/>
                  </a:lnTo>
                  <a:lnTo>
                    <a:pt x="4538421" y="7"/>
                  </a:lnTo>
                  <a:lnTo>
                    <a:pt x="4588259" y="8046"/>
                  </a:lnTo>
                  <a:lnTo>
                    <a:pt x="4631543" y="30430"/>
                  </a:lnTo>
                  <a:lnTo>
                    <a:pt x="4665676" y="64562"/>
                  </a:lnTo>
                  <a:lnTo>
                    <a:pt x="4688060" y="107846"/>
                  </a:lnTo>
                  <a:lnTo>
                    <a:pt x="4696098" y="157685"/>
                  </a:lnTo>
                  <a:close/>
                </a:path>
              </a:pathLst>
            </a:custGeom>
            <a:ln w="9524">
              <a:solidFill>
                <a:srgbClr val="D1F3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102234" y="2598968"/>
            <a:ext cx="17564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 indent="-190500">
              <a:lnSpc>
                <a:spcPct val="100000"/>
              </a:lnSpc>
              <a:spcBef>
                <a:spcPts val="100"/>
              </a:spcBef>
              <a:buChar char="•"/>
              <a:tabLst>
                <a:tab pos="203200" algn="l"/>
              </a:tabLst>
            </a:pPr>
            <a:r>
              <a:rPr lang="ru-RU" sz="2000" dirty="0" smtClean="0">
                <a:latin typeface="Times New Roman"/>
                <a:cs typeface="Times New Roman"/>
              </a:rPr>
              <a:t>2</a:t>
            </a:r>
            <a:r>
              <a:rPr sz="2000" spc="-4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учебный</a:t>
            </a:r>
            <a:r>
              <a:rPr sz="2000" spc="-40" dirty="0">
                <a:latin typeface="Times New Roman"/>
                <a:cs typeface="Times New Roman"/>
              </a:rPr>
              <a:t> год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47624" y="2302476"/>
            <a:ext cx="7390130" cy="1915795"/>
            <a:chOff x="1147624" y="2302476"/>
            <a:chExt cx="7390130" cy="191579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7624" y="2302476"/>
              <a:ext cx="2721551" cy="10036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7623" y="2322477"/>
              <a:ext cx="2641550" cy="92369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831749" y="3317345"/>
              <a:ext cx="4700905" cy="896619"/>
            </a:xfrm>
            <a:custGeom>
              <a:avLst/>
              <a:gdLst/>
              <a:ahLst/>
              <a:cxnLst/>
              <a:rect l="l" t="t" r="r" b="b"/>
              <a:pathLst>
                <a:path w="4700905" h="896620">
                  <a:moveTo>
                    <a:pt x="4551345" y="896055"/>
                  </a:moveTo>
                  <a:lnTo>
                    <a:pt x="0" y="896052"/>
                  </a:lnTo>
                  <a:lnTo>
                    <a:pt x="10" y="0"/>
                  </a:lnTo>
                  <a:lnTo>
                    <a:pt x="4551345" y="7"/>
                  </a:lnTo>
                  <a:lnTo>
                    <a:pt x="4598549" y="7621"/>
                  </a:lnTo>
                  <a:lnTo>
                    <a:pt x="4639546" y="28822"/>
                  </a:lnTo>
                  <a:lnTo>
                    <a:pt x="4671874" y="61151"/>
                  </a:lnTo>
                  <a:lnTo>
                    <a:pt x="4693076" y="102147"/>
                  </a:lnTo>
                  <a:lnTo>
                    <a:pt x="4700689" y="149351"/>
                  </a:lnTo>
                  <a:lnTo>
                    <a:pt x="4700689" y="746711"/>
                  </a:lnTo>
                  <a:lnTo>
                    <a:pt x="4689321" y="803862"/>
                  </a:lnTo>
                  <a:lnTo>
                    <a:pt x="4656947" y="852313"/>
                  </a:lnTo>
                  <a:lnTo>
                    <a:pt x="4608496" y="884687"/>
                  </a:lnTo>
                  <a:lnTo>
                    <a:pt x="4551345" y="896055"/>
                  </a:lnTo>
                  <a:close/>
                </a:path>
              </a:pathLst>
            </a:custGeom>
            <a:solidFill>
              <a:srgbClr val="CEEED7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31749" y="3317345"/>
              <a:ext cx="4700905" cy="896619"/>
            </a:xfrm>
            <a:custGeom>
              <a:avLst/>
              <a:gdLst/>
              <a:ahLst/>
              <a:cxnLst/>
              <a:rect l="l" t="t" r="r" b="b"/>
              <a:pathLst>
                <a:path w="4700905" h="896620">
                  <a:moveTo>
                    <a:pt x="4700689" y="149351"/>
                  </a:moveTo>
                  <a:lnTo>
                    <a:pt x="4700689" y="746711"/>
                  </a:lnTo>
                  <a:lnTo>
                    <a:pt x="4697793" y="775983"/>
                  </a:lnTo>
                  <a:lnTo>
                    <a:pt x="4689321" y="803862"/>
                  </a:lnTo>
                  <a:lnTo>
                    <a:pt x="4656947" y="852313"/>
                  </a:lnTo>
                  <a:lnTo>
                    <a:pt x="4608496" y="884687"/>
                  </a:lnTo>
                  <a:lnTo>
                    <a:pt x="4551345" y="896055"/>
                  </a:lnTo>
                  <a:lnTo>
                    <a:pt x="7" y="896055"/>
                  </a:lnTo>
                  <a:lnTo>
                    <a:pt x="7" y="7"/>
                  </a:lnTo>
                  <a:lnTo>
                    <a:pt x="4551345" y="7"/>
                  </a:lnTo>
                  <a:lnTo>
                    <a:pt x="4598549" y="7621"/>
                  </a:lnTo>
                  <a:lnTo>
                    <a:pt x="4639546" y="28822"/>
                  </a:lnTo>
                  <a:lnTo>
                    <a:pt x="4671874" y="61151"/>
                  </a:lnTo>
                  <a:lnTo>
                    <a:pt x="4693076" y="102147"/>
                  </a:lnTo>
                  <a:lnTo>
                    <a:pt x="4700689" y="149351"/>
                  </a:lnTo>
                  <a:close/>
                </a:path>
              </a:pathLst>
            </a:custGeom>
            <a:ln w="9524">
              <a:solidFill>
                <a:srgbClr val="CEEE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104818" y="3580020"/>
            <a:ext cx="1381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 indent="-190500">
              <a:lnSpc>
                <a:spcPct val="100000"/>
              </a:lnSpc>
              <a:spcBef>
                <a:spcPts val="100"/>
              </a:spcBef>
              <a:buChar char="•"/>
              <a:tabLst>
                <a:tab pos="203200" algn="l"/>
              </a:tabLst>
            </a:pPr>
            <a:r>
              <a:rPr lang="ru-RU" sz="2000" dirty="0">
                <a:latin typeface="Times New Roman"/>
                <a:cs typeface="Times New Roman"/>
              </a:rPr>
              <a:t>6</a:t>
            </a:r>
            <a:r>
              <a:rPr sz="2000" spc="-60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человек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47624" y="3283530"/>
            <a:ext cx="7382509" cy="1950085"/>
            <a:chOff x="1147624" y="3283530"/>
            <a:chExt cx="7382509" cy="195008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7624" y="3283530"/>
              <a:ext cx="2724132" cy="10036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7623" y="3303531"/>
              <a:ext cx="2644132" cy="92369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829166" y="4273400"/>
              <a:ext cx="4696460" cy="955675"/>
            </a:xfrm>
            <a:custGeom>
              <a:avLst/>
              <a:gdLst/>
              <a:ahLst/>
              <a:cxnLst/>
              <a:rect l="l" t="t" r="r" b="b"/>
              <a:pathLst>
                <a:path w="4696459" h="955675">
                  <a:moveTo>
                    <a:pt x="4536906" y="955141"/>
                  </a:moveTo>
                  <a:lnTo>
                    <a:pt x="0" y="955138"/>
                  </a:lnTo>
                  <a:lnTo>
                    <a:pt x="11" y="0"/>
                  </a:lnTo>
                  <a:lnTo>
                    <a:pt x="4536906" y="7"/>
                  </a:lnTo>
                  <a:lnTo>
                    <a:pt x="4587224" y="8123"/>
                  </a:lnTo>
                  <a:lnTo>
                    <a:pt x="4630923" y="30722"/>
                  </a:lnTo>
                  <a:lnTo>
                    <a:pt x="4665384" y="65183"/>
                  </a:lnTo>
                  <a:lnTo>
                    <a:pt x="4687983" y="108883"/>
                  </a:lnTo>
                  <a:lnTo>
                    <a:pt x="4696098" y="159199"/>
                  </a:lnTo>
                  <a:lnTo>
                    <a:pt x="4696098" y="795949"/>
                  </a:lnTo>
                  <a:lnTo>
                    <a:pt x="4683981" y="856869"/>
                  </a:lnTo>
                  <a:lnTo>
                    <a:pt x="4649472" y="908515"/>
                  </a:lnTo>
                  <a:lnTo>
                    <a:pt x="4597827" y="943024"/>
                  </a:lnTo>
                  <a:lnTo>
                    <a:pt x="4536906" y="955141"/>
                  </a:lnTo>
                  <a:close/>
                </a:path>
              </a:pathLst>
            </a:custGeom>
            <a:solidFill>
              <a:srgbClr val="CEECE1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29166" y="4273400"/>
              <a:ext cx="4696460" cy="955675"/>
            </a:xfrm>
            <a:custGeom>
              <a:avLst/>
              <a:gdLst/>
              <a:ahLst/>
              <a:cxnLst/>
              <a:rect l="l" t="t" r="r" b="b"/>
              <a:pathLst>
                <a:path w="4696459" h="955675">
                  <a:moveTo>
                    <a:pt x="4696098" y="159199"/>
                  </a:moveTo>
                  <a:lnTo>
                    <a:pt x="4696098" y="795949"/>
                  </a:lnTo>
                  <a:lnTo>
                    <a:pt x="4693011" y="827151"/>
                  </a:lnTo>
                  <a:lnTo>
                    <a:pt x="4683981" y="856869"/>
                  </a:lnTo>
                  <a:lnTo>
                    <a:pt x="4649472" y="908515"/>
                  </a:lnTo>
                  <a:lnTo>
                    <a:pt x="4597827" y="943024"/>
                  </a:lnTo>
                  <a:lnTo>
                    <a:pt x="4536906" y="955141"/>
                  </a:lnTo>
                  <a:lnTo>
                    <a:pt x="7" y="955141"/>
                  </a:lnTo>
                  <a:lnTo>
                    <a:pt x="7" y="7"/>
                  </a:lnTo>
                  <a:lnTo>
                    <a:pt x="4536906" y="7"/>
                  </a:lnTo>
                  <a:lnTo>
                    <a:pt x="4587224" y="8123"/>
                  </a:lnTo>
                  <a:lnTo>
                    <a:pt x="4630923" y="30722"/>
                  </a:lnTo>
                  <a:lnTo>
                    <a:pt x="4665384" y="65183"/>
                  </a:lnTo>
                  <a:lnTo>
                    <a:pt x="4687983" y="108883"/>
                  </a:lnTo>
                  <a:lnTo>
                    <a:pt x="4696098" y="159199"/>
                  </a:lnTo>
                  <a:close/>
                </a:path>
              </a:pathLst>
            </a:custGeom>
            <a:ln w="9524">
              <a:solidFill>
                <a:srgbClr val="CEEC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102234" y="4427506"/>
            <a:ext cx="2958465" cy="60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 indent="-190500" algn="just">
              <a:lnSpc>
                <a:spcPts val="2290"/>
              </a:lnSpc>
              <a:spcBef>
                <a:spcPts val="100"/>
              </a:spcBef>
              <a:buChar char="•"/>
              <a:tabLst>
                <a:tab pos="203200" algn="l"/>
              </a:tabLst>
            </a:pPr>
            <a:r>
              <a:rPr lang="ru-RU" sz="2000" spc="-20" dirty="0" smtClean="0">
                <a:latin typeface="Times New Roman"/>
                <a:cs typeface="Times New Roman"/>
              </a:rPr>
              <a:t>два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раз</a:t>
            </a:r>
            <a:r>
              <a:rPr lang="ru-RU" sz="2000" dirty="0" smtClean="0">
                <a:latin typeface="Times New Roman"/>
                <a:cs typeface="Times New Roman"/>
              </a:rPr>
              <a:t>а</a:t>
            </a:r>
            <a:r>
              <a:rPr sz="2000" spc="-2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неделю</a:t>
            </a:r>
            <a:r>
              <a:rPr lang="ru-RU" sz="2000" dirty="0" smtClean="0">
                <a:latin typeface="Times New Roman"/>
                <a:cs typeface="Times New Roman"/>
              </a:rPr>
              <a:t>                </a:t>
            </a:r>
            <a:r>
              <a:rPr sz="2000" spc="-5" dirty="0" smtClean="0">
                <a:latin typeface="Times New Roman"/>
                <a:cs typeface="Times New Roman"/>
              </a:rPr>
              <a:t>(</a:t>
            </a:r>
            <a:r>
              <a:rPr sz="2000" spc="-5" dirty="0" err="1" smtClean="0">
                <a:latin typeface="Times New Roman"/>
                <a:cs typeface="Times New Roman"/>
              </a:rPr>
              <a:t>во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второй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половине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дня)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47624" y="4269130"/>
            <a:ext cx="2721610" cy="1003935"/>
            <a:chOff x="1147624" y="4269130"/>
            <a:chExt cx="2721610" cy="1003935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7624" y="4269130"/>
              <a:ext cx="2721551" cy="100369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7623" y="4289129"/>
              <a:ext cx="2641550" cy="923692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422075" y="1617257"/>
            <a:ext cx="2172970" cy="327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Возраст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детей</a:t>
            </a:r>
            <a:endParaRPr sz="2000">
              <a:latin typeface="Times New Roman"/>
              <a:cs typeface="Times New Roman"/>
            </a:endParaRPr>
          </a:p>
          <a:p>
            <a:pPr marL="12065" marR="5080" algn="ctr">
              <a:lnSpc>
                <a:spcPct val="321900"/>
              </a:lnSpc>
              <a:spcBef>
                <a:spcPts val="5"/>
              </a:spcBef>
            </a:pPr>
            <a:r>
              <a:rPr sz="2000" b="1" spc="-5" dirty="0">
                <a:latin typeface="Times New Roman"/>
                <a:cs typeface="Times New Roman"/>
              </a:rPr>
              <a:t>Сроки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реализации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Наполняемость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imes New Roman"/>
              <a:cs typeface="Times New Roman"/>
            </a:endParaRPr>
          </a:p>
          <a:p>
            <a:pPr marL="205104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Режим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занятий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804457"/>
            <a:ext cx="992218" cy="1361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23594"/>
          </a:xfrm>
          <a:custGeom>
            <a:avLst/>
            <a:gdLst/>
            <a:ahLst/>
            <a:cxnLst/>
            <a:rect l="l" t="t" r="r" b="b"/>
            <a:pathLst>
              <a:path w="9144000" h="823594">
                <a:moveTo>
                  <a:pt x="0" y="0"/>
                </a:moveTo>
                <a:lnTo>
                  <a:pt x="9143999" y="0"/>
                </a:lnTo>
                <a:lnTo>
                  <a:pt x="9143999" y="823240"/>
                </a:lnTo>
                <a:lnTo>
                  <a:pt x="0" y="82324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9431" y="156950"/>
            <a:ext cx="52190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ФОРМЫ</a:t>
            </a:r>
            <a:r>
              <a:rPr spc="-20" dirty="0"/>
              <a:t> </a:t>
            </a:r>
            <a:r>
              <a:rPr spc="-70" dirty="0"/>
              <a:t>РАБОТЫ</a:t>
            </a:r>
            <a:r>
              <a:rPr spc="-15" dirty="0"/>
              <a:t> </a:t>
            </a:r>
            <a:r>
              <a:rPr dirty="0"/>
              <a:t>С</a:t>
            </a:r>
            <a:r>
              <a:rPr spc="-15" dirty="0"/>
              <a:t> </a:t>
            </a:r>
            <a:r>
              <a:rPr spc="-25" dirty="0"/>
              <a:t>ДЕТЬМИ:</a:t>
            </a:r>
          </a:p>
        </p:txBody>
      </p:sp>
      <p:pic>
        <p:nvPicPr>
          <p:cNvPr id="6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7" y="1269000"/>
            <a:ext cx="8352927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823594"/>
          </a:xfrm>
          <a:custGeom>
            <a:avLst/>
            <a:gdLst/>
            <a:ahLst/>
            <a:cxnLst/>
            <a:rect l="l" t="t" r="r" b="b"/>
            <a:pathLst>
              <a:path w="9144000" h="823594">
                <a:moveTo>
                  <a:pt x="0" y="0"/>
                </a:moveTo>
                <a:lnTo>
                  <a:pt x="9143999" y="0"/>
                </a:lnTo>
                <a:lnTo>
                  <a:pt x="9143999" y="823240"/>
                </a:lnTo>
                <a:lnTo>
                  <a:pt x="0" y="82324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3900" y="156950"/>
            <a:ext cx="7696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/>
              <a:t>НЕЙРОАКРАБАТИКА или ПАЛЬЦОВКА</a:t>
            </a:r>
            <a:endParaRPr spc="-25" dirty="0"/>
          </a:p>
        </p:txBody>
      </p:sp>
      <p:pic>
        <p:nvPicPr>
          <p:cNvPr id="10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4419600"/>
            <a:ext cx="1290053" cy="1227583"/>
          </a:xfrm>
          <a:prstGeom prst="rect">
            <a:avLst/>
          </a:prstGeom>
        </p:spPr>
      </p:pic>
      <p:sp>
        <p:nvSpPr>
          <p:cNvPr id="5" name="object 4"/>
          <p:cNvSpPr txBox="1">
            <a:spLocks/>
          </p:cNvSpPr>
          <p:nvPr/>
        </p:nvSpPr>
        <p:spPr>
          <a:xfrm>
            <a:off x="4876800" y="1066800"/>
            <a:ext cx="4114800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Упражнения 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Пальцовки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 улучшают память, развивают согласованную работу полушарий мозга, повышают скорость мышления, скорость принятия решений, скорость реакции и пр. Выстраивают новые нейронные связи в коре головного мозга.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 помощью этих упражнений можно значительно повысить свою эффективность и продуктивность.</a:t>
            </a:r>
          </a:p>
        </p:txBody>
      </p:sp>
      <p:pic>
        <p:nvPicPr>
          <p:cNvPr id="2050" name="Picture 2" descr="C:\Users\Windows\Desktop\ВОСПИТАТЕЛЬ РОССИИ 2021\20210715_115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44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Windows\Downloads\IMG_0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1400"/>
            <a:ext cx="44196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823594"/>
          </a:xfrm>
          <a:custGeom>
            <a:avLst/>
            <a:gdLst/>
            <a:ahLst/>
            <a:cxnLst/>
            <a:rect l="l" t="t" r="r" b="b"/>
            <a:pathLst>
              <a:path w="9144000" h="823594">
                <a:moveTo>
                  <a:pt x="0" y="0"/>
                </a:moveTo>
                <a:lnTo>
                  <a:pt x="9143999" y="0"/>
                </a:lnTo>
                <a:lnTo>
                  <a:pt x="9143999" y="823240"/>
                </a:lnTo>
                <a:lnTo>
                  <a:pt x="0" y="82324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05134" y="156950"/>
            <a:ext cx="573373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/>
              <a:t>ОБВОДИЛКИ ДЛЯ ОБЕИХ РУК</a:t>
            </a:r>
            <a:endParaRPr spc="-25" dirty="0"/>
          </a:p>
        </p:txBody>
      </p:sp>
      <p:pic>
        <p:nvPicPr>
          <p:cNvPr id="1026" name="Picture 2" descr="C:\Users\Windows\Desktop\ВОСПИТАТЕЛЬ РОССИИ 2021\20210610_115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05200"/>
            <a:ext cx="44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Windows\Desktop\ВОСПИТАТЕЛЬ РОССИИ 2021\20210610_115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44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ject 4"/>
          <p:cNvSpPr txBox="1">
            <a:spLocks/>
          </p:cNvSpPr>
          <p:nvPr/>
        </p:nvSpPr>
        <p:spPr>
          <a:xfrm>
            <a:off x="4876800" y="1066800"/>
            <a:ext cx="41148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0" cap="none" spc="-25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Рисование</a:t>
            </a:r>
            <a:r>
              <a:rPr kumimoji="0" lang="ru-RU" sz="2000" i="1" u="none" strike="noStrike" kern="0" cap="none" spc="-25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одновременно двумя руками координирует работу обоих полушарий головного мозга, работу ведущей руки и ведомой, зрительного и пространственного восприятия.</a:t>
            </a: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0" cap="none" spc="-25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Упражнения развивают симметрию моторики, облегчая ребёнку получения навыков рисования и письма обеими руками.</a:t>
            </a:r>
            <a:endParaRPr kumimoji="0" lang="ru-RU" sz="2000" i="1" u="none" strike="noStrike" kern="0" cap="none" spc="-25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1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9400" y="4419600"/>
            <a:ext cx="1290053" cy="1227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823594"/>
          </a:xfrm>
          <a:custGeom>
            <a:avLst/>
            <a:gdLst/>
            <a:ahLst/>
            <a:cxnLst/>
            <a:rect l="l" t="t" r="r" b="b"/>
            <a:pathLst>
              <a:path w="9144000" h="823594">
                <a:moveTo>
                  <a:pt x="0" y="0"/>
                </a:moveTo>
                <a:lnTo>
                  <a:pt x="9143999" y="0"/>
                </a:lnTo>
                <a:lnTo>
                  <a:pt x="9143999" y="823240"/>
                </a:lnTo>
                <a:lnTo>
                  <a:pt x="0" y="82324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62468" y="156950"/>
            <a:ext cx="52190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/>
              <a:t>СТРУП-ТЕСТ</a:t>
            </a:r>
            <a:endParaRPr spc="-25" dirty="0"/>
          </a:p>
        </p:txBody>
      </p:sp>
      <p:pic>
        <p:nvPicPr>
          <p:cNvPr id="2050" name="Picture 2" descr="C:\Users\Windows\Desktop\ВОСПИТАТЕЛЬ РОССИИ 2021\20210610_12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57600"/>
            <a:ext cx="44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ject 4"/>
          <p:cNvSpPr txBox="1">
            <a:spLocks/>
          </p:cNvSpPr>
          <p:nvPr/>
        </p:nvSpPr>
        <p:spPr>
          <a:xfrm>
            <a:off x="4876800" y="1066800"/>
            <a:ext cx="4114800" cy="156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0" cap="none" spc="-25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Ребёнок на время должен назвать цвета, по окончании записывается время. </a:t>
            </a: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0" cap="none" spc="-25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Сначала задания простые, постепенно усложняются.</a:t>
            </a:r>
            <a:endParaRPr kumimoji="0" lang="ru-RU" sz="2000" i="1" u="none" strike="noStrike" kern="0" cap="none" spc="-25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8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0" y="4419600"/>
            <a:ext cx="1290053" cy="1227583"/>
          </a:xfrm>
          <a:prstGeom prst="rect">
            <a:avLst/>
          </a:prstGeom>
        </p:spPr>
      </p:pic>
      <p:pic>
        <p:nvPicPr>
          <p:cNvPr id="1026" name="Picture 2" descr="C:\Users\Windows\Desktop\ВОСПИТАТЕЛЬ РОССИИ 2021\20210611_104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4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823594"/>
          </a:xfrm>
          <a:custGeom>
            <a:avLst/>
            <a:gdLst/>
            <a:ahLst/>
            <a:cxnLst/>
            <a:rect l="l" t="t" r="r" b="b"/>
            <a:pathLst>
              <a:path w="9144000" h="823594">
                <a:moveTo>
                  <a:pt x="0" y="0"/>
                </a:moveTo>
                <a:lnTo>
                  <a:pt x="9143999" y="0"/>
                </a:lnTo>
                <a:lnTo>
                  <a:pt x="9143999" y="823240"/>
                </a:lnTo>
                <a:lnTo>
                  <a:pt x="0" y="82324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62468" y="156950"/>
            <a:ext cx="52190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/>
              <a:t>ФЛЕШ-КАРТЫ</a:t>
            </a:r>
            <a:endParaRPr spc="-25" dirty="0"/>
          </a:p>
        </p:txBody>
      </p:sp>
      <p:pic>
        <p:nvPicPr>
          <p:cNvPr id="10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3947" y="5029200"/>
            <a:ext cx="1290053" cy="1227583"/>
          </a:xfrm>
          <a:prstGeom prst="rect">
            <a:avLst/>
          </a:prstGeom>
        </p:spPr>
      </p:pic>
      <p:sp>
        <p:nvSpPr>
          <p:cNvPr id="11" name="object 4"/>
          <p:cNvSpPr txBox="1">
            <a:spLocks/>
          </p:cNvSpPr>
          <p:nvPr/>
        </p:nvSpPr>
        <p:spPr>
          <a:xfrm>
            <a:off x="4876800" y="914401"/>
            <a:ext cx="4114800" cy="4642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just">
              <a:spcBef>
                <a:spcPts val="100"/>
              </a:spcBef>
              <a:defRPr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Флэш-карты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– это карточка с изображением спиц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абакуса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 набранными на них числами. С этими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флэш-картами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проводят много игр, их демонстрируют деткам, с максимальной скоростью, и дети должны успеть понять какое число они увидели. Педагог очень быстро чередует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флеш-карты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перед воспитанниками. </a:t>
            </a:r>
          </a:p>
          <a:p>
            <a:pPr marL="12700" lvl="0" algn="just">
              <a:spcBef>
                <a:spcPts val="100"/>
              </a:spcBef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Данное упражнение тренирует внимательность, зрительную память, скорость, также дети быстрее запоминают изображение числа на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абакусе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000" i="1" u="none" strike="noStrike" kern="0" cap="none" spc="-25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9" name="Picture 5" descr="C:\Users\Windows\Desktop\ВОСПИТАТЕЛЬ РОССИИ 2021\IMG_0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81400"/>
            <a:ext cx="44958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Windows\Desktop\ВОСПИТАТЕЛЬ РОССИИ 2021\IMG_0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14400"/>
            <a:ext cx="44958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823594"/>
          </a:xfrm>
          <a:custGeom>
            <a:avLst/>
            <a:gdLst/>
            <a:ahLst/>
            <a:cxnLst/>
            <a:rect l="l" t="t" r="r" b="b"/>
            <a:pathLst>
              <a:path w="9144000" h="823594">
                <a:moveTo>
                  <a:pt x="0" y="0"/>
                </a:moveTo>
                <a:lnTo>
                  <a:pt x="9143999" y="0"/>
                </a:lnTo>
                <a:lnTo>
                  <a:pt x="9143999" y="823240"/>
                </a:lnTo>
                <a:lnTo>
                  <a:pt x="0" y="82324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62468" y="156950"/>
            <a:ext cx="52190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/>
              <a:t>ГРАФИЧЕСКИЙ ДИКТАНТ</a:t>
            </a:r>
            <a:endParaRPr spc="-25" dirty="0"/>
          </a:p>
        </p:txBody>
      </p:sp>
      <p:pic>
        <p:nvPicPr>
          <p:cNvPr id="10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4419600"/>
            <a:ext cx="1290053" cy="1227583"/>
          </a:xfrm>
          <a:prstGeom prst="rect">
            <a:avLst/>
          </a:prstGeom>
        </p:spPr>
      </p:pic>
      <p:sp>
        <p:nvSpPr>
          <p:cNvPr id="11" name="object 4"/>
          <p:cNvSpPr txBox="1">
            <a:spLocks/>
          </p:cNvSpPr>
          <p:nvPr/>
        </p:nvSpPr>
        <p:spPr>
          <a:xfrm>
            <a:off x="4876800" y="1066800"/>
            <a:ext cx="4114800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just">
              <a:spcBef>
                <a:spcPts val="100"/>
              </a:spcBef>
              <a:defRPr/>
            </a:pPr>
            <a:r>
              <a:rPr lang="ru-RU" sz="2000" i="1" kern="0" spc="-25" dirty="0" smtClean="0">
                <a:latin typeface="Times New Roman"/>
                <a:ea typeface="+mj-ea"/>
                <a:cs typeface="Times New Roman"/>
              </a:rPr>
              <a:t>Для детей графический диктант –</a:t>
            </a:r>
            <a:r>
              <a:rPr lang="ru-RU" sz="2000" i="1" kern="0" spc="-25" dirty="0">
                <a:latin typeface="Times New Roman"/>
                <a:ea typeface="+mj-ea"/>
                <a:cs typeface="Times New Roman"/>
              </a:rPr>
              <a:t> </a:t>
            </a:r>
            <a:r>
              <a:rPr lang="ru-RU" sz="2000" i="1" kern="0" spc="-25" dirty="0" smtClean="0">
                <a:latin typeface="Times New Roman"/>
                <a:ea typeface="+mj-ea"/>
                <a:cs typeface="Times New Roman"/>
              </a:rPr>
              <a:t>это своего рода игра, которая развивает ориентацию в пространстве, логику, абстрактное мышление, набивает руку для письма и рисования чётких линий, на практике закрепляет понятия «влево», «вправо», «вверх», «вниз», </a:t>
            </a:r>
            <a:r>
              <a:rPr lang="ru-RU" sz="2000" i="1" kern="0" spc="-25" dirty="0" smtClean="0">
                <a:latin typeface="Times New Roman"/>
                <a:cs typeface="Times New Roman"/>
              </a:rPr>
              <a:t>тренирует внимательность,</a:t>
            </a:r>
            <a:r>
              <a:rPr lang="ru-RU" sz="2000" i="1" kern="0" spc="-25" dirty="0" smtClean="0">
                <a:latin typeface="Times New Roman"/>
                <a:ea typeface="+mj-ea"/>
                <a:cs typeface="Times New Roman"/>
              </a:rPr>
              <a:t> а также счёт в пределах десяти на </a:t>
            </a:r>
            <a:r>
              <a:rPr lang="ru-RU" sz="2000" i="1" kern="0" spc="-25" dirty="0" err="1" smtClean="0">
                <a:latin typeface="Times New Roman"/>
                <a:ea typeface="+mj-ea"/>
                <a:cs typeface="Times New Roman"/>
              </a:rPr>
              <a:t>абакусе</a:t>
            </a:r>
            <a:r>
              <a:rPr lang="ru-RU" sz="2000" i="1" kern="0" spc="-25" dirty="0" smtClean="0">
                <a:latin typeface="Times New Roman"/>
                <a:ea typeface="+mj-ea"/>
                <a:cs typeface="Times New Roman"/>
              </a:rPr>
              <a:t>.</a:t>
            </a:r>
          </a:p>
        </p:txBody>
      </p:sp>
      <p:pic>
        <p:nvPicPr>
          <p:cNvPr id="2050" name="Picture 2" descr="C:\Users\Windows\Desktop\ВОСПИТАТЕЛЬ РОССИИ 2021\20210611_105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44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Windows\Desktop\ВОСПИТАТЕЛЬ РОССИИ 2021\20210611_105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1400"/>
            <a:ext cx="44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2550" y="1373726"/>
            <a:ext cx="7679055" cy="2926715"/>
            <a:chOff x="912550" y="1373726"/>
            <a:chExt cx="7679055" cy="2926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2550" y="1373726"/>
              <a:ext cx="7678940" cy="29264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71599" y="1412775"/>
              <a:ext cx="7560945" cy="2808605"/>
            </a:xfrm>
            <a:custGeom>
              <a:avLst/>
              <a:gdLst/>
              <a:ahLst/>
              <a:cxnLst/>
              <a:rect l="l" t="t" r="r" b="b"/>
              <a:pathLst>
                <a:path w="7560945" h="2808604">
                  <a:moveTo>
                    <a:pt x="7560839" y="2808311"/>
                  </a:moveTo>
                  <a:lnTo>
                    <a:pt x="0" y="2808311"/>
                  </a:lnTo>
                  <a:lnTo>
                    <a:pt x="0" y="0"/>
                  </a:lnTo>
                  <a:lnTo>
                    <a:pt x="7560839" y="0"/>
                  </a:lnTo>
                  <a:lnTo>
                    <a:pt x="7560839" y="2808311"/>
                  </a:lnTo>
                  <a:close/>
                </a:path>
              </a:pathLst>
            </a:custGeom>
            <a:solidFill>
              <a:srgbClr val="A7E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1599" y="1412775"/>
              <a:ext cx="7560945" cy="2808605"/>
            </a:xfrm>
            <a:custGeom>
              <a:avLst/>
              <a:gdLst/>
              <a:ahLst/>
              <a:cxnLst/>
              <a:rect l="l" t="t" r="r" b="b"/>
              <a:pathLst>
                <a:path w="7560945" h="2808604">
                  <a:moveTo>
                    <a:pt x="0" y="0"/>
                  </a:moveTo>
                  <a:lnTo>
                    <a:pt x="7560839" y="0"/>
                  </a:lnTo>
                  <a:lnTo>
                    <a:pt x="7560839" y="2808311"/>
                  </a:lnTo>
                  <a:lnTo>
                    <a:pt x="0" y="2808311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71091" y="1681043"/>
            <a:ext cx="5959475" cy="1126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82245" marR="5080" indent="-170180">
              <a:lnSpc>
                <a:spcPct val="100699"/>
              </a:lnSpc>
              <a:spcBef>
                <a:spcPts val="70"/>
              </a:spcBef>
            </a:pPr>
            <a:r>
              <a:rPr sz="3600" b="1" dirty="0">
                <a:solidFill>
                  <a:srgbClr val="A40000"/>
                </a:solidFill>
                <a:latin typeface="Times New Roman"/>
                <a:cs typeface="Times New Roman"/>
              </a:rPr>
              <a:t>«Мы</a:t>
            </a:r>
            <a:r>
              <a:rPr sz="3600" b="1" spc="-35" dirty="0">
                <a:solidFill>
                  <a:srgbClr val="A40000"/>
                </a:solidFill>
                <a:latin typeface="Times New Roman"/>
                <a:cs typeface="Times New Roman"/>
              </a:rPr>
              <a:t> </a:t>
            </a:r>
            <a:r>
              <a:rPr sz="3600" b="1" spc="25" dirty="0">
                <a:solidFill>
                  <a:srgbClr val="A40000"/>
                </a:solidFill>
                <a:latin typeface="Times New Roman"/>
                <a:cs typeface="Times New Roman"/>
              </a:rPr>
              <a:t>все</a:t>
            </a:r>
            <a:r>
              <a:rPr sz="3600" b="1" spc="-40" dirty="0">
                <a:solidFill>
                  <a:srgbClr val="A4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A40000"/>
                </a:solidFill>
                <a:latin typeface="Times New Roman"/>
                <a:cs typeface="Times New Roman"/>
              </a:rPr>
              <a:t>учились</a:t>
            </a:r>
            <a:r>
              <a:rPr sz="3600" b="1" spc="-30" dirty="0">
                <a:solidFill>
                  <a:srgbClr val="A4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A40000"/>
                </a:solidFill>
                <a:latin typeface="Times New Roman"/>
                <a:cs typeface="Times New Roman"/>
              </a:rPr>
              <a:t>понемногу </a:t>
            </a:r>
            <a:r>
              <a:rPr sz="3600" b="1" spc="-885" dirty="0">
                <a:solidFill>
                  <a:srgbClr val="A40000"/>
                </a:solidFill>
                <a:latin typeface="Times New Roman"/>
                <a:cs typeface="Times New Roman"/>
              </a:rPr>
              <a:t> </a:t>
            </a:r>
            <a:r>
              <a:rPr sz="3600" b="1" spc="-40" dirty="0">
                <a:solidFill>
                  <a:srgbClr val="A40000"/>
                </a:solidFill>
                <a:latin typeface="Times New Roman"/>
                <a:cs typeface="Times New Roman"/>
              </a:rPr>
              <a:t>чему-нибудь</a:t>
            </a:r>
            <a:r>
              <a:rPr sz="3600" b="1" spc="-20" dirty="0">
                <a:solidFill>
                  <a:srgbClr val="A4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A40000"/>
                </a:solidFill>
                <a:latin typeface="Times New Roman"/>
                <a:cs typeface="Times New Roman"/>
              </a:rPr>
              <a:t>и</a:t>
            </a:r>
            <a:r>
              <a:rPr sz="3600" b="1" spc="-15" dirty="0">
                <a:solidFill>
                  <a:srgbClr val="A40000"/>
                </a:solidFill>
                <a:latin typeface="Times New Roman"/>
                <a:cs typeface="Times New Roman"/>
              </a:rPr>
              <a:t> </a:t>
            </a:r>
            <a:r>
              <a:rPr sz="3600" b="1" spc="-45" dirty="0">
                <a:solidFill>
                  <a:srgbClr val="A40000"/>
                </a:solidFill>
                <a:latin typeface="Times New Roman"/>
                <a:cs typeface="Times New Roman"/>
              </a:rPr>
              <a:t>как-нибудь»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6200" y="3338394"/>
            <a:ext cx="2898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A40000"/>
                </a:solidFill>
                <a:latin typeface="Times New Roman"/>
                <a:cs typeface="Times New Roman"/>
              </a:rPr>
              <a:t>А.</a:t>
            </a:r>
            <a:r>
              <a:rPr sz="3600" b="1" spc="-50" dirty="0">
                <a:solidFill>
                  <a:srgbClr val="A4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A40000"/>
                </a:solidFill>
                <a:latin typeface="Times New Roman"/>
                <a:cs typeface="Times New Roman"/>
              </a:rPr>
              <a:t>С.</a:t>
            </a:r>
            <a:r>
              <a:rPr sz="3600" b="1" spc="-45" dirty="0">
                <a:solidFill>
                  <a:srgbClr val="A4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A40000"/>
                </a:solidFill>
                <a:latin typeface="Times New Roman"/>
                <a:cs typeface="Times New Roman"/>
              </a:rPr>
              <a:t>Пушкин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823594"/>
          </a:xfrm>
          <a:custGeom>
            <a:avLst/>
            <a:gdLst/>
            <a:ahLst/>
            <a:cxnLst/>
            <a:rect l="l" t="t" r="r" b="b"/>
            <a:pathLst>
              <a:path w="9144000" h="823594">
                <a:moveTo>
                  <a:pt x="0" y="0"/>
                </a:moveTo>
                <a:lnTo>
                  <a:pt x="9143999" y="0"/>
                </a:lnTo>
                <a:lnTo>
                  <a:pt x="9143999" y="823240"/>
                </a:lnTo>
                <a:lnTo>
                  <a:pt x="0" y="82324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62468" y="156950"/>
            <a:ext cx="52190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0" smtClean="0"/>
              <a:t>СЧЁТ НА АБАКУСЕ</a:t>
            </a:r>
            <a:endParaRPr spc="-25" dirty="0"/>
          </a:p>
        </p:txBody>
      </p:sp>
      <p:pic>
        <p:nvPicPr>
          <p:cNvPr id="10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4419600"/>
            <a:ext cx="1290053" cy="1227583"/>
          </a:xfrm>
          <a:prstGeom prst="rect">
            <a:avLst/>
          </a:prstGeom>
        </p:spPr>
      </p:pic>
      <p:sp>
        <p:nvSpPr>
          <p:cNvPr id="11" name="object 4"/>
          <p:cNvSpPr txBox="1">
            <a:spLocks/>
          </p:cNvSpPr>
          <p:nvPr/>
        </p:nvSpPr>
        <p:spPr>
          <a:xfrm>
            <a:off x="4876800" y="1066800"/>
            <a:ext cx="4114800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just">
              <a:spcBef>
                <a:spcPts val="100"/>
              </a:spcBef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Дети знакомятся с числами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абакусе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осваивают их тактильно, перемещая косточки. Воспитанники обучаются правильной технике работы пальцев на абаке, используя для вычислений обе руки. </a:t>
            </a:r>
          </a:p>
          <a:p>
            <a:pPr marL="12700" lvl="0" algn="just">
              <a:spcBef>
                <a:spcPts val="100"/>
              </a:spcBef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Благодаря интенсивному взаимодействию тактильных, зрительных и мыслительных процессов оба полушария мозга работают одновременно. </a:t>
            </a:r>
            <a:endParaRPr kumimoji="0" lang="ru-RU" sz="2000" i="1" u="none" strike="noStrike" kern="0" cap="none" spc="-25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C:\Users\Windows\Desktop\ВОСПИТАТЕЛЬ РОССИИ 2021\20210611_110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44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Windows\Desktop\ВОСПИТАТЕЛЬ РОССИИ 2021\20210618_154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1400"/>
            <a:ext cx="44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823594"/>
          </a:xfrm>
          <a:custGeom>
            <a:avLst/>
            <a:gdLst/>
            <a:ahLst/>
            <a:cxnLst/>
            <a:rect l="l" t="t" r="r" b="b"/>
            <a:pathLst>
              <a:path w="9144000" h="823594">
                <a:moveTo>
                  <a:pt x="0" y="0"/>
                </a:moveTo>
                <a:lnTo>
                  <a:pt x="9143999" y="0"/>
                </a:lnTo>
                <a:lnTo>
                  <a:pt x="9143999" y="823240"/>
                </a:lnTo>
                <a:lnTo>
                  <a:pt x="0" y="82324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62468" y="156950"/>
            <a:ext cx="52190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/>
              <a:t>МЕНТАЛЬНЫЙ ДИКТАНТ</a:t>
            </a:r>
            <a:endParaRPr spc="-25" dirty="0"/>
          </a:p>
        </p:txBody>
      </p:sp>
      <p:pic>
        <p:nvPicPr>
          <p:cNvPr id="10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4419600"/>
            <a:ext cx="1290053" cy="1227583"/>
          </a:xfrm>
          <a:prstGeom prst="rect">
            <a:avLst/>
          </a:prstGeom>
        </p:spPr>
      </p:pic>
      <p:sp>
        <p:nvSpPr>
          <p:cNvPr id="11" name="object 4"/>
          <p:cNvSpPr txBox="1">
            <a:spLocks/>
          </p:cNvSpPr>
          <p:nvPr/>
        </p:nvSpPr>
        <p:spPr>
          <a:xfrm>
            <a:off x="4876800" y="914400"/>
            <a:ext cx="4114800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just">
              <a:spcBef>
                <a:spcPts val="100"/>
              </a:spcBef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Ментальный диктант – это диктант, во время которого дети решают примеры на воображаемом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абакусе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(ментально) под диктовку педагога. Нужно вспомнить как выглядит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абакус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700" lvl="0" algn="just">
              <a:spcBef>
                <a:spcPts val="100"/>
              </a:spcBef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А за воспроизведения образов как раз и отвечает правое полушарие нашего мозга. А вот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выдавание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ответа – это уже забота полушария левого, отвечающего за подсчеты и логику. Поэтому, получается, что в работе задействованы оба полушария.</a:t>
            </a:r>
            <a:endParaRPr kumimoji="0" lang="ru-RU" sz="2000" i="1" u="none" strike="noStrike" kern="0" cap="none" spc="-25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C:\Users\Windows\Desktop\ВОСПИТАТЕЛЬ РОССИИ 2021\20210611_111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44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823594"/>
          </a:xfrm>
          <a:custGeom>
            <a:avLst/>
            <a:gdLst/>
            <a:ahLst/>
            <a:cxnLst/>
            <a:rect l="l" t="t" r="r" b="b"/>
            <a:pathLst>
              <a:path w="9144000" h="823594">
                <a:moveTo>
                  <a:pt x="0" y="0"/>
                </a:moveTo>
                <a:lnTo>
                  <a:pt x="9143999" y="0"/>
                </a:lnTo>
                <a:lnTo>
                  <a:pt x="9143999" y="823240"/>
                </a:lnTo>
                <a:lnTo>
                  <a:pt x="0" y="82324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521906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/>
              <a:t>ПОДВИЖНАЯ ИГРА «НАПОЛЬНЫЙ АБАКУС»</a:t>
            </a:r>
            <a:endParaRPr spc="-25" dirty="0"/>
          </a:p>
        </p:txBody>
      </p:sp>
      <p:pic>
        <p:nvPicPr>
          <p:cNvPr id="10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6600" y="4495800"/>
            <a:ext cx="1290053" cy="1227583"/>
          </a:xfrm>
          <a:prstGeom prst="rect">
            <a:avLst/>
          </a:prstGeom>
        </p:spPr>
      </p:pic>
      <p:sp>
        <p:nvSpPr>
          <p:cNvPr id="11" name="object 4"/>
          <p:cNvSpPr txBox="1">
            <a:spLocks/>
          </p:cNvSpPr>
          <p:nvPr/>
        </p:nvSpPr>
        <p:spPr>
          <a:xfrm>
            <a:off x="4800600" y="838200"/>
            <a:ext cx="4114800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0" cap="none" spc="-25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Каждый</a:t>
            </a:r>
            <a:r>
              <a:rPr kumimoji="0" lang="ru-RU" sz="2000" i="1" u="none" strike="noStrike" kern="0" cap="none" spc="-25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ребёнок по-своему непоседлив и любит поиграть, побегать и попрыгать. И хорошо, когда </a:t>
            </a:r>
            <a:r>
              <a:rPr lang="ru-RU" sz="2000" i="1" kern="0" spc="-25" dirty="0" smtClean="0">
                <a:latin typeface="Times New Roman"/>
                <a:ea typeface="+mj-ea"/>
                <a:cs typeface="Times New Roman"/>
              </a:rPr>
              <a:t>можно совместить весёлое с полезным. Дети прыгают по напольному </a:t>
            </a:r>
            <a:r>
              <a:rPr lang="ru-RU" sz="2000" i="1" kern="0" spc="-25" dirty="0" err="1" smtClean="0">
                <a:latin typeface="Times New Roman"/>
                <a:ea typeface="+mj-ea"/>
                <a:cs typeface="Times New Roman"/>
              </a:rPr>
              <a:t>абакусу</a:t>
            </a:r>
            <a:r>
              <a:rPr lang="ru-RU" sz="2000" i="1" kern="0" spc="-25" dirty="0" smtClean="0">
                <a:latin typeface="Times New Roman"/>
                <a:ea typeface="+mj-ea"/>
                <a:cs typeface="Times New Roman"/>
              </a:rPr>
              <a:t> и одновременно  считают. </a:t>
            </a: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kern="0" spc="-25" dirty="0" smtClean="0">
                <a:latin typeface="Times New Roman"/>
                <a:ea typeface="+mj-ea"/>
                <a:cs typeface="Times New Roman"/>
              </a:rPr>
              <a:t>Игра улучшает координацию движений, учит управлять своим телом, координировать движения с работой мозга. И, конечно, помогает совершенствовать знания ментальной арифметики.</a:t>
            </a:r>
            <a:endParaRPr kumimoji="0" lang="ru-RU" sz="2000" i="1" u="none" strike="noStrike" kern="0" cap="none" spc="-25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1026" name="Picture 2" descr="C:\Users\Windows\Desktop\ВОСПИТАТЕЛЬ РОССИИ 2021\20210712_114339_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44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Windows\Desktop\ВОСПИТАТЕЛЬ РОССИИ 2021\IMG_02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581400"/>
            <a:ext cx="44958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823594"/>
          </a:xfrm>
          <a:custGeom>
            <a:avLst/>
            <a:gdLst/>
            <a:ahLst/>
            <a:cxnLst/>
            <a:rect l="l" t="t" r="r" b="b"/>
            <a:pathLst>
              <a:path w="9144000" h="823594">
                <a:moveTo>
                  <a:pt x="0" y="0"/>
                </a:moveTo>
                <a:lnTo>
                  <a:pt x="9143999" y="0"/>
                </a:lnTo>
                <a:lnTo>
                  <a:pt x="9143999" y="823240"/>
                </a:lnTo>
                <a:lnTo>
                  <a:pt x="0" y="82324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0" y="2837813"/>
            <a:ext cx="914400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i="1" spc="-25" dirty="0" smtClean="0"/>
              <a:t>СПАСИБО ЗА ВНИМАНИЕ!</a:t>
            </a:r>
            <a:r>
              <a:rPr lang="ru-RU" i="1" spc="-25" dirty="0" smtClean="0"/>
              <a:t/>
            </a:r>
            <a:br>
              <a:rPr lang="ru-RU" i="1" spc="-25" dirty="0" smtClean="0"/>
            </a:br>
            <a:endParaRPr i="1"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72125"/>
            <a:ext cx="9143999" cy="128587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9952" y="43520"/>
            <a:ext cx="9031605" cy="6305550"/>
            <a:chOff x="39952" y="43520"/>
            <a:chExt cx="9031605" cy="63055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52" y="43520"/>
              <a:ext cx="4642756" cy="31101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9992" y="620688"/>
              <a:ext cx="4571502" cy="26514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2176" y="2707495"/>
              <a:ext cx="3508201" cy="36413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6698" y="3016623"/>
              <a:ext cx="4361794" cy="265311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ws\Desktop\mental-arithme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673684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rcRect t="62471" r="82142" b="2780"/>
          <a:stretch>
            <a:fillRect/>
          </a:stretch>
        </p:blipFill>
        <p:spPr>
          <a:xfrm>
            <a:off x="0" y="3276600"/>
            <a:ext cx="1440000" cy="2880000"/>
          </a:xfrm>
          <a:prstGeom prst="rect">
            <a:avLst/>
          </a:prstGeom>
        </p:spPr>
      </p:pic>
      <p:pic>
        <p:nvPicPr>
          <p:cNvPr id="6" name="Picture 2" descr="https://static.tildacdn.com/tild3532-6263-4836-b135-383638633565/AdgOZ6KQ5u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02" r="17222"/>
          <a:stretch>
            <a:fillRect/>
          </a:stretch>
        </p:blipFill>
        <p:spPr bwMode="auto">
          <a:xfrm>
            <a:off x="815478" y="0"/>
            <a:ext cx="7513044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228600"/>
            <a:ext cx="9143999" cy="6629398"/>
            <a:chOff x="0" y="228600"/>
            <a:chExt cx="9143999" cy="66293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572124"/>
              <a:ext cx="9143999" cy="12858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>
              <a:clrChange>
                <a:clrFrom>
                  <a:srgbClr val="EDF7EC"/>
                </a:clrFrom>
                <a:clrTo>
                  <a:srgbClr val="EDF7E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200" y="228600"/>
              <a:ext cx="7344815" cy="5472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91200" y="4800600"/>
              <a:ext cx="2486660" cy="792480"/>
            </a:xfrm>
            <a:custGeom>
              <a:avLst/>
              <a:gdLst/>
              <a:ahLst/>
              <a:cxnLst/>
              <a:rect l="l" t="t" r="r" b="b"/>
              <a:pathLst>
                <a:path w="2486659" h="792479">
                  <a:moveTo>
                    <a:pt x="2486048" y="792087"/>
                  </a:moveTo>
                  <a:lnTo>
                    <a:pt x="0" y="792087"/>
                  </a:lnTo>
                  <a:lnTo>
                    <a:pt x="0" y="0"/>
                  </a:lnTo>
                  <a:lnTo>
                    <a:pt x="2486048" y="0"/>
                  </a:lnTo>
                  <a:lnTo>
                    <a:pt x="2486048" y="7920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46391" y="4797152"/>
              <a:ext cx="2486660" cy="792480"/>
            </a:xfrm>
            <a:custGeom>
              <a:avLst/>
              <a:gdLst/>
              <a:ahLst/>
              <a:cxnLst/>
              <a:rect l="l" t="t" r="r" b="b"/>
              <a:pathLst>
                <a:path w="2486659" h="792479">
                  <a:moveTo>
                    <a:pt x="0" y="0"/>
                  </a:moveTo>
                  <a:lnTo>
                    <a:pt x="2486048" y="0"/>
                  </a:lnTo>
                  <a:lnTo>
                    <a:pt x="2486048" y="792087"/>
                  </a:lnTo>
                  <a:lnTo>
                    <a:pt x="0" y="792087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23\Downloads\Desktop\МЕНТАЛЬНАЯ АРИФМЕТИКА\МАСТЕР КЛАСС МА\Новая папка\ПЛЮСЫ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DBE7"/>
              </a:clrFrom>
              <a:clrTo>
                <a:srgbClr val="DBDBE7">
                  <a:alpha val="0"/>
                </a:srgbClr>
              </a:clrTo>
            </a:clrChange>
          </a:blip>
          <a:srcRect t="40922" r="9468"/>
          <a:stretch>
            <a:fillRect/>
          </a:stretch>
        </p:blipFill>
        <p:spPr bwMode="auto">
          <a:xfrm>
            <a:off x="1546412" y="304800"/>
            <a:ext cx="6051176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76327"/>
            <a:ext cx="9143983" cy="1132818"/>
          </a:xfrm>
          <a:prstGeom prst="rect">
            <a:avLst/>
          </a:prstGeom>
        </p:spPr>
      </p:pic>
      <p:pic>
        <p:nvPicPr>
          <p:cNvPr id="17" name="Picture 3" descr="C:\Users\123\Downloads\Desktop\МЕНТАЛЬНАЯ АРИФМЕТИКА\МАСТЕР КЛАСС МА\Новая папка\ПЛЮСЫ.jpg"/>
          <p:cNvPicPr>
            <a:picLocks noChangeAspect="1" noChangeArrowheads="1"/>
          </p:cNvPicPr>
          <p:nvPr/>
        </p:nvPicPr>
        <p:blipFill>
          <a:blip r:embed="rId3" cstate="print"/>
          <a:srcRect l="2023" t="1736" r="8573" b="59000"/>
          <a:stretch>
            <a:fillRect/>
          </a:stretch>
        </p:blipFill>
        <p:spPr bwMode="auto">
          <a:xfrm>
            <a:off x="304800" y="228600"/>
            <a:ext cx="8610600" cy="5171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50265"/>
          </a:xfrm>
          <a:custGeom>
            <a:avLst/>
            <a:gdLst/>
            <a:ahLst/>
            <a:cxnLst/>
            <a:rect l="l" t="t" r="r" b="b"/>
            <a:pathLst>
              <a:path w="9144000" h="850265">
                <a:moveTo>
                  <a:pt x="0" y="0"/>
                </a:moveTo>
                <a:lnTo>
                  <a:pt x="9143999" y="0"/>
                </a:lnTo>
                <a:lnTo>
                  <a:pt x="9143999" y="850106"/>
                </a:lnTo>
                <a:lnTo>
                  <a:pt x="0" y="85010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24098" y="183816"/>
            <a:ext cx="35121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45" dirty="0">
                <a:solidFill>
                  <a:srgbClr val="A40000"/>
                </a:solidFill>
                <a:latin typeface="Times New Roman"/>
                <a:cs typeface="Times New Roman"/>
              </a:rPr>
              <a:t>ЭТАПЫ</a:t>
            </a:r>
            <a:r>
              <a:rPr sz="2800" b="1" spc="-70" dirty="0">
                <a:solidFill>
                  <a:srgbClr val="A4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A40000"/>
                </a:solidFill>
                <a:latin typeface="Times New Roman"/>
                <a:cs typeface="Times New Roman"/>
              </a:rPr>
              <a:t>ОБУЧЕНИЯ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3608" y="1501606"/>
            <a:ext cx="7152640" cy="1478935"/>
            <a:chOff x="1043608" y="1501606"/>
            <a:chExt cx="7152640" cy="1478935"/>
          </a:xfrm>
        </p:grpSpPr>
        <p:sp>
          <p:nvSpPr>
            <p:cNvPr id="5" name="object 5"/>
            <p:cNvSpPr/>
            <p:nvPr/>
          </p:nvSpPr>
          <p:spPr>
            <a:xfrm>
              <a:off x="1043608" y="2047726"/>
              <a:ext cx="7152640" cy="932815"/>
            </a:xfrm>
            <a:custGeom>
              <a:avLst/>
              <a:gdLst/>
              <a:ahLst/>
              <a:cxnLst/>
              <a:rect l="l" t="t" r="r" b="b"/>
              <a:pathLst>
                <a:path w="7152640" h="932814">
                  <a:moveTo>
                    <a:pt x="7152455" y="932399"/>
                  </a:moveTo>
                  <a:lnTo>
                    <a:pt x="0" y="932399"/>
                  </a:lnTo>
                  <a:lnTo>
                    <a:pt x="0" y="0"/>
                  </a:lnTo>
                  <a:lnTo>
                    <a:pt x="7152455" y="0"/>
                  </a:lnTo>
                  <a:lnTo>
                    <a:pt x="7152455" y="932399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3608" y="2047726"/>
              <a:ext cx="7152640" cy="932815"/>
            </a:xfrm>
            <a:custGeom>
              <a:avLst/>
              <a:gdLst/>
              <a:ahLst/>
              <a:cxnLst/>
              <a:rect l="l" t="t" r="r" b="b"/>
              <a:pathLst>
                <a:path w="7152640" h="932814">
                  <a:moveTo>
                    <a:pt x="0" y="0"/>
                  </a:moveTo>
                  <a:lnTo>
                    <a:pt x="7152455" y="0"/>
                  </a:lnTo>
                  <a:lnTo>
                    <a:pt x="7152455" y="932399"/>
                  </a:lnTo>
                  <a:lnTo>
                    <a:pt x="0" y="932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A7E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94595" y="1501606"/>
              <a:ext cx="6798309" cy="1092835"/>
            </a:xfrm>
            <a:custGeom>
              <a:avLst/>
              <a:gdLst/>
              <a:ahLst/>
              <a:cxnLst/>
              <a:rect l="l" t="t" r="r" b="b"/>
              <a:pathLst>
                <a:path w="6798309" h="1092835">
                  <a:moveTo>
                    <a:pt x="6616129" y="1092239"/>
                  </a:moveTo>
                  <a:lnTo>
                    <a:pt x="182043" y="1092239"/>
                  </a:lnTo>
                  <a:lnTo>
                    <a:pt x="133649" y="1085737"/>
                  </a:lnTo>
                  <a:lnTo>
                    <a:pt x="90162" y="1067385"/>
                  </a:lnTo>
                  <a:lnTo>
                    <a:pt x="53319" y="1038920"/>
                  </a:lnTo>
                  <a:lnTo>
                    <a:pt x="24854" y="1002077"/>
                  </a:lnTo>
                  <a:lnTo>
                    <a:pt x="6502" y="958590"/>
                  </a:lnTo>
                  <a:lnTo>
                    <a:pt x="0" y="910196"/>
                  </a:lnTo>
                  <a:lnTo>
                    <a:pt x="0" y="182043"/>
                  </a:lnTo>
                  <a:lnTo>
                    <a:pt x="6502" y="133649"/>
                  </a:lnTo>
                  <a:lnTo>
                    <a:pt x="24854" y="90162"/>
                  </a:lnTo>
                  <a:lnTo>
                    <a:pt x="53319" y="53319"/>
                  </a:lnTo>
                  <a:lnTo>
                    <a:pt x="90162" y="24854"/>
                  </a:lnTo>
                  <a:lnTo>
                    <a:pt x="133649" y="6502"/>
                  </a:lnTo>
                  <a:lnTo>
                    <a:pt x="182043" y="0"/>
                  </a:lnTo>
                  <a:lnTo>
                    <a:pt x="6616129" y="0"/>
                  </a:lnTo>
                  <a:lnTo>
                    <a:pt x="6685794" y="13857"/>
                  </a:lnTo>
                  <a:lnTo>
                    <a:pt x="6744854" y="53319"/>
                  </a:lnTo>
                  <a:lnTo>
                    <a:pt x="6784315" y="112378"/>
                  </a:lnTo>
                  <a:lnTo>
                    <a:pt x="6798172" y="182043"/>
                  </a:lnTo>
                  <a:lnTo>
                    <a:pt x="6798172" y="910196"/>
                  </a:lnTo>
                  <a:lnTo>
                    <a:pt x="6791670" y="958590"/>
                  </a:lnTo>
                  <a:lnTo>
                    <a:pt x="6773318" y="1002077"/>
                  </a:lnTo>
                  <a:lnTo>
                    <a:pt x="6744853" y="1038920"/>
                  </a:lnTo>
                  <a:lnTo>
                    <a:pt x="6708010" y="1067385"/>
                  </a:lnTo>
                  <a:lnTo>
                    <a:pt x="6664523" y="1085737"/>
                  </a:lnTo>
                  <a:lnTo>
                    <a:pt x="6616129" y="1092239"/>
                  </a:lnTo>
                  <a:close/>
                </a:path>
              </a:pathLst>
            </a:custGeom>
            <a:solidFill>
              <a:srgbClr val="A7E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4595" y="1501606"/>
              <a:ext cx="6798309" cy="1092835"/>
            </a:xfrm>
            <a:custGeom>
              <a:avLst/>
              <a:gdLst/>
              <a:ahLst/>
              <a:cxnLst/>
              <a:rect l="l" t="t" r="r" b="b"/>
              <a:pathLst>
                <a:path w="6798309" h="1092835">
                  <a:moveTo>
                    <a:pt x="0" y="182043"/>
                  </a:moveTo>
                  <a:lnTo>
                    <a:pt x="6502" y="133649"/>
                  </a:lnTo>
                  <a:lnTo>
                    <a:pt x="24854" y="90162"/>
                  </a:lnTo>
                  <a:lnTo>
                    <a:pt x="53319" y="53319"/>
                  </a:lnTo>
                  <a:lnTo>
                    <a:pt x="90162" y="24854"/>
                  </a:lnTo>
                  <a:lnTo>
                    <a:pt x="133649" y="6502"/>
                  </a:lnTo>
                  <a:lnTo>
                    <a:pt x="182043" y="0"/>
                  </a:lnTo>
                  <a:lnTo>
                    <a:pt x="6616129" y="0"/>
                  </a:lnTo>
                  <a:lnTo>
                    <a:pt x="6685794" y="13857"/>
                  </a:lnTo>
                  <a:lnTo>
                    <a:pt x="6744854" y="53319"/>
                  </a:lnTo>
                  <a:lnTo>
                    <a:pt x="6784315" y="112378"/>
                  </a:lnTo>
                  <a:lnTo>
                    <a:pt x="6798172" y="182043"/>
                  </a:lnTo>
                  <a:lnTo>
                    <a:pt x="6798172" y="910196"/>
                  </a:lnTo>
                  <a:lnTo>
                    <a:pt x="6791670" y="958590"/>
                  </a:lnTo>
                  <a:lnTo>
                    <a:pt x="6773318" y="1002077"/>
                  </a:lnTo>
                  <a:lnTo>
                    <a:pt x="6744853" y="1038920"/>
                  </a:lnTo>
                  <a:lnTo>
                    <a:pt x="6708010" y="1067385"/>
                  </a:lnTo>
                  <a:lnTo>
                    <a:pt x="6664523" y="1085737"/>
                  </a:lnTo>
                  <a:lnTo>
                    <a:pt x="6616129" y="1092239"/>
                  </a:lnTo>
                  <a:lnTo>
                    <a:pt x="182043" y="1092239"/>
                  </a:lnTo>
                  <a:lnTo>
                    <a:pt x="133649" y="1085737"/>
                  </a:lnTo>
                  <a:lnTo>
                    <a:pt x="90162" y="1067385"/>
                  </a:lnTo>
                  <a:lnTo>
                    <a:pt x="53319" y="1038920"/>
                  </a:lnTo>
                  <a:lnTo>
                    <a:pt x="24854" y="1002077"/>
                  </a:lnTo>
                  <a:lnTo>
                    <a:pt x="6502" y="958590"/>
                  </a:lnTo>
                  <a:lnTo>
                    <a:pt x="0" y="910196"/>
                  </a:lnTo>
                  <a:lnTo>
                    <a:pt x="0" y="182043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100"/>
              </a:spcBef>
            </a:pPr>
            <a:r>
              <a:rPr dirty="0"/>
              <a:t>1.</a:t>
            </a:r>
            <a:r>
              <a:rPr spc="-15" dirty="0"/>
              <a:t> </a:t>
            </a:r>
            <a:r>
              <a:rPr spc="-40" dirty="0" err="1"/>
              <a:t>Техника</a:t>
            </a:r>
            <a:r>
              <a:rPr spc="-15" dirty="0"/>
              <a:t> </a:t>
            </a:r>
            <a:r>
              <a:rPr spc="-15" dirty="0" err="1" smtClean="0"/>
              <a:t>сч</a:t>
            </a:r>
            <a:r>
              <a:rPr lang="ru-RU" spc="-15" dirty="0" smtClean="0"/>
              <a:t>ё</a:t>
            </a:r>
            <a:r>
              <a:rPr spc="-15" dirty="0" err="1" smtClean="0"/>
              <a:t>та</a:t>
            </a:r>
            <a:r>
              <a:rPr spc="-15" dirty="0" smtClean="0"/>
              <a:t> </a:t>
            </a:r>
            <a:r>
              <a:rPr spc="-5" dirty="0" err="1"/>
              <a:t>на</a:t>
            </a:r>
            <a:r>
              <a:rPr spc="-20" dirty="0"/>
              <a:t> </a:t>
            </a:r>
            <a:r>
              <a:rPr lang="ru-RU" spc="-30" dirty="0" err="1" smtClean="0"/>
              <a:t>абакусе</a:t>
            </a:r>
            <a:endParaRPr spc="-30" dirty="0"/>
          </a:p>
        </p:txBody>
      </p:sp>
      <p:grpSp>
        <p:nvGrpSpPr>
          <p:cNvPr id="10" name="object 10"/>
          <p:cNvGrpSpPr/>
          <p:nvPr/>
        </p:nvGrpSpPr>
        <p:grpSpPr>
          <a:xfrm>
            <a:off x="1070853" y="3057705"/>
            <a:ext cx="7146308" cy="1688909"/>
            <a:chOff x="1070853" y="3057705"/>
            <a:chExt cx="7146308" cy="1688909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0853" y="3649089"/>
              <a:ext cx="7146308" cy="10975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15615" y="3670851"/>
              <a:ext cx="7057390" cy="1008380"/>
            </a:xfrm>
            <a:custGeom>
              <a:avLst/>
              <a:gdLst/>
              <a:ahLst/>
              <a:cxnLst/>
              <a:rect l="l" t="t" r="r" b="b"/>
              <a:pathLst>
                <a:path w="7057390" h="1008379">
                  <a:moveTo>
                    <a:pt x="7056783" y="1007999"/>
                  </a:moveTo>
                  <a:lnTo>
                    <a:pt x="0" y="1007999"/>
                  </a:lnTo>
                  <a:lnTo>
                    <a:pt x="0" y="0"/>
                  </a:lnTo>
                  <a:lnTo>
                    <a:pt x="7056783" y="0"/>
                  </a:lnTo>
                  <a:lnTo>
                    <a:pt x="7056783" y="1007999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15615" y="3670851"/>
              <a:ext cx="7057390" cy="1008380"/>
            </a:xfrm>
            <a:custGeom>
              <a:avLst/>
              <a:gdLst/>
              <a:ahLst/>
              <a:cxnLst/>
              <a:rect l="l" t="t" r="r" b="b"/>
              <a:pathLst>
                <a:path w="7057390" h="1008379">
                  <a:moveTo>
                    <a:pt x="0" y="0"/>
                  </a:moveTo>
                  <a:lnTo>
                    <a:pt x="7056783" y="0"/>
                  </a:lnTo>
                  <a:lnTo>
                    <a:pt x="7056783" y="1007999"/>
                  </a:lnTo>
                  <a:lnTo>
                    <a:pt x="0" y="1007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D7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1571" y="3057705"/>
              <a:ext cx="6799098" cy="12608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1570" y="3074704"/>
              <a:ext cx="6719098" cy="11808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677488" y="3307091"/>
            <a:ext cx="29991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063C64"/>
                </a:solidFill>
                <a:latin typeface="Times New Roman"/>
                <a:cs typeface="Times New Roman"/>
              </a:rPr>
              <a:t>2.</a:t>
            </a:r>
            <a:r>
              <a:rPr sz="4000" b="1" spc="-30" dirty="0">
                <a:solidFill>
                  <a:srgbClr val="063C64"/>
                </a:solidFill>
                <a:latin typeface="Times New Roman"/>
                <a:cs typeface="Times New Roman"/>
              </a:rPr>
              <a:t> </a:t>
            </a:r>
            <a:r>
              <a:rPr sz="4000" b="1" spc="-20" dirty="0" err="1" smtClean="0">
                <a:solidFill>
                  <a:srgbClr val="063C64"/>
                </a:solidFill>
                <a:latin typeface="Times New Roman"/>
                <a:cs typeface="Times New Roman"/>
              </a:rPr>
              <a:t>Сч</a:t>
            </a:r>
            <a:r>
              <a:rPr lang="ru-RU" sz="4000" b="1" spc="-20" dirty="0" smtClean="0">
                <a:solidFill>
                  <a:srgbClr val="063C64"/>
                </a:solidFill>
                <a:latin typeface="Times New Roman"/>
                <a:cs typeface="Times New Roman"/>
              </a:rPr>
              <a:t>ё</a:t>
            </a:r>
            <a:r>
              <a:rPr sz="4000" b="1" spc="-20" dirty="0" smtClean="0">
                <a:solidFill>
                  <a:srgbClr val="063C64"/>
                </a:solidFill>
                <a:latin typeface="Times New Roman"/>
                <a:cs typeface="Times New Roman"/>
              </a:rPr>
              <a:t>т</a:t>
            </a:r>
            <a:r>
              <a:rPr sz="4000" b="1" spc="-35" dirty="0" smtClean="0">
                <a:solidFill>
                  <a:srgbClr val="063C64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63C64"/>
                </a:solidFill>
                <a:latin typeface="Times New Roman"/>
                <a:cs typeface="Times New Roman"/>
              </a:rPr>
              <a:t>в</a:t>
            </a:r>
            <a:r>
              <a:rPr sz="4000" b="1" spc="-35" dirty="0">
                <a:solidFill>
                  <a:srgbClr val="063C64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063C64"/>
                </a:solidFill>
                <a:latin typeface="Times New Roman"/>
                <a:cs typeface="Times New Roman"/>
              </a:rPr>
              <a:t>уме</a:t>
            </a:r>
            <a:endParaRPr sz="4000" dirty="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>
            <a:clrChange>
              <a:clrFrom>
                <a:srgbClr val="F8FEF0"/>
              </a:clrFrom>
              <a:clrTo>
                <a:srgbClr val="F8FE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19600"/>
            <a:ext cx="180000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550</Words>
  <Application>Microsoft Office PowerPoint</Application>
  <PresentationFormat>Экран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1. Техника счёта на абакусе</vt:lpstr>
      <vt:lpstr>ДОПОЛНИТЕЛЬНАЯ ОБРАЗОВАТЕЛЬНАЯ ПРОГРАММА</vt:lpstr>
      <vt:lpstr>ЗАДАЧИ ПРОГРАММЫ:</vt:lpstr>
      <vt:lpstr>ОБЩИЕ СВЕДЕНИЯ О ПРОГРАММЕ</vt:lpstr>
      <vt:lpstr>ОБЩИЕ СВЕДЕНИЯ О ПРОГРАММЕ</vt:lpstr>
      <vt:lpstr>ФОРМЫ РАБОТЫ С ДЕТЬМИ:</vt:lpstr>
      <vt:lpstr>НЕЙРОАКРАБАТИКА или ПАЛЬЦОВКА</vt:lpstr>
      <vt:lpstr>ОБВОДИЛКИ ДЛЯ ОБЕИХ РУК</vt:lpstr>
      <vt:lpstr>СТРУП-ТЕСТ</vt:lpstr>
      <vt:lpstr>ФЛЕШ-КАРТЫ</vt:lpstr>
      <vt:lpstr>ГРАФИЧЕСКИЙ ДИКТАНТ</vt:lpstr>
      <vt:lpstr>СЧЁТ НА АБАКУСЕ</vt:lpstr>
      <vt:lpstr>МЕНТАЛЬНЫЙ ДИКТАНТ</vt:lpstr>
      <vt:lpstr>ПОДВИЖНАЯ ИГРА «НАПОЛЬНЫЙ АБАКУС»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Windows</cp:lastModifiedBy>
  <cp:revision>70</cp:revision>
  <dcterms:created xsi:type="dcterms:W3CDTF">2021-05-29T20:18:21Z</dcterms:created>
  <dcterms:modified xsi:type="dcterms:W3CDTF">2022-04-12T20:30:00Z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