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7" r:id="rId6"/>
    <p:sldId id="259" r:id="rId7"/>
    <p:sldId id="262" r:id="rId8"/>
    <p:sldId id="261" r:id="rId9"/>
    <p:sldId id="263" r:id="rId10"/>
    <p:sldId id="271" r:id="rId11"/>
    <p:sldId id="264" r:id="rId12"/>
    <p:sldId id="270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45" autoAdjust="0"/>
    <p:restoredTop sz="86377" autoAdjust="0"/>
  </p:normalViewPr>
  <p:slideViewPr>
    <p:cSldViewPr>
      <p:cViewPr varScale="1">
        <p:scale>
          <a:sx n="88" d="100"/>
          <a:sy n="88" d="100"/>
        </p:scale>
        <p:origin x="-1722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.gif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a2593d5aecb6c9f73c271022f690620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-22639" y="11762"/>
            <a:ext cx="9189277" cy="68919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332657"/>
            <a:ext cx="568863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МАДОУ «Детский сад №112»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22639" y="2276872"/>
            <a:ext cx="4968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Отчет </a:t>
            </a:r>
            <a:endParaRPr lang="ru-RU" sz="2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о </a:t>
            </a: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проделанной работе </a:t>
            </a:r>
          </a:p>
          <a:p>
            <a:pPr lvl="0" algn="ctr"/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за летний оздоровительный период </a:t>
            </a:r>
          </a:p>
          <a:p>
            <a:pPr lvl="0" algn="ctr"/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в средней группе №10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26">
            <a:off x="3046969" y="4417578"/>
            <a:ext cx="1482329" cy="151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a2593d5aecb6c9f73c271022f690620.png"/>
          <p:cNvPicPr>
            <a:picLocks noGrp="1" noChangeAspect="1"/>
          </p:cNvPicPr>
          <p:nvPr isPhoto="1"/>
        </p:nvPicPr>
        <p:blipFill rotWithShape="1">
          <a:blip r:embed="rId2" cstate="print">
            <a:lum/>
          </a:blip>
          <a:srcRect r="29850" b="55890"/>
          <a:stretch/>
        </p:blipFill>
        <p:spPr>
          <a:xfrm>
            <a:off x="-53573" y="-21694"/>
            <a:ext cx="9166639" cy="684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F:\10 группа\IMG_13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38" y="332656"/>
            <a:ext cx="4109008" cy="29809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F:\10 группа\IMG_139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/>
          <a:stretch/>
        </p:blipFill>
        <p:spPr bwMode="auto">
          <a:xfrm rot="5400000">
            <a:off x="3923927" y="1916834"/>
            <a:ext cx="4680518" cy="29523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F:\10 группа\IMG_138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4062202" cy="288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88750">
            <a:off x="6933314" y="4640455"/>
            <a:ext cx="2015152" cy="214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3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a2593d5aecb6c9f73c271022f690620.png"/>
          <p:cNvPicPr>
            <a:picLocks noGrp="1" noChangeAspect="1"/>
          </p:cNvPicPr>
          <p:nvPr isPhoto="1"/>
        </p:nvPicPr>
        <p:blipFill rotWithShape="1">
          <a:blip r:embed="rId2" cstate="print">
            <a:lum/>
          </a:blip>
          <a:srcRect r="29850" b="55890"/>
          <a:stretch/>
        </p:blipFill>
        <p:spPr>
          <a:xfrm>
            <a:off x="-22639" y="11762"/>
            <a:ext cx="9166639" cy="684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26">
            <a:off x="6765243" y="4841271"/>
            <a:ext cx="2265262" cy="2320293"/>
          </a:xfrm>
          <a:prstGeom prst="rect">
            <a:avLst/>
          </a:prstGeom>
        </p:spPr>
      </p:pic>
      <p:pic>
        <p:nvPicPr>
          <p:cNvPr id="6" name="Рисунок 5" descr="F:\10 группа\IMG_136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128792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84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a2593d5aecb6c9f73c271022f690620.png"/>
          <p:cNvPicPr>
            <a:picLocks noGrp="1" noChangeAspect="1"/>
          </p:cNvPicPr>
          <p:nvPr isPhoto="1"/>
        </p:nvPicPr>
        <p:blipFill rotWithShape="1">
          <a:blip r:embed="rId2" cstate="print">
            <a:lum/>
          </a:blip>
          <a:srcRect r="29850" b="55890"/>
          <a:stretch/>
        </p:blipFill>
        <p:spPr>
          <a:xfrm>
            <a:off x="-22639" y="11762"/>
            <a:ext cx="9166639" cy="684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26">
            <a:off x="7583473" y="5373239"/>
            <a:ext cx="1482329" cy="15183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692696"/>
            <a:ext cx="7920880" cy="479518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endParaRPr lang="ru-RU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04664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Летние дни были насыщены увлекательными, познавательными мероприятиями. </a:t>
            </a:r>
          </a:p>
          <a:p>
            <a:pPr algn="ctr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были организованы  и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показаны: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кукольные театры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шоу «Мыльные пузыри»,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и музыкальные развлечения.</a:t>
            </a:r>
          </a:p>
        </p:txBody>
      </p:sp>
      <p:pic>
        <p:nvPicPr>
          <p:cNvPr id="6" name="Рисунок 5" descr="F:\10 группа\IMG_129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04864"/>
            <a:ext cx="3456383" cy="2304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F:\10 группа\IMG_142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22557"/>
            <a:ext cx="2376264" cy="32653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" r="16914"/>
          <a:stretch/>
        </p:blipFill>
        <p:spPr>
          <a:xfrm>
            <a:off x="2371436" y="4221088"/>
            <a:ext cx="3192016" cy="2232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0825">
            <a:off x="1300456" y="4709574"/>
            <a:ext cx="912185" cy="9343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26">
            <a:off x="-62200" y="4900074"/>
            <a:ext cx="1491535" cy="152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a2593d5aecb6c9f73c271022f690620.png"/>
          <p:cNvPicPr>
            <a:picLocks noGrp="1" noChangeAspect="1"/>
          </p:cNvPicPr>
          <p:nvPr isPhoto="1"/>
        </p:nvPicPr>
        <p:blipFill rotWithShape="1">
          <a:blip r:embed="rId2" cstate="print">
            <a:lum/>
          </a:blip>
          <a:srcRect r="29850" b="55890"/>
          <a:stretch/>
        </p:blipFill>
        <p:spPr>
          <a:xfrm>
            <a:off x="0" y="11762"/>
            <a:ext cx="9166639" cy="68462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04331" y="404664"/>
            <a:ext cx="548082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Разноцветный флаг России –</a:t>
            </a:r>
          </a:p>
          <a:p>
            <a:pPr algn="ctr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Белый, синий, красный цвет.</a:t>
            </a:r>
          </a:p>
          <a:p>
            <a:pPr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Самый, он для нас красивый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Краше флага в мире нет.</a:t>
            </a:r>
          </a:p>
          <a:p>
            <a:pPr algn="ctr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Честь и правда в этом флаге,</a:t>
            </a:r>
          </a:p>
          <a:p>
            <a:pPr algn="ctr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Кровь, пролитая в бою,</a:t>
            </a:r>
          </a:p>
          <a:p>
            <a:pPr algn="ctr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Смелость, доблесть и отвага,</a:t>
            </a:r>
          </a:p>
          <a:p>
            <a:pPr algn="ctr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 в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нашу Родину!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F:\10 группа\IMG_14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30" y="3140969"/>
            <a:ext cx="5059757" cy="3443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0" r="24801"/>
          <a:stretch/>
        </p:blipFill>
        <p:spPr>
          <a:xfrm flipH="1">
            <a:off x="5076056" y="-362865"/>
            <a:ext cx="4334278" cy="748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6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a2593d5aecb6c9f73c271022f690620.png"/>
          <p:cNvPicPr>
            <a:picLocks noGrp="1" noChangeAspect="1"/>
          </p:cNvPicPr>
          <p:nvPr isPhoto="1"/>
        </p:nvPicPr>
        <p:blipFill rotWithShape="1">
          <a:blip r:embed="rId2" cstate="print">
            <a:lum/>
          </a:blip>
          <a:srcRect r="29850" b="55890"/>
          <a:stretch/>
        </p:blipFill>
        <p:spPr>
          <a:xfrm>
            <a:off x="-22639" y="11762"/>
            <a:ext cx="9166639" cy="684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7307">
            <a:off x="545614" y="1929434"/>
            <a:ext cx="4492262" cy="46013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3768" y="2144658"/>
            <a:ext cx="6344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Вот и лето прошло…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7619">
            <a:off x="6352458" y="3635122"/>
            <a:ext cx="1728903" cy="1770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8748">
            <a:off x="4225381" y="836110"/>
            <a:ext cx="1067200" cy="109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0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a2593d5aecb6c9f73c271022f690620.png"/>
          <p:cNvPicPr>
            <a:picLocks noGrp="1" noChangeAspect="1"/>
          </p:cNvPicPr>
          <p:nvPr isPhoto="1"/>
        </p:nvPicPr>
        <p:blipFill rotWithShape="1">
          <a:blip r:embed="rId2" cstate="print">
            <a:lum/>
          </a:blip>
          <a:srcRect r="29850" b="55890"/>
          <a:stretch/>
        </p:blipFill>
        <p:spPr>
          <a:xfrm>
            <a:off x="-22639" y="11762"/>
            <a:ext cx="9166639" cy="684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26">
            <a:off x="7583473" y="5373239"/>
            <a:ext cx="1482329" cy="15183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692696"/>
            <a:ext cx="7920880" cy="479518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Летнюю работу с детьми в детском саду 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принято называть оздоровительной, она имеет свою специфику. 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 использовать благоприятные для укрепления здоровья детей 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 летнего времени и добиться, чтобы ребёнок окреп, поправился и закалился, научился понимать и любить удивительный, прекрасный мир растений и животных.</a:t>
            </a:r>
            <a:endParaRPr lang="ru-RU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a2593d5aecb6c9f73c271022f690620.png"/>
          <p:cNvPicPr>
            <a:picLocks noGrp="1" noChangeAspect="1"/>
          </p:cNvPicPr>
          <p:nvPr isPhoto="1"/>
        </p:nvPicPr>
        <p:blipFill rotWithShape="1">
          <a:blip r:embed="rId2" cstate="print">
            <a:lum/>
          </a:blip>
          <a:srcRect r="29850" b="55890"/>
          <a:stretch/>
        </p:blipFill>
        <p:spPr>
          <a:xfrm>
            <a:off x="-22639" y="11762"/>
            <a:ext cx="9166639" cy="684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26">
            <a:off x="7458509" y="5349223"/>
            <a:ext cx="1482329" cy="15183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0207" y="476672"/>
            <a:ext cx="842624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 группе и на участке детского сада максимально эффективных условий для организации оздоровительной работы и развития познавательных интересов воспитанников в летний период.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задачами работы на летний - оздоровительный период являлись: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системы мероприятий, направленных на оздоровление и физическое развитие детей, их нравственное воспитание, развитие любознательности и познавательной активности, формирование культурно-гигиенических и трудовых навыков;  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укрепление физического и психического здоровья воспитанников;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воспитанников привычки к здоровому образу жизни;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безопасного поведения;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познавательных интересов воспитанников;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условий, обеспечивающих охрану жизни и здоровья детей, для самостоятельной, творческой деятельности детей на участке;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педагогического и социального просвещения родителей по вопросам воспитания и оздоровления детей в летний период.  </a:t>
            </a:r>
          </a:p>
          <a:p>
            <a:endParaRPr lang="ru-RU" sz="2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6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a2593d5aecb6c9f73c271022f690620.png"/>
          <p:cNvPicPr>
            <a:picLocks noGrp="1" noChangeAspect="1"/>
          </p:cNvPicPr>
          <p:nvPr isPhoto="1"/>
        </p:nvPicPr>
        <p:blipFill rotWithShape="1">
          <a:blip r:embed="rId2" cstate="print">
            <a:lum/>
          </a:blip>
          <a:srcRect r="29850" b="55890"/>
          <a:stretch/>
        </p:blipFill>
        <p:spPr>
          <a:xfrm>
            <a:off x="-22639" y="11762"/>
            <a:ext cx="9166639" cy="684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26">
            <a:off x="6752386" y="4728474"/>
            <a:ext cx="2248572" cy="23031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1982" y="260648"/>
            <a:ext cx="88573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поставленных задач в летний период 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соблюдались следующие условия.</a:t>
            </a:r>
          </a:p>
          <a:p>
            <a:pPr indent="446088" algn="just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организации оздоровительной работы в летний период наша группа перешла на режим дня в соответствии с теплым периодом года (прогулка — 4,5 ч., сон — до 3 ч.).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создания безопасных условий пребывания детей ежедневно проверялась исправность оборудования на прогулочной площадке, осматривался участок перед прогулкой на наличие опасных для детей предметов (гвоздей, битого стекла и т.д.). </a:t>
            </a:r>
          </a:p>
        </p:txBody>
      </p:sp>
      <p:pic>
        <p:nvPicPr>
          <p:cNvPr id="1026" name="Picture 2" descr="F:\10 группа\IMG_13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4416491" cy="33123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4860032" y="3821291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Проводилась витаминизация блюд (в рацион питания в течении дня входили соки, овощные салаты, свежие фрукты).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048">
            <a:off x="6223410" y="2732312"/>
            <a:ext cx="945359" cy="9683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26">
            <a:off x="5507336" y="5253948"/>
            <a:ext cx="823944" cy="84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a2593d5aecb6c9f73c271022f690620.png"/>
          <p:cNvPicPr>
            <a:picLocks noGrp="1" noChangeAspect="1"/>
          </p:cNvPicPr>
          <p:nvPr isPhoto="1"/>
        </p:nvPicPr>
        <p:blipFill rotWithShape="1">
          <a:blip r:embed="rId2" cstate="print">
            <a:lum/>
          </a:blip>
          <a:srcRect r="29850" b="55890"/>
          <a:stretch/>
        </p:blipFill>
        <p:spPr>
          <a:xfrm>
            <a:off x="-22639" y="11762"/>
            <a:ext cx="9166639" cy="684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26">
            <a:off x="6894402" y="4936507"/>
            <a:ext cx="2151671" cy="22039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6" r="11861"/>
          <a:stretch/>
        </p:blipFill>
        <p:spPr>
          <a:xfrm>
            <a:off x="3719174" y="1916832"/>
            <a:ext cx="2880329" cy="38297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1"/>
          <a:stretch/>
        </p:blipFill>
        <p:spPr>
          <a:xfrm flipH="1">
            <a:off x="143506" y="2883888"/>
            <a:ext cx="3834133" cy="37134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51520" y="404664"/>
            <a:ext cx="84969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ctr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дня соблюдался водно-питьевой режим (охлажденная кипяченая вода);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закаливающих процедур — индивидуальные полотенца для рук, ног.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7" t="6423" r="7468" b="33037"/>
          <a:stretch/>
        </p:blipFill>
        <p:spPr>
          <a:xfrm>
            <a:off x="6492169" y="1480125"/>
            <a:ext cx="2232248" cy="31833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016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a2593d5aecb6c9f73c271022f690620.png"/>
          <p:cNvPicPr>
            <a:picLocks noGrp="1" noChangeAspect="1"/>
          </p:cNvPicPr>
          <p:nvPr isPhoto="1"/>
        </p:nvPicPr>
        <p:blipFill rotWithShape="1">
          <a:blip r:embed="rId2" cstate="print">
            <a:lum/>
          </a:blip>
          <a:srcRect r="29850" b="55890"/>
          <a:stretch/>
        </p:blipFill>
        <p:spPr>
          <a:xfrm>
            <a:off x="-22639" y="11762"/>
            <a:ext cx="9166639" cy="68462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31982" y="268349"/>
            <a:ext cx="88573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 наступлением жаркого периода во избежание перегрева воспитанники находились на прогулке только в головных уборах, пребывание дошкольников под прямыми лучами солнца чередовалось с играми в тени. 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284012"/>
            <a:ext cx="84489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Основную часть времени дети проводили на свежем воздухе. Гимнастика, игровая деятельность и другие мероприятия организовывались на свежем воздухе.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F:\10 группа\IMG_136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3312368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F:\10 группа\IMG_136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14587"/>
            <a:ext cx="3312368" cy="25764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F:\10 группа\IMG_137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300" y="4026836"/>
            <a:ext cx="3248759" cy="25487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80260">
            <a:off x="1902151" y="4837306"/>
            <a:ext cx="1024225" cy="10641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3232">
            <a:off x="581720" y="5155735"/>
            <a:ext cx="1366784" cy="14200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114">
            <a:off x="6857089" y="4766622"/>
            <a:ext cx="2115822" cy="219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a2593d5aecb6c9f73c271022f690620.png"/>
          <p:cNvPicPr>
            <a:picLocks noGrp="1" noChangeAspect="1"/>
          </p:cNvPicPr>
          <p:nvPr isPhoto="1"/>
        </p:nvPicPr>
        <p:blipFill rotWithShape="1">
          <a:blip r:embed="rId2" cstate="print">
            <a:lum/>
          </a:blip>
          <a:srcRect r="29850" b="55890"/>
          <a:stretch/>
        </p:blipFill>
        <p:spPr>
          <a:xfrm>
            <a:off x="-22640" y="0"/>
            <a:ext cx="9166639" cy="68462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849694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i="1" dirty="0" smtClean="0">
                <a:solidFill>
                  <a:srgbClr val="00B0F0"/>
                </a:solidFill>
              </a:rPr>
              <a:t> </a:t>
            </a:r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9750" algn="just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 улица дает возможность свободного выбора деятельности, чередования их видов: игры, развлекательно – досуговые занятия.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F:\10 группа\IMG_129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7" r="26602" b="16454"/>
          <a:stretch/>
        </p:blipFill>
        <p:spPr bwMode="auto">
          <a:xfrm>
            <a:off x="1475656" y="1817795"/>
            <a:ext cx="6480720" cy="42624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26">
            <a:off x="6506927" y="4650799"/>
            <a:ext cx="2492442" cy="2552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8726">
            <a:off x="63235" y="4929825"/>
            <a:ext cx="1550515" cy="1610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7660">
            <a:off x="1044660" y="4059493"/>
            <a:ext cx="548083" cy="56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a2593d5aecb6c9f73c271022f690620.png"/>
          <p:cNvPicPr>
            <a:picLocks noGrp="1" noChangeAspect="1"/>
          </p:cNvPicPr>
          <p:nvPr isPhoto="1"/>
        </p:nvPicPr>
        <p:blipFill rotWithShape="1">
          <a:blip r:embed="rId2" cstate="print">
            <a:lum/>
          </a:blip>
          <a:srcRect r="29850" b="55890"/>
          <a:stretch/>
        </p:blipFill>
        <p:spPr>
          <a:xfrm>
            <a:off x="-22639" y="11762"/>
            <a:ext cx="9166639" cy="684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5210">
            <a:off x="5995035" y="3959980"/>
            <a:ext cx="3018033" cy="3091352"/>
          </a:xfrm>
          <a:prstGeom prst="rect">
            <a:avLst/>
          </a:prstGeom>
        </p:spPr>
      </p:pic>
      <p:pic>
        <p:nvPicPr>
          <p:cNvPr id="5" name="Рисунок 4" descr="F:\10 группа\IMG_138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816424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F:\10 группа\IMG_129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261" y="548680"/>
            <a:ext cx="3421732" cy="26209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F:\10 группа\IMG_138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60848"/>
            <a:ext cx="3888432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F:\10 группа\IMG_137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56" y="3861048"/>
            <a:ext cx="3236932" cy="266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9754">
            <a:off x="4146550" y="4876020"/>
            <a:ext cx="1287366" cy="133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a2593d5aecb6c9f73c271022f690620.png"/>
          <p:cNvPicPr>
            <a:picLocks noGrp="1" noChangeAspect="1"/>
          </p:cNvPicPr>
          <p:nvPr isPhoto="1"/>
        </p:nvPicPr>
        <p:blipFill rotWithShape="1">
          <a:blip r:embed="rId2" cstate="print">
            <a:lum/>
          </a:blip>
          <a:srcRect r="29850" b="55890"/>
          <a:stretch/>
        </p:blipFill>
        <p:spPr>
          <a:xfrm>
            <a:off x="-22639" y="-21694"/>
            <a:ext cx="9166639" cy="684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10 группа\IMG_13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7"/>
            <a:ext cx="3672408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F:\10 группа\IMG_135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7414" y="2359452"/>
            <a:ext cx="4953689" cy="3492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26">
            <a:off x="6870653" y="4776239"/>
            <a:ext cx="2015152" cy="2064107"/>
          </a:xfrm>
          <a:prstGeom prst="rect">
            <a:avLst/>
          </a:prstGeom>
        </p:spPr>
      </p:pic>
      <p:pic>
        <p:nvPicPr>
          <p:cNvPr id="6" name="Рисунок 5" descr="F:\10 группа\IMG_139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5"/>
          <a:stretch/>
        </p:blipFill>
        <p:spPr bwMode="auto">
          <a:xfrm>
            <a:off x="971600" y="4005064"/>
            <a:ext cx="4176464" cy="25774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51520" y="420381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 природа предоставляет богатые возможности для развития познавательных способностей дошкольников. Дети соприкасаются с природой,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трудятся, познают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мир, получают яркие впечатления.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992" y="3065703"/>
            <a:ext cx="1105920" cy="153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490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23</cp:revision>
  <dcterms:created xsi:type="dcterms:W3CDTF">2018-08-24T23:18:32Z</dcterms:created>
  <dcterms:modified xsi:type="dcterms:W3CDTF">2018-08-25T20:34:39Z</dcterms:modified>
</cp:coreProperties>
</file>