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66" r:id="rId4"/>
    <p:sldId id="258" r:id="rId5"/>
    <p:sldId id="277" r:id="rId6"/>
    <p:sldId id="259" r:id="rId7"/>
    <p:sldId id="267" r:id="rId8"/>
    <p:sldId id="268" r:id="rId9"/>
    <p:sldId id="269" r:id="rId10"/>
    <p:sldId id="262" r:id="rId11"/>
    <p:sldId id="278" r:id="rId12"/>
    <p:sldId id="256" r:id="rId13"/>
    <p:sldId id="270" r:id="rId14"/>
    <p:sldId id="276" r:id="rId15"/>
    <p:sldId id="271" r:id="rId16"/>
    <p:sldId id="272" r:id="rId17"/>
    <p:sldId id="261" r:id="rId18"/>
    <p:sldId id="263" r:id="rId19"/>
    <p:sldId id="265" r:id="rId20"/>
    <p:sldId id="273" r:id="rId21"/>
    <p:sldId id="275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результаты диагностики формирования экологических представлений у детей 2 младшей группы</a:t>
            </a:r>
          </a:p>
        </c:rich>
      </c:tx>
      <c:layout>
        <c:manualLayout>
          <c:xMode val="edge"/>
          <c:yMode val="edge"/>
          <c:x val="0.1021402417775043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Сравнительные результаты диагностики формирования экологических представлений у детей 2 младшей группы</c:v>
                </c:pt>
              </c:strCache>
            </c:strRef>
          </c:tx>
          <c:dLbls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 животных</c:v>
                </c:pt>
                <c:pt idx="1">
                  <c:v>о растениях</c:v>
                </c:pt>
                <c:pt idx="2">
                  <c:v>об объектах и явлениях неживой природы</c:v>
                </c:pt>
                <c:pt idx="3">
                  <c:v>отношение к объектам природы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</c:v>
                </c:pt>
                <c:pt idx="1">
                  <c:v>3.2</c:v>
                </c:pt>
                <c:pt idx="2">
                  <c:v>1.4</c:v>
                </c:pt>
                <c:pt idx="3">
                  <c:v>2.5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0.15937370595186393"/>
          <c:w val="0.52223019854394148"/>
          <c:h val="0.409899846986698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результаты диагностики формирования экологических представлений у детей 2 младшей группы</a:t>
            </a:r>
          </a:p>
        </c:rich>
      </c:tx>
      <c:layout>
        <c:manualLayout>
          <c:xMode val="edge"/>
          <c:yMode val="edge"/>
          <c:x val="0.12032032360389076"/>
          <c:y val="1.781437864928588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65457934052525"/>
          <c:y val="0.44810123268551261"/>
          <c:w val="0.40690841318949494"/>
          <c:h val="0.551898767314487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Сравнительные результаты диагностики формирования экологических представлений у детей 2 младшей группы</c:v>
                </c:pt>
              </c:strCache>
            </c:strRef>
          </c:tx>
          <c:explosion val="1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65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46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50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 животных</c:v>
                </c:pt>
                <c:pt idx="1">
                  <c:v>о растениях</c:v>
                </c:pt>
                <c:pt idx="2">
                  <c:v>об объектах и явлениях неживой природы</c:v>
                </c:pt>
                <c:pt idx="3">
                  <c:v>отношение к объектам природы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48</c:v>
                </c:pt>
                <c:pt idx="2">
                  <c:v>40</c:v>
                </c:pt>
                <c:pt idx="3">
                  <c:v>50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0.18344704994464217"/>
          <c:w val="0.54199569300729034"/>
          <c:h val="0.3825245470809756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96C54-6C9D-4AB3-9F19-EF7B83D68D7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7EA4ED-29EE-448D-B517-A55D9821299C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познавательный интерес к миру природы</a:t>
          </a:r>
          <a:endParaRPr lang="ru-RU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84949-BE16-48C4-8844-5FEB6C423498}" type="parTrans" cxnId="{C34EF407-34F1-4087-97CF-63CDA9940D01}">
      <dgm:prSet/>
      <dgm:spPr/>
      <dgm:t>
        <a:bodyPr/>
        <a:lstStyle/>
        <a:p>
          <a:endParaRPr lang="ru-RU"/>
        </a:p>
      </dgm:t>
    </dgm:pt>
    <dgm:pt modelId="{E090896A-B141-489F-A812-049492BA335A}" type="sibTrans" cxnId="{C34EF407-34F1-4087-97CF-63CDA9940D01}">
      <dgm:prSet/>
      <dgm:spPr/>
      <dgm:t>
        <a:bodyPr/>
        <a:lstStyle/>
        <a:p>
          <a:endParaRPr lang="ru-RU"/>
        </a:p>
      </dgm:t>
    </dgm:pt>
    <dgm:pt modelId="{A84E6F75-3535-4E33-96F6-0AC531B767F5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Направлять деятельность детей на осознанное сохранение природы</a:t>
          </a:r>
          <a:endParaRPr lang="ru-RU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227653-8DD2-42EB-BB07-DC2DB9B8ED2C}" type="parTrans" cxnId="{0912172B-5584-4AB5-9811-60D6BC230AB4}">
      <dgm:prSet/>
      <dgm:spPr/>
      <dgm:t>
        <a:bodyPr/>
        <a:lstStyle/>
        <a:p>
          <a:endParaRPr lang="ru-RU"/>
        </a:p>
      </dgm:t>
    </dgm:pt>
    <dgm:pt modelId="{6B21E710-4DDB-4C74-80E0-8F0E3595BCD7}" type="sibTrans" cxnId="{0912172B-5584-4AB5-9811-60D6BC230AB4}">
      <dgm:prSet/>
      <dgm:spPr/>
      <dgm:t>
        <a:bodyPr/>
        <a:lstStyle/>
        <a:p>
          <a:endParaRPr lang="ru-RU"/>
        </a:p>
      </dgm:t>
    </dgm:pt>
    <dgm:pt modelId="{5C440C8F-A3BA-4919-9930-CFD9D9650907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нравственные качества личности</a:t>
          </a:r>
          <a:endParaRPr lang="ru-RU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F5C30-54FE-466B-B73F-36D063072A78}" type="sibTrans" cxnId="{23B0FC77-941D-4859-8DC0-D4CE85B2724B}">
      <dgm:prSet/>
      <dgm:spPr/>
      <dgm:t>
        <a:bodyPr/>
        <a:lstStyle/>
        <a:p>
          <a:endParaRPr lang="ru-RU"/>
        </a:p>
      </dgm:t>
    </dgm:pt>
    <dgm:pt modelId="{2828B57F-F527-4A7B-8D13-F36FEDDBED6B}" type="parTrans" cxnId="{23B0FC77-941D-4859-8DC0-D4CE85B2724B}">
      <dgm:prSet/>
      <dgm:spPr/>
      <dgm:t>
        <a:bodyPr/>
        <a:lstStyle/>
        <a:p>
          <a:endParaRPr lang="ru-RU"/>
        </a:p>
      </dgm:t>
    </dgm:pt>
    <dgm:pt modelId="{7328C5EE-C07F-48D4-80EB-A097B3EC6C9E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Включать родителей в работу по экологическому воспитанию</a:t>
          </a:r>
          <a:endParaRPr lang="ru-RU" dirty="0">
            <a:solidFill>
              <a:schemeClr val="tx2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10A11-A710-42AD-9A1A-54008B07D576}" type="parTrans" cxnId="{889F87D1-8AB2-4823-A83B-9D44F8A0CE8D}">
      <dgm:prSet/>
      <dgm:spPr/>
      <dgm:t>
        <a:bodyPr/>
        <a:lstStyle/>
        <a:p>
          <a:endParaRPr lang="ru-RU"/>
        </a:p>
      </dgm:t>
    </dgm:pt>
    <dgm:pt modelId="{A110CE60-6977-4BA6-BA5D-F8949864AD87}" type="sibTrans" cxnId="{889F87D1-8AB2-4823-A83B-9D44F8A0CE8D}">
      <dgm:prSet/>
      <dgm:spPr/>
      <dgm:t>
        <a:bodyPr/>
        <a:lstStyle/>
        <a:p>
          <a:endParaRPr lang="ru-RU"/>
        </a:p>
      </dgm:t>
    </dgm:pt>
    <dgm:pt modelId="{13C1CA79-7BFF-47DE-9B62-27098EB308FA}" type="pres">
      <dgm:prSet presAssocID="{C6A96C54-6C9D-4AB3-9F19-EF7B83D68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052E47-2D60-4DFE-BE7D-1ABFAD3CAADB}" type="pres">
      <dgm:prSet presAssocID="{9F7EA4ED-29EE-448D-B517-A55D9821299C}" presName="comp" presStyleCnt="0"/>
      <dgm:spPr/>
    </dgm:pt>
    <dgm:pt modelId="{2A12592A-AE96-4892-AF9D-6BD0D1D24322}" type="pres">
      <dgm:prSet presAssocID="{9F7EA4ED-29EE-448D-B517-A55D9821299C}" presName="box" presStyleLbl="node1" presStyleIdx="0" presStyleCnt="4"/>
      <dgm:spPr/>
      <dgm:t>
        <a:bodyPr/>
        <a:lstStyle/>
        <a:p>
          <a:endParaRPr lang="ru-RU"/>
        </a:p>
      </dgm:t>
    </dgm:pt>
    <dgm:pt modelId="{7D34B9FA-FEED-4A50-BD11-54DC3187BF21}" type="pres">
      <dgm:prSet presAssocID="{9F7EA4ED-29EE-448D-B517-A55D9821299C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BD186B14-9FD8-4649-AE8A-5D9A05B28855}" type="pres">
      <dgm:prSet presAssocID="{9F7EA4ED-29EE-448D-B517-A55D9821299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E0248-B2D6-45F7-924E-F0FD57935764}" type="pres">
      <dgm:prSet presAssocID="{E090896A-B141-489F-A812-049492BA335A}" presName="spacer" presStyleCnt="0"/>
      <dgm:spPr/>
    </dgm:pt>
    <dgm:pt modelId="{AA5BD4DF-538A-40A7-B064-F11B20FBF850}" type="pres">
      <dgm:prSet presAssocID="{A84E6F75-3535-4E33-96F6-0AC531B767F5}" presName="comp" presStyleCnt="0"/>
      <dgm:spPr/>
    </dgm:pt>
    <dgm:pt modelId="{39910338-B77D-4EE2-BD54-DDE632EAD9BD}" type="pres">
      <dgm:prSet presAssocID="{A84E6F75-3535-4E33-96F6-0AC531B767F5}" presName="box" presStyleLbl="node1" presStyleIdx="1" presStyleCnt="4" custLinFactNeighborX="-749" custLinFactNeighborY="-1063"/>
      <dgm:spPr/>
      <dgm:t>
        <a:bodyPr/>
        <a:lstStyle/>
        <a:p>
          <a:endParaRPr lang="ru-RU"/>
        </a:p>
      </dgm:t>
    </dgm:pt>
    <dgm:pt modelId="{A4672294-0206-4E5C-85AD-FA0BADF3DBAE}" type="pres">
      <dgm:prSet presAssocID="{A84E6F75-3535-4E33-96F6-0AC531B767F5}" presName="img" presStyleLbl="fgImgPlace1" presStyleIdx="1" presStyleCnt="4" custLinFactNeighborX="-1388" custLinFactNeighborY="-113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  <dgm:t>
        <a:bodyPr/>
        <a:lstStyle/>
        <a:p>
          <a:endParaRPr lang="ru-RU"/>
        </a:p>
      </dgm:t>
    </dgm:pt>
    <dgm:pt modelId="{5A2AFEA7-B37B-4D0C-AAFF-F8286D2BE2AA}" type="pres">
      <dgm:prSet presAssocID="{A84E6F75-3535-4E33-96F6-0AC531B767F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8C7A4-F64C-4C23-8999-4ABCF67A57C7}" type="pres">
      <dgm:prSet presAssocID="{6B21E710-4DDB-4C74-80E0-8F0E3595BCD7}" presName="spacer" presStyleCnt="0"/>
      <dgm:spPr/>
    </dgm:pt>
    <dgm:pt modelId="{8F5F997D-9B56-475E-84A7-CECD225968D4}" type="pres">
      <dgm:prSet presAssocID="{5C440C8F-A3BA-4919-9930-CFD9D9650907}" presName="comp" presStyleCnt="0"/>
      <dgm:spPr/>
    </dgm:pt>
    <dgm:pt modelId="{E37C1F14-A047-4EB6-95C0-50E3A11D3D03}" type="pres">
      <dgm:prSet presAssocID="{5C440C8F-A3BA-4919-9930-CFD9D9650907}" presName="box" presStyleLbl="node1" presStyleIdx="2" presStyleCnt="4"/>
      <dgm:spPr/>
      <dgm:t>
        <a:bodyPr/>
        <a:lstStyle/>
        <a:p>
          <a:endParaRPr lang="ru-RU"/>
        </a:p>
      </dgm:t>
    </dgm:pt>
    <dgm:pt modelId="{1462B9A1-ED5D-4CD7-BDEA-59C1F418EB63}" type="pres">
      <dgm:prSet presAssocID="{5C440C8F-A3BA-4919-9930-CFD9D9650907}" presName="img" presStyleLbl="fgImgPlace1" presStyleIdx="2" presStyleCnt="4" custLinFactNeighborX="-1388" custLinFactNeighborY="-173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</dgm:spPr>
      <dgm:t>
        <a:bodyPr/>
        <a:lstStyle/>
        <a:p>
          <a:endParaRPr lang="ru-RU"/>
        </a:p>
      </dgm:t>
    </dgm:pt>
    <dgm:pt modelId="{45939CEA-FAD5-4023-9BF1-F76E2429F07C}" type="pres">
      <dgm:prSet presAssocID="{5C440C8F-A3BA-4919-9930-CFD9D965090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9AC9F-D3CD-4E67-9435-718355EC0059}" type="pres">
      <dgm:prSet presAssocID="{061F5C30-54FE-466B-B73F-36D063072A78}" presName="spacer" presStyleCnt="0"/>
      <dgm:spPr/>
    </dgm:pt>
    <dgm:pt modelId="{62E78816-BD8D-4AC0-9599-CF23FA948BFC}" type="pres">
      <dgm:prSet presAssocID="{7328C5EE-C07F-48D4-80EB-A097B3EC6C9E}" presName="comp" presStyleCnt="0"/>
      <dgm:spPr/>
    </dgm:pt>
    <dgm:pt modelId="{C3B7B723-891E-4C8A-8044-24C7201AF839}" type="pres">
      <dgm:prSet presAssocID="{7328C5EE-C07F-48D4-80EB-A097B3EC6C9E}" presName="box" presStyleLbl="node1" presStyleIdx="3" presStyleCnt="4"/>
      <dgm:spPr/>
      <dgm:t>
        <a:bodyPr/>
        <a:lstStyle/>
        <a:p>
          <a:endParaRPr lang="ru-RU"/>
        </a:p>
      </dgm:t>
    </dgm:pt>
    <dgm:pt modelId="{FAD77818-BDCD-4B87-8B09-B5557396C95E}" type="pres">
      <dgm:prSet presAssocID="{7328C5EE-C07F-48D4-80EB-A097B3EC6C9E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  <dgm:t>
        <a:bodyPr/>
        <a:lstStyle/>
        <a:p>
          <a:endParaRPr lang="ru-RU"/>
        </a:p>
      </dgm:t>
    </dgm:pt>
    <dgm:pt modelId="{F9D2D492-E4B9-4A53-8F12-771AA91EBE62}" type="pres">
      <dgm:prSet presAssocID="{7328C5EE-C07F-48D4-80EB-A097B3EC6C9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401669-97F2-4FC4-8200-FEC85933B83E}" type="presOf" srcId="{A84E6F75-3535-4E33-96F6-0AC531B767F5}" destId="{5A2AFEA7-B37B-4D0C-AAFF-F8286D2BE2AA}" srcOrd="1" destOrd="0" presId="urn:microsoft.com/office/officeart/2005/8/layout/vList4"/>
    <dgm:cxn modelId="{23B0FC77-941D-4859-8DC0-D4CE85B2724B}" srcId="{C6A96C54-6C9D-4AB3-9F19-EF7B83D68D70}" destId="{5C440C8F-A3BA-4919-9930-CFD9D9650907}" srcOrd="2" destOrd="0" parTransId="{2828B57F-F527-4A7B-8D13-F36FEDDBED6B}" sibTransId="{061F5C30-54FE-466B-B73F-36D063072A78}"/>
    <dgm:cxn modelId="{AFDB361E-C289-4092-B52C-064A8D35BCE0}" type="presOf" srcId="{C6A96C54-6C9D-4AB3-9F19-EF7B83D68D70}" destId="{13C1CA79-7BFF-47DE-9B62-27098EB308FA}" srcOrd="0" destOrd="0" presId="urn:microsoft.com/office/officeart/2005/8/layout/vList4"/>
    <dgm:cxn modelId="{800E3A05-63EE-40CB-9753-1028E2077EC2}" type="presOf" srcId="{7328C5EE-C07F-48D4-80EB-A097B3EC6C9E}" destId="{C3B7B723-891E-4C8A-8044-24C7201AF839}" srcOrd="0" destOrd="0" presId="urn:microsoft.com/office/officeart/2005/8/layout/vList4"/>
    <dgm:cxn modelId="{889F87D1-8AB2-4823-A83B-9D44F8A0CE8D}" srcId="{C6A96C54-6C9D-4AB3-9F19-EF7B83D68D70}" destId="{7328C5EE-C07F-48D4-80EB-A097B3EC6C9E}" srcOrd="3" destOrd="0" parTransId="{1B610A11-A710-42AD-9A1A-54008B07D576}" sibTransId="{A110CE60-6977-4BA6-BA5D-F8949864AD87}"/>
    <dgm:cxn modelId="{B6F775DC-1002-4784-8914-7671510ECBAC}" type="presOf" srcId="{9F7EA4ED-29EE-448D-B517-A55D9821299C}" destId="{2A12592A-AE96-4892-AF9D-6BD0D1D24322}" srcOrd="0" destOrd="0" presId="urn:microsoft.com/office/officeart/2005/8/layout/vList4"/>
    <dgm:cxn modelId="{649E6EA8-A2C8-4166-8868-27E98CBA6AA1}" type="presOf" srcId="{A84E6F75-3535-4E33-96F6-0AC531B767F5}" destId="{39910338-B77D-4EE2-BD54-DDE632EAD9BD}" srcOrd="0" destOrd="0" presId="urn:microsoft.com/office/officeart/2005/8/layout/vList4"/>
    <dgm:cxn modelId="{D26B1C75-6B46-4171-8348-5170A0F4291B}" type="presOf" srcId="{9F7EA4ED-29EE-448D-B517-A55D9821299C}" destId="{BD186B14-9FD8-4649-AE8A-5D9A05B28855}" srcOrd="1" destOrd="0" presId="urn:microsoft.com/office/officeart/2005/8/layout/vList4"/>
    <dgm:cxn modelId="{C8DED43E-6752-4B9E-BC20-E65EFA35D9DC}" type="presOf" srcId="{7328C5EE-C07F-48D4-80EB-A097B3EC6C9E}" destId="{F9D2D492-E4B9-4A53-8F12-771AA91EBE62}" srcOrd="1" destOrd="0" presId="urn:microsoft.com/office/officeart/2005/8/layout/vList4"/>
    <dgm:cxn modelId="{0912172B-5584-4AB5-9811-60D6BC230AB4}" srcId="{C6A96C54-6C9D-4AB3-9F19-EF7B83D68D70}" destId="{A84E6F75-3535-4E33-96F6-0AC531B767F5}" srcOrd="1" destOrd="0" parTransId="{7F227653-8DD2-42EB-BB07-DC2DB9B8ED2C}" sibTransId="{6B21E710-4DDB-4C74-80E0-8F0E3595BCD7}"/>
    <dgm:cxn modelId="{CCA37E32-19BF-4344-B2F1-269BD2086B41}" type="presOf" srcId="{5C440C8F-A3BA-4919-9930-CFD9D9650907}" destId="{45939CEA-FAD5-4023-9BF1-F76E2429F07C}" srcOrd="1" destOrd="0" presId="urn:microsoft.com/office/officeart/2005/8/layout/vList4"/>
    <dgm:cxn modelId="{C34EF407-34F1-4087-97CF-63CDA9940D01}" srcId="{C6A96C54-6C9D-4AB3-9F19-EF7B83D68D70}" destId="{9F7EA4ED-29EE-448D-B517-A55D9821299C}" srcOrd="0" destOrd="0" parTransId="{EAE84949-BE16-48C4-8844-5FEB6C423498}" sibTransId="{E090896A-B141-489F-A812-049492BA335A}"/>
    <dgm:cxn modelId="{18F14511-A311-496E-B281-776CE2006A27}" type="presOf" srcId="{5C440C8F-A3BA-4919-9930-CFD9D9650907}" destId="{E37C1F14-A047-4EB6-95C0-50E3A11D3D03}" srcOrd="0" destOrd="0" presId="urn:microsoft.com/office/officeart/2005/8/layout/vList4"/>
    <dgm:cxn modelId="{981CCAC4-1235-4A0E-B2C3-0CBAEBDDCA5F}" type="presParOf" srcId="{13C1CA79-7BFF-47DE-9B62-27098EB308FA}" destId="{40052E47-2D60-4DFE-BE7D-1ABFAD3CAADB}" srcOrd="0" destOrd="0" presId="urn:microsoft.com/office/officeart/2005/8/layout/vList4"/>
    <dgm:cxn modelId="{1465A0FA-65BE-48F9-A3FC-A40A3A950472}" type="presParOf" srcId="{40052E47-2D60-4DFE-BE7D-1ABFAD3CAADB}" destId="{2A12592A-AE96-4892-AF9D-6BD0D1D24322}" srcOrd="0" destOrd="0" presId="urn:microsoft.com/office/officeart/2005/8/layout/vList4"/>
    <dgm:cxn modelId="{91DD9E56-92BF-4C5D-8A1E-BC6DCCF943D5}" type="presParOf" srcId="{40052E47-2D60-4DFE-BE7D-1ABFAD3CAADB}" destId="{7D34B9FA-FEED-4A50-BD11-54DC3187BF21}" srcOrd="1" destOrd="0" presId="urn:microsoft.com/office/officeart/2005/8/layout/vList4"/>
    <dgm:cxn modelId="{15D1FED3-4BA6-4405-ABBC-FA6581595BBF}" type="presParOf" srcId="{40052E47-2D60-4DFE-BE7D-1ABFAD3CAADB}" destId="{BD186B14-9FD8-4649-AE8A-5D9A05B28855}" srcOrd="2" destOrd="0" presId="urn:microsoft.com/office/officeart/2005/8/layout/vList4"/>
    <dgm:cxn modelId="{8957D173-7A3F-4DF5-9FF2-07622FF8D743}" type="presParOf" srcId="{13C1CA79-7BFF-47DE-9B62-27098EB308FA}" destId="{374E0248-B2D6-45F7-924E-F0FD57935764}" srcOrd="1" destOrd="0" presId="urn:microsoft.com/office/officeart/2005/8/layout/vList4"/>
    <dgm:cxn modelId="{4521F1C5-39F8-41B2-8AF9-FA52B2DAFA2C}" type="presParOf" srcId="{13C1CA79-7BFF-47DE-9B62-27098EB308FA}" destId="{AA5BD4DF-538A-40A7-B064-F11B20FBF850}" srcOrd="2" destOrd="0" presId="urn:microsoft.com/office/officeart/2005/8/layout/vList4"/>
    <dgm:cxn modelId="{3201A488-65B4-4C37-B728-91A2BC31B3E8}" type="presParOf" srcId="{AA5BD4DF-538A-40A7-B064-F11B20FBF850}" destId="{39910338-B77D-4EE2-BD54-DDE632EAD9BD}" srcOrd="0" destOrd="0" presId="urn:microsoft.com/office/officeart/2005/8/layout/vList4"/>
    <dgm:cxn modelId="{31677606-FD8A-4751-8179-90B559D32475}" type="presParOf" srcId="{AA5BD4DF-538A-40A7-B064-F11B20FBF850}" destId="{A4672294-0206-4E5C-85AD-FA0BADF3DBAE}" srcOrd="1" destOrd="0" presId="urn:microsoft.com/office/officeart/2005/8/layout/vList4"/>
    <dgm:cxn modelId="{7C05BAA8-F745-469F-969B-E45202720BB1}" type="presParOf" srcId="{AA5BD4DF-538A-40A7-B064-F11B20FBF850}" destId="{5A2AFEA7-B37B-4D0C-AAFF-F8286D2BE2AA}" srcOrd="2" destOrd="0" presId="urn:microsoft.com/office/officeart/2005/8/layout/vList4"/>
    <dgm:cxn modelId="{522BD127-0AD8-48EC-A52B-0C227CD76FB7}" type="presParOf" srcId="{13C1CA79-7BFF-47DE-9B62-27098EB308FA}" destId="{E718C7A4-F64C-4C23-8999-4ABCF67A57C7}" srcOrd="3" destOrd="0" presId="urn:microsoft.com/office/officeart/2005/8/layout/vList4"/>
    <dgm:cxn modelId="{55ED786F-0B67-4527-B379-BC7C06F174C1}" type="presParOf" srcId="{13C1CA79-7BFF-47DE-9B62-27098EB308FA}" destId="{8F5F997D-9B56-475E-84A7-CECD225968D4}" srcOrd="4" destOrd="0" presId="urn:microsoft.com/office/officeart/2005/8/layout/vList4"/>
    <dgm:cxn modelId="{6E1BDEB2-4841-47D2-A8E7-13EB302E845F}" type="presParOf" srcId="{8F5F997D-9B56-475E-84A7-CECD225968D4}" destId="{E37C1F14-A047-4EB6-95C0-50E3A11D3D03}" srcOrd="0" destOrd="0" presId="urn:microsoft.com/office/officeart/2005/8/layout/vList4"/>
    <dgm:cxn modelId="{7875031A-B8E7-4D0E-BDA0-626612F6F093}" type="presParOf" srcId="{8F5F997D-9B56-475E-84A7-CECD225968D4}" destId="{1462B9A1-ED5D-4CD7-BDEA-59C1F418EB63}" srcOrd="1" destOrd="0" presId="urn:microsoft.com/office/officeart/2005/8/layout/vList4"/>
    <dgm:cxn modelId="{DD5A500F-21F4-4292-BE9A-2AA3319E64B0}" type="presParOf" srcId="{8F5F997D-9B56-475E-84A7-CECD225968D4}" destId="{45939CEA-FAD5-4023-9BF1-F76E2429F07C}" srcOrd="2" destOrd="0" presId="urn:microsoft.com/office/officeart/2005/8/layout/vList4"/>
    <dgm:cxn modelId="{83D4001A-EFF4-4E49-8DE2-D904B3661F94}" type="presParOf" srcId="{13C1CA79-7BFF-47DE-9B62-27098EB308FA}" destId="{0209AC9F-D3CD-4E67-9435-718355EC0059}" srcOrd="5" destOrd="0" presId="urn:microsoft.com/office/officeart/2005/8/layout/vList4"/>
    <dgm:cxn modelId="{5B8B471F-E884-4CA9-9F98-9CB59871F94E}" type="presParOf" srcId="{13C1CA79-7BFF-47DE-9B62-27098EB308FA}" destId="{62E78816-BD8D-4AC0-9599-CF23FA948BFC}" srcOrd="6" destOrd="0" presId="urn:microsoft.com/office/officeart/2005/8/layout/vList4"/>
    <dgm:cxn modelId="{3D5BF287-17AB-4134-A5B5-E46F6A424A5B}" type="presParOf" srcId="{62E78816-BD8D-4AC0-9599-CF23FA948BFC}" destId="{C3B7B723-891E-4C8A-8044-24C7201AF839}" srcOrd="0" destOrd="0" presId="urn:microsoft.com/office/officeart/2005/8/layout/vList4"/>
    <dgm:cxn modelId="{96E3C6BA-1700-4E1A-880C-0289E1CF8FF9}" type="presParOf" srcId="{62E78816-BD8D-4AC0-9599-CF23FA948BFC}" destId="{FAD77818-BDCD-4B87-8B09-B5557396C95E}" srcOrd="1" destOrd="0" presId="urn:microsoft.com/office/officeart/2005/8/layout/vList4"/>
    <dgm:cxn modelId="{A37755AA-AF1C-401A-9477-8872D4A8E084}" type="presParOf" srcId="{62E78816-BD8D-4AC0-9599-CF23FA948BFC}" destId="{F9D2D492-E4B9-4A53-8F12-771AA91EBE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2592A-AE96-4892-AF9D-6BD0D1D24322}">
      <dsp:nvSpPr>
        <dsp:cNvPr id="0" name=""/>
        <dsp:cNvSpPr/>
      </dsp:nvSpPr>
      <dsp:spPr>
        <a:xfrm>
          <a:off x="0" y="0"/>
          <a:ext cx="8784975" cy="12384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познавательный интерес к миру природы</a:t>
          </a:r>
          <a:endParaRPr lang="ru-RU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843" y="0"/>
        <a:ext cx="6904132" cy="1238481"/>
      </dsp:txXfrm>
    </dsp:sp>
    <dsp:sp modelId="{7D34B9FA-FEED-4A50-BD11-54DC3187BF21}">
      <dsp:nvSpPr>
        <dsp:cNvPr id="0" name=""/>
        <dsp:cNvSpPr/>
      </dsp:nvSpPr>
      <dsp:spPr>
        <a:xfrm>
          <a:off x="123848" y="123848"/>
          <a:ext cx="1756995" cy="9907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10338-B77D-4EE2-BD54-DDE632EAD9BD}">
      <dsp:nvSpPr>
        <dsp:cNvPr id="0" name=""/>
        <dsp:cNvSpPr/>
      </dsp:nvSpPr>
      <dsp:spPr>
        <a:xfrm>
          <a:off x="0" y="1349164"/>
          <a:ext cx="8784975" cy="12384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Направлять деятельность детей на осознанное сохранение природы</a:t>
          </a:r>
          <a:endParaRPr lang="ru-RU" sz="3500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843" y="1349164"/>
        <a:ext cx="6904132" cy="1238481"/>
      </dsp:txXfrm>
    </dsp:sp>
    <dsp:sp modelId="{A4672294-0206-4E5C-85AD-FA0BADF3DBAE}">
      <dsp:nvSpPr>
        <dsp:cNvPr id="0" name=""/>
        <dsp:cNvSpPr/>
      </dsp:nvSpPr>
      <dsp:spPr>
        <a:xfrm>
          <a:off x="99461" y="1474892"/>
          <a:ext cx="1756995" cy="9907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C1F14-A047-4EB6-95C0-50E3A11D3D03}">
      <dsp:nvSpPr>
        <dsp:cNvPr id="0" name=""/>
        <dsp:cNvSpPr/>
      </dsp:nvSpPr>
      <dsp:spPr>
        <a:xfrm>
          <a:off x="0" y="2724658"/>
          <a:ext cx="8784975" cy="12384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нравственные качества личности</a:t>
          </a:r>
          <a:endParaRPr lang="ru-RU" sz="35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843" y="2724658"/>
        <a:ext cx="6904132" cy="1238481"/>
      </dsp:txXfrm>
    </dsp:sp>
    <dsp:sp modelId="{1462B9A1-ED5D-4CD7-BDEA-59C1F418EB63}">
      <dsp:nvSpPr>
        <dsp:cNvPr id="0" name=""/>
        <dsp:cNvSpPr/>
      </dsp:nvSpPr>
      <dsp:spPr>
        <a:xfrm>
          <a:off x="99461" y="2831336"/>
          <a:ext cx="1756995" cy="9907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7B723-891E-4C8A-8044-24C7201AF839}">
      <dsp:nvSpPr>
        <dsp:cNvPr id="0" name=""/>
        <dsp:cNvSpPr/>
      </dsp:nvSpPr>
      <dsp:spPr>
        <a:xfrm>
          <a:off x="0" y="4086988"/>
          <a:ext cx="8784975" cy="123848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Включать родителей в работу по экологическому воспитанию</a:t>
          </a:r>
          <a:endParaRPr lang="ru-RU" sz="3500" kern="1200" dirty="0">
            <a:solidFill>
              <a:schemeClr val="tx2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843" y="4086988"/>
        <a:ext cx="6904132" cy="1238481"/>
      </dsp:txXfrm>
    </dsp:sp>
    <dsp:sp modelId="{FAD77818-BDCD-4B87-8B09-B5557396C95E}">
      <dsp:nvSpPr>
        <dsp:cNvPr id="0" name=""/>
        <dsp:cNvSpPr/>
      </dsp:nvSpPr>
      <dsp:spPr>
        <a:xfrm>
          <a:off x="123848" y="4210836"/>
          <a:ext cx="1756995" cy="9907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0.61538</cdr:x>
      <cdr:y>0.18182</cdr:y>
    </cdr:from>
    <cdr:to>
      <cdr:x>0.97436</cdr:x>
      <cdr:y>0.40909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1152128"/>
          <a:ext cx="3024336" cy="1440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на среднем и низком уровнях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0.61538</cdr:x>
      <cdr:y>0.18182</cdr:y>
    </cdr:from>
    <cdr:to>
      <cdr:x>0.97436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40225" y="942660"/>
          <a:ext cx="2998534" cy="1649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на высоком и среднем уровнях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521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«Планета детства» комбинированного вида»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46216"/>
            <a:ext cx="8496944" cy="32669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экологических представлений у детей дошкольного возраста»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5496" y="5369317"/>
            <a:ext cx="5191000" cy="11918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Ермолаева Т.С.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2481"/>
            <a:ext cx="3305944" cy="27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76824"/>
            <a:ext cx="5256584" cy="4900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«Перелетные птицы»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b="15675"/>
          <a:stretch/>
        </p:blipFill>
        <p:spPr>
          <a:xfrm>
            <a:off x="3214678" y="2420888"/>
            <a:ext cx="2719251" cy="39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4" y="1556792"/>
            <a:ext cx="2972554" cy="3962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994" y="896575"/>
            <a:ext cx="8808621" cy="7150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углубление представлений детей о жизни перелетных птиц в весенний период года и формирование бережного и заботливого отношения к ним.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68736"/>
            <a:ext cx="2894447" cy="385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4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088" y="3579896"/>
            <a:ext cx="3801023" cy="285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/>
          <a:stretch/>
        </p:blipFill>
        <p:spPr>
          <a:xfrm>
            <a:off x="3240586" y="3162605"/>
            <a:ext cx="3022108" cy="370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3420"/>
            <a:ext cx="4124713" cy="309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t="10723"/>
          <a:stretch/>
        </p:blipFill>
        <p:spPr>
          <a:xfrm>
            <a:off x="6598538" y="3077004"/>
            <a:ext cx="2545462" cy="378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25" y="25282"/>
            <a:ext cx="4057028" cy="304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5" b="29949"/>
          <a:stretch/>
        </p:blipFill>
        <p:spPr bwMode="auto">
          <a:xfrm>
            <a:off x="5172251" y="3596782"/>
            <a:ext cx="3472607" cy="3274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01" y="0"/>
            <a:ext cx="4968552" cy="372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4" y="654612"/>
            <a:ext cx="4104992" cy="547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5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707" y="346300"/>
            <a:ext cx="3437709" cy="5107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«День Земли»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247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уголок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/>
          <a:stretch/>
        </p:blipFill>
        <p:spPr>
          <a:xfrm rot="5400000">
            <a:off x="-350426" y="1330865"/>
            <a:ext cx="4985101" cy="428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45" y="346300"/>
            <a:ext cx="2400708" cy="320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0660" y="3561145"/>
            <a:ext cx="4396385" cy="329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3" y="336993"/>
            <a:ext cx="2352213" cy="313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0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739"/>
            <a:ext cx="439578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43"/>
            <a:ext cx="45116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45222"/>
            <a:ext cx="3619068" cy="417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4"/>
          <a:stretch/>
        </p:blipFill>
        <p:spPr>
          <a:xfrm>
            <a:off x="4941374" y="4130325"/>
            <a:ext cx="3456383" cy="269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19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494" y="1604428"/>
            <a:ext cx="4512041" cy="338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84927"/>
            <a:ext cx="244436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14627"/>
            <a:ext cx="2444360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10" y="6896"/>
            <a:ext cx="2336348" cy="327747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15" y="0"/>
            <a:ext cx="2338488" cy="32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6316" y="838067"/>
            <a:ext cx="191148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31392" y="844861"/>
            <a:ext cx="2124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1DC4FF"/>
                </a:solidFill>
                <a:ea typeface="Microsoft JhengHei" panose="020B0604030504040204" pitchFamily="34" charset="-120"/>
              </a:rPr>
              <a:t>Мосевнина Мария Максимовна</a:t>
            </a:r>
            <a:endParaRPr lang="ru-RU" sz="1000" b="1" dirty="0">
              <a:solidFill>
                <a:srgbClr val="1DC4FF"/>
              </a:solidFill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04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01" y="3196208"/>
            <a:ext cx="473309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27584" y="12687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как дети играют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08" y="143848"/>
            <a:ext cx="4603692" cy="306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128692"/>
            <a:ext cx="4603692" cy="306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0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5120"/>
            <a:ext cx="6768752" cy="523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«Пришла весна-сажаем семена»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4857" r="1053" b="3425"/>
          <a:stretch/>
        </p:blipFill>
        <p:spPr>
          <a:xfrm>
            <a:off x="-97990" y="3331282"/>
            <a:ext cx="2931790" cy="358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 b="12169"/>
          <a:stretch/>
        </p:blipFill>
        <p:spPr>
          <a:xfrm>
            <a:off x="6550989" y="3433417"/>
            <a:ext cx="2613468" cy="348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3728"/>
            <a:ext cx="3723494" cy="279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6" y="3823170"/>
            <a:ext cx="4004697" cy="300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4472" y="-14709"/>
            <a:ext cx="2919141" cy="38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8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" y="116632"/>
            <a:ext cx="4348938" cy="32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2" y="117167"/>
            <a:ext cx="4343312" cy="325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5" y="3543316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b="19866"/>
          <a:stretch/>
        </p:blipFill>
        <p:spPr bwMode="auto">
          <a:xfrm>
            <a:off x="4656672" y="3595166"/>
            <a:ext cx="4223359" cy="310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9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40" y="3473624"/>
            <a:ext cx="52305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/>
          <a:stretch/>
        </p:blipFill>
        <p:spPr>
          <a:xfrm>
            <a:off x="3782640" y="112452"/>
            <a:ext cx="5130785" cy="334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6"/>
          <a:stretch/>
        </p:blipFill>
        <p:spPr>
          <a:xfrm>
            <a:off x="394226" y="711177"/>
            <a:ext cx="3153099" cy="548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36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02332"/>
            <a:ext cx="5616624" cy="836712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4320480" cy="4752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сожалению, за последнее время мы часто слышим, что наблюдается высокая загрязненность воздуха, воды, почвы от промышленности, транспорта, как в мире, так и в нашей стране.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" b="90000" l="671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88431"/>
            <a:ext cx="626469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4429" y="2138"/>
            <a:ext cx="3240360" cy="51077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«Насекомые»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/>
          <a:stretch/>
        </p:blipFill>
        <p:spPr>
          <a:xfrm>
            <a:off x="-16635" y="3704181"/>
            <a:ext cx="4660643" cy="327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4" b="4923"/>
          <a:stretch/>
        </p:blipFill>
        <p:spPr>
          <a:xfrm>
            <a:off x="4785626" y="3610602"/>
            <a:ext cx="4358374" cy="337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2"/>
          <a:stretch/>
        </p:blipFill>
        <p:spPr>
          <a:xfrm>
            <a:off x="6143492" y="21851"/>
            <a:ext cx="3000508" cy="361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 r="8808" b="18539"/>
          <a:stretch/>
        </p:blipFill>
        <p:spPr>
          <a:xfrm>
            <a:off x="3118748" y="501921"/>
            <a:ext cx="2831722" cy="322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" y="21851"/>
            <a:ext cx="2860912" cy="381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8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5743846"/>
              </p:ext>
            </p:extLst>
          </p:nvPr>
        </p:nvGraphicFramePr>
        <p:xfrm>
          <a:off x="179512" y="188640"/>
          <a:ext cx="8496944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56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6143" y="116632"/>
            <a:ext cx="5616624" cy="6469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«Сбережем планету вместе»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34" y="3362803"/>
            <a:ext cx="3757914" cy="34392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Акции: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«Посади дерево»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«Бережем воду»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поселок»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рубите ели!»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«Столовая для птиц»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4455" y="1263230"/>
            <a:ext cx="4608512" cy="20090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экологических табличек :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«Соблюдай чистоту!»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 рубите ели!»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" y="1263230"/>
            <a:ext cx="4608512" cy="20090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интерактивной игры: 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«Научись не обижать природу»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56" y="3021071"/>
            <a:ext cx="3343195" cy="3343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000" l="24762" r="6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5" r="31068" b="50000"/>
          <a:stretch/>
        </p:blipFill>
        <p:spPr>
          <a:xfrm>
            <a:off x="6283928" y="-93632"/>
            <a:ext cx="2939039" cy="1714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75970"/>
            <a:ext cx="3685721" cy="368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20863147">
            <a:off x="6918709" y="4203010"/>
            <a:ext cx="125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рубите ели!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235" y="1270795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</a:rPr>
              <a:t>Спасибо за внимание!</a:t>
            </a:r>
            <a:endParaRPr lang="ru-RU" sz="5400" b="1" cap="none" spc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804" r="85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30392" r="41088" b="12917"/>
          <a:stretch/>
        </p:blipFill>
        <p:spPr>
          <a:xfrm>
            <a:off x="2699792" y="2194125"/>
            <a:ext cx="4267200" cy="389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04317598"/>
              </p:ext>
            </p:extLst>
          </p:nvPr>
        </p:nvGraphicFramePr>
        <p:xfrm>
          <a:off x="323528" y="260648"/>
          <a:ext cx="8424936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26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464496" cy="64087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природе не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мне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равнодушно отнестись к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проблеме экологического воспитания. Это направление и стало приоритетным в работе с детьми.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научить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жить в гармонии с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594" l="7625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05" y="1196752"/>
            <a:ext cx="531059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работы по экологическому направлению: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224746"/>
              </p:ext>
            </p:extLst>
          </p:nvPr>
        </p:nvGraphicFramePr>
        <p:xfrm>
          <a:off x="179512" y="1340768"/>
          <a:ext cx="878497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9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8167" y="761464"/>
            <a:ext cx="8794483" cy="7150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замечать сезонные изменения в неживой природе, зависимость жизни растений и животных от времени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188640"/>
            <a:ext cx="6821619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«Путешествие по временам года»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11"/>
          <a:stretch/>
        </p:blipFill>
        <p:spPr>
          <a:xfrm>
            <a:off x="230809" y="1607445"/>
            <a:ext cx="2840299" cy="259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1" b="14589"/>
          <a:stretch/>
        </p:blipFill>
        <p:spPr>
          <a:xfrm>
            <a:off x="230809" y="4221056"/>
            <a:ext cx="2808312" cy="254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989"/>
          <a:stretch/>
        </p:blipFill>
        <p:spPr bwMode="auto">
          <a:xfrm>
            <a:off x="3638591" y="1453351"/>
            <a:ext cx="2510687" cy="2826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8999"/>
          <a:stretch/>
        </p:blipFill>
        <p:spPr>
          <a:xfrm>
            <a:off x="4940523" y="4252140"/>
            <a:ext cx="2429520" cy="260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72" y="1522639"/>
            <a:ext cx="2086835" cy="278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8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00" y="244323"/>
            <a:ext cx="4676775" cy="350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32" y="3759613"/>
            <a:ext cx="4019663" cy="30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06688"/>
            <a:ext cx="3960440" cy="296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1" y="522070"/>
            <a:ext cx="1996591" cy="2948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5" y="522069"/>
            <a:ext cx="2251705" cy="300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2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7640"/>
            <a:ext cx="2628741" cy="352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3520328"/>
            <a:ext cx="2522543" cy="3363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96" y="2401669"/>
            <a:ext cx="3058826" cy="229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48" y="15815"/>
            <a:ext cx="3181138" cy="23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11" y="1385223"/>
            <a:ext cx="3301283" cy="440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47" y="4695788"/>
            <a:ext cx="2909723" cy="218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3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1384" y="126008"/>
            <a:ext cx="5544616" cy="5040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«Домашние и дикие животные»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8"/>
          <a:stretch/>
        </p:blipFill>
        <p:spPr>
          <a:xfrm>
            <a:off x="6196786" y="498562"/>
            <a:ext cx="2917999" cy="347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88"/>
          <a:stretch/>
        </p:blipFill>
        <p:spPr>
          <a:xfrm>
            <a:off x="-4581" y="3826250"/>
            <a:ext cx="4098131" cy="307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7834" y="3826250"/>
            <a:ext cx="4116224" cy="308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03" y="539437"/>
            <a:ext cx="2411760" cy="344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9799" r="9326" b="3636"/>
          <a:stretch/>
        </p:blipFill>
        <p:spPr>
          <a:xfrm>
            <a:off x="0" y="630064"/>
            <a:ext cx="2514743" cy="309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1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17995</TotalTime>
  <Words>319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МБДОУ «Детский сад «Планета детства» комбинированного вида»</vt:lpstr>
      <vt:lpstr>Актуальность</vt:lpstr>
      <vt:lpstr>Презентация PowerPoint</vt:lpstr>
      <vt:lpstr>Презентация PowerPoint</vt:lpstr>
      <vt:lpstr>Содержание работы по экологическому направлению:</vt:lpstr>
      <vt:lpstr>Презентация PowerPoint</vt:lpstr>
      <vt:lpstr>Презентация PowerPoint</vt:lpstr>
      <vt:lpstr>Презентация PowerPoint</vt:lpstr>
      <vt:lpstr>Тема «Домашние и дикие животные»</vt:lpstr>
      <vt:lpstr>Проект «Перелетные птицы»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«Пришла весна-сажаем семена»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63</cp:revision>
  <dcterms:created xsi:type="dcterms:W3CDTF">2022-08-02T09:43:34Z</dcterms:created>
  <dcterms:modified xsi:type="dcterms:W3CDTF">2022-08-31T11:51:01Z</dcterms:modified>
</cp:coreProperties>
</file>