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81" r:id="rId3"/>
    <p:sldId id="282" r:id="rId4"/>
    <p:sldId id="289" r:id="rId5"/>
    <p:sldId id="273" r:id="rId6"/>
    <p:sldId id="262" r:id="rId7"/>
    <p:sldId id="299" r:id="rId8"/>
    <p:sldId id="304" r:id="rId9"/>
    <p:sldId id="302" r:id="rId10"/>
    <p:sldId id="306" r:id="rId11"/>
    <p:sldId id="308" r:id="rId12"/>
    <p:sldId id="309" r:id="rId13"/>
    <p:sldId id="310" r:id="rId14"/>
    <p:sldId id="305" r:id="rId15"/>
    <p:sldId id="274" r:id="rId16"/>
    <p:sldId id="311" r:id="rId17"/>
    <p:sldId id="275" r:id="rId18"/>
    <p:sldId id="30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ADE21F-5182-471F-9508-57D43135F019}" type="datetimeFigureOut">
              <a:rPr lang="ru-RU" smtClean="0">
                <a:solidFill>
                  <a:srgbClr val="073E87"/>
                </a:solidFill>
              </a:rPr>
              <a:pPr/>
              <a:t>21.02.2023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F8FA7B-2C9D-4D9E-BFB6-ED4D286C2FB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712968" cy="4032448"/>
          </a:xfrm>
        </p:spPr>
        <p:txBody>
          <a:bodyPr anchor="ctr">
            <a:noAutofit/>
          </a:bodyPr>
          <a:lstStyle/>
          <a:p>
            <a:r>
              <a:rPr lang="ru-RU" sz="6000" dirty="0">
                <a:solidFill>
                  <a:schemeClr val="tx1"/>
                </a:solidFill>
              </a:rPr>
              <a:t/>
            </a:r>
            <a:br>
              <a:rPr lang="ru-RU" sz="6000" dirty="0">
                <a:solidFill>
                  <a:schemeClr val="tx1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071546"/>
            <a:ext cx="8712968" cy="5286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«День родного языка»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для детей среднего дошкольного возраста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Автор : </a:t>
            </a:r>
            <a:r>
              <a:rPr lang="ru-RU" sz="2800" b="1" dirty="0" err="1">
                <a:latin typeface="+mj-lt"/>
                <a:ea typeface="+mj-ea"/>
                <a:cs typeface="+mj-cs"/>
              </a:rPr>
              <a:t>Надежкина</a:t>
            </a:r>
            <a:r>
              <a:rPr lang="ru-RU" sz="2800" b="1" dirty="0">
                <a:latin typeface="+mj-lt"/>
                <a:ea typeface="+mj-ea"/>
                <a:cs typeface="+mj-cs"/>
              </a:rPr>
              <a:t> Ирина Александровна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Воспитатель </a:t>
            </a:r>
            <a:r>
              <a:rPr lang="ru-RU" sz="2000" b="1" dirty="0">
                <a:latin typeface="+mj-lt"/>
                <a:ea typeface="+mj-ea"/>
                <a:cs typeface="+mj-cs"/>
              </a:rPr>
              <a:t>высшей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latin typeface="+mj-lt"/>
                <a:ea typeface="+mj-ea"/>
                <a:cs typeface="+mj-cs"/>
              </a:rPr>
              <a:t>квалификационной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2023 год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214290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автономное </a:t>
            </a:r>
            <a:r>
              <a:rPr kumimoji="0" lang="ru-RU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«Детский сад  № 112 г. о. Саранск</a:t>
            </a:r>
            <a:endParaRPr kumimoji="0" lang="ru-RU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3DD9C7-BCEC-B9D8-1CC4-724267BD86AA}"/>
              </a:ext>
            </a:extLst>
          </p:cNvPr>
          <p:cNvSpPr txBox="1"/>
          <p:nvPr/>
        </p:nvSpPr>
        <p:spPr>
          <a:xfrm>
            <a:off x="2411760" y="548680"/>
            <a:ext cx="5256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Знакомились с о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бразцами национальных костюмов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35A820-5653-B4FD-C91D-9CA7B90C9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2308"/>
            <a:ext cx="2895786" cy="38610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D446B2-3A81-2D2F-023E-25F1007BB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14" y="2009077"/>
            <a:ext cx="2738903" cy="48691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721EB6-9770-DA97-3D4E-2D3E6C8B3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826" y="2695179"/>
            <a:ext cx="4662608" cy="34969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8538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2478EF-B268-4362-4215-34C65B516C50}"/>
              </a:ext>
            </a:extLst>
          </p:cNvPr>
          <p:cNvSpPr txBox="1"/>
          <p:nvPr/>
        </p:nvSpPr>
        <p:spPr>
          <a:xfrm>
            <a:off x="971600" y="4766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Посетили с детьми мини-музей русской и мордовской культуры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717262-4990-45C5-F483-A34E6D8BA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759881" cy="50131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AB8356-B363-3B58-4CEC-D49402014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8865" y="2204864"/>
            <a:ext cx="4608512" cy="345638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464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C76714-C2AD-9C66-DA6C-1470396427A0}"/>
              </a:ext>
            </a:extLst>
          </p:cNvPr>
          <p:cNvSpPr txBox="1"/>
          <p:nvPr/>
        </p:nvSpPr>
        <p:spPr>
          <a:xfrm>
            <a:off x="611560" y="4766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в игру «Валенок» и украшали валенок мордовским узором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8829FF-AADB-42B7-F721-AB87E2ACF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503" y="1844824"/>
            <a:ext cx="4032450" cy="30243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7466F5-1B04-92A0-6EEE-FB075EAC0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24944"/>
            <a:ext cx="4379978" cy="328498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4751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2DD81F-339C-F122-E15F-AC6305CD5F26}"/>
              </a:ext>
            </a:extLst>
          </p:cNvPr>
          <p:cNvSpPr txBox="1"/>
          <p:nvPr/>
        </p:nvSpPr>
        <p:spPr>
          <a:xfrm>
            <a:off x="1259632" y="54868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Рассматривали и рисовали русскую матрешку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7D5B3D-ABA8-EC35-1154-3BD4AA583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1340768"/>
            <a:ext cx="3995936" cy="29969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B6FE20-2F01-837D-3530-ED815F8BD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25628"/>
            <a:ext cx="4626260" cy="346969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1813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2DBAB8-9974-135C-1F0E-6BEA8B29C75B}"/>
              </a:ext>
            </a:extLst>
          </p:cNvPr>
          <p:cNvSpPr txBox="1"/>
          <p:nvPr/>
        </p:nvSpPr>
        <p:spPr>
          <a:xfrm>
            <a:off x="2286000" y="615357"/>
            <a:ext cx="45720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</a:p>
          <a:p>
            <a:pPr algn="ctr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с семьями воспитанников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проведение анкетирования.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Консультация для родителей на тему: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«Родной язык в семье», «Как сохранить языковую среду», «Преимущество двуязычия в семье.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Конкурс рисунков «Национальный костюм».</a:t>
            </a:r>
          </a:p>
          <a:p>
            <a:pPr lvl="1" algn="ctr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Сбор информации, наглядного материала, национальных костюмов.</a:t>
            </a:r>
          </a:p>
          <a:p>
            <a:pPr algn="ctr">
              <a:buFont typeface="Wingdings" pitchFamily="2" charset="2"/>
              <a:buChar char="ü"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Изготовление буклетов и памяток по теме проекта .</a:t>
            </a:r>
          </a:p>
          <a:p>
            <a:pPr algn="ctr">
              <a:buFont typeface="Wingdings" pitchFamily="2" charset="2"/>
              <a:buChar char="ü"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Проведение совместной интегрированной деятельности  детей и родителей “Загляните в семейный альбом”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8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643446"/>
            <a:ext cx="8064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400" dirty="0"/>
              <a:t> </a:t>
            </a:r>
          </a:p>
          <a:p>
            <a:pPr fontAlgn="base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8064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400" dirty="0"/>
          </a:p>
          <a:p>
            <a:pPr fontAlgn="base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71480"/>
            <a:ext cx="8358246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Выводы</a:t>
            </a:r>
            <a:r>
              <a:rPr lang="ru-RU" b="1" dirty="0"/>
              <a:t> </a:t>
            </a:r>
          </a:p>
          <a:p>
            <a:pPr algn="just"/>
            <a:r>
              <a:rPr lang="ru-RU" b="1" dirty="0"/>
              <a:t>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Подводя итог работы в проекте,  могу  сказать, что наши воспитанники : 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-Имеют представление   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ценностях, традициях и праздниках своего народа,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Знакомы с национальными играми, сказками  народов России.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Дети с уважением и интересом относятся к традициям других народов.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Умеют творчески применять полученные знания, умения, навыки в разных видах деятельности,  способны организовать свою деятельность.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Владеют исследовательскими умениями сравнивать, наблюдать, анализировать, задавать вопросы, выдвигать гипотезы, делать выводы, навыками поисковой деятельности, могут   выступать перед аудиторией.</a:t>
            </a:r>
          </a:p>
          <a:p>
            <a:pPr algn="just"/>
            <a:r>
              <a:rPr lang="ru-RU" dirty="0"/>
              <a:t>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данного проекта повысила ответственность  родителей за воспитание своих детей.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Все вышеперечисленное внесет значительное изменение в психологический климат детского коллектива и повлияет на повышение качества образовательного процесса.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Планирование дальнейшей профессиональной деятельности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У детей появился особый интерес к традициям и обычаям разных народов нашей страны. Дети  решили больше узнать о многообразии  народов и стран  на нашей планете Земля.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           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8786842" y="3890665"/>
            <a:ext cx="71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      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flipH="1" flipV="1">
            <a:off x="8715403" y="3971985"/>
            <a:ext cx="45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 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232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E7D2CA-E424-2B83-E7D2-01D02FEC325B}"/>
              </a:ext>
            </a:extLst>
          </p:cNvPr>
          <p:cNvSpPr txBox="1"/>
          <p:nvPr/>
        </p:nvSpPr>
        <p:spPr>
          <a:xfrm>
            <a:off x="611560" y="476672"/>
            <a:ext cx="7560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международный день родного языка все языки признаются равными, потому что каждый из 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уникальным образом отвечает предназначению человека, и каждый представляет живое наследие, 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мы должны серьезно относиться и оберегать.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есть свои особенности, традиции, культура и язык. Всё это отличает каждый народ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 от друга. Именно это заставляет людей гордиться принадлежностью к тому или иному народу. 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языке передаются все особенности образа жизни народа. Поэтому многие из них, даже малые,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стараются всеми средствами и силами сберечь свой язык, свою гордость, отдавая дань предкам 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своей уникальности.</a:t>
            </a:r>
          </a:p>
          <a:p>
            <a:pPr algn="ctr"/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языки прекрасны, каждый язык красивый.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забывайте, любите свой родной язык, берегите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его, гордитесь им!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Живите дружно в мире и согласии с детьми разных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национальностей.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23B07E-20C4-AF0C-61FE-C333C924C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15356" b="2680"/>
          <a:stretch/>
        </p:blipFill>
        <p:spPr bwMode="auto">
          <a:xfrm>
            <a:off x="6935520" y="4930137"/>
            <a:ext cx="2208480" cy="180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4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-309716"/>
            <a:ext cx="8772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                                                               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135" y="116632"/>
            <a:ext cx="8771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Литература</a:t>
            </a:r>
          </a:p>
          <a:p>
            <a:pPr algn="ctr"/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493" y="620688"/>
            <a:ext cx="856732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И.В.« Народы России. История и культура, обычаи и традиции». – Издательский дом «Литера», 2010 г.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«Мы живем в России. Гражданско-патриотическое воспитание дошкольников» Н.Г.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Зеленова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Л.Е. Осипова. – Москва, 2010 г..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“Воспитание детей на традициях народной культуры” Программа, разработки занятий и мероприятий,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П.В.Ватаман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Волгоград. 2008 г.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“Конвенция о правах ребенка”. 1989 г.</a:t>
            </a:r>
          </a:p>
          <a:p>
            <a:pPr marL="342900" indent="-342900"/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5. Савченко В.И.. Программа нравственно-патриотического воспитания дошкольников, 2013 г..</a:t>
            </a:r>
          </a:p>
          <a:p>
            <a:pPr marL="342900" indent="-34290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/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Соломенникова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О.А. «Радость творчества. Ознакомление детей с народным искусством. Для занятий детей 3-7лет»  М.: Мозаика-Синтез,2010.- 164с</a:t>
            </a:r>
          </a:p>
          <a:p>
            <a:pPr marL="342900" indent="-34290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7.«Маленькие россияне». Программа нравственно-патриотического воспитания дошкольников., 2012 г.</a:t>
            </a:r>
          </a:p>
          <a:p>
            <a:pPr marL="342900" indent="-34290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400" dirty="0" err="1">
                <a:effectLst/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 Н.Д. «Нравственно-патриотическое воспитание дошкольников». Методическое пособие, 2009 г</a:t>
            </a:r>
          </a:p>
          <a:p>
            <a:pPr marL="342900" indent="-34290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9. Малова В.В. «Конспекты занятий по духовно-нравственному воспитанию дошкольников на материале русской народной культуры», 2010 год.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10.Материалы сети Интернет. </a:t>
            </a:r>
          </a:p>
          <a:p>
            <a:endParaRPr lang="ru-RU" sz="1400" dirty="0"/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5213620"/>
      </p:ext>
    </p:extLst>
  </p:cSld>
  <p:clrMapOvr>
    <a:masterClrMapping/>
  </p:clrMapOvr>
  <p:transition spd="med"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568952" cy="1252728"/>
          </a:xfrm>
        </p:spPr>
        <p:txBody>
          <a:bodyPr>
            <a:norm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15356" b="2680"/>
          <a:stretch/>
        </p:blipFill>
        <p:spPr bwMode="auto">
          <a:xfrm>
            <a:off x="51860" y="2564904"/>
            <a:ext cx="458474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64" y="2852936"/>
            <a:ext cx="433381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12189"/>
      </p:ext>
    </p:extLst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7346"/>
            <a:ext cx="86409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Актуальность</a:t>
            </a:r>
            <a:r>
              <a:rPr lang="ru-RU" sz="2400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февраля во всём мире отмечается Международный день родного языка. Эта дата была выбрана в знак памяти событий 21 февраля 1952 года, когда в Дакке, столице нынешней Бангладеш, от пуль полицейских погибли студенты — участники демонстрации в защиту своего родного языка бенгали, который они требовали признать одним из государственных языков страны.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 во всем мире отмечается с целью сохранения и развития исчезающих языков, поощрения лингвистического многообразия и многоязычного образования, а также повышения осведомленности о языковых и культурных традициях.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Мордовия – многонациональная республика, поэтому уже с дошкольного возраста нужно приобщать детей не только к культуре своего народа, но и к уважительному, доброму отношению к представителям других культур</a:t>
            </a:r>
            <a:r>
              <a:rPr lang="ru-RU" dirty="0"/>
              <a:t>.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Проблема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нашем детском саду достаточно много  детей, принадлежащих к разным этническим группам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конфессиям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(вероисповедание), поэтому нам - педагогам приходиться решать задачу  воспитания уважение к людям разных национальностях и их обычаям . А это значит подготовить воспитанников к жизни, к общению со множеством других, очень разных людей.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Такая социальная потребность побудила меня к созданию проекта «День родного языка».</a:t>
            </a:r>
          </a:p>
          <a:p>
            <a:pPr algn="just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349946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83" y="332656"/>
            <a:ext cx="936104" cy="6048672"/>
          </a:xfrm>
        </p:spPr>
        <p:txBody>
          <a:bodyPr>
            <a:normAutofit fontScale="90000"/>
          </a:bodyPr>
          <a:lstStyle/>
          <a:p>
            <a:pPr indent="358775">
              <a:defRPr/>
            </a:pPr>
            <a:r>
              <a:rPr lang="ru-RU" altLang="ru-RU" sz="36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3600" dirty="0">
                <a:solidFill>
                  <a:schemeClr val="tx1"/>
                </a:solidFill>
                <a:cs typeface="Arial" charset="0"/>
              </a:rPr>
            </a:br>
            <a:r>
              <a:rPr lang="ru-RU" altLang="ru-RU" sz="36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3600" dirty="0">
                <a:solidFill>
                  <a:schemeClr val="tx1"/>
                </a:solidFill>
                <a:cs typeface="Arial" charset="0"/>
              </a:rPr>
            </a:br>
            <a:r>
              <a:rPr lang="ru-RU" altLang="ru-RU" sz="36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3600" dirty="0">
                <a:solidFill>
                  <a:schemeClr val="tx1"/>
                </a:solidFill>
                <a:cs typeface="Arial" charset="0"/>
              </a:rPr>
            </a:br>
            <a:r>
              <a:rPr lang="ru-RU" altLang="ru-RU" sz="36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3600" dirty="0">
                <a:solidFill>
                  <a:schemeClr val="tx1"/>
                </a:solidFill>
                <a:cs typeface="Arial" charset="0"/>
              </a:rPr>
            </a:br>
            <a:r>
              <a:rPr lang="ru-RU" altLang="ru-RU" sz="36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3600" dirty="0">
                <a:solidFill>
                  <a:schemeClr val="tx1"/>
                </a:solidFill>
                <a:cs typeface="Arial" charset="0"/>
              </a:rPr>
            </a:br>
            <a:r>
              <a:rPr lang="ru-RU" altLang="ru-RU" sz="36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3600" dirty="0">
                <a:solidFill>
                  <a:schemeClr val="tx1"/>
                </a:solidFill>
                <a:cs typeface="Arial" charset="0"/>
              </a:rPr>
            </a:br>
            <a:r>
              <a:rPr lang="ru-RU" altLang="ru-RU" sz="36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3600" dirty="0">
                <a:solidFill>
                  <a:schemeClr val="tx1"/>
                </a:solidFill>
                <a:cs typeface="Arial" charset="0"/>
              </a:rPr>
            </a:br>
            <a:r>
              <a:rPr lang="ru-RU" altLang="ru-RU" sz="36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3600" dirty="0">
                <a:solidFill>
                  <a:schemeClr val="tx1"/>
                </a:solidFill>
                <a:cs typeface="Arial" charset="0"/>
              </a:rPr>
            </a:br>
            <a:r>
              <a:rPr lang="ru-RU" altLang="ru-RU" sz="36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3600" dirty="0">
                <a:solidFill>
                  <a:schemeClr val="tx1"/>
                </a:solidFill>
                <a:cs typeface="Arial" charset="0"/>
              </a:rPr>
            </a:br>
            <a:r>
              <a:rPr lang="ru-RU" altLang="ru-RU" sz="36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ru-RU" altLang="ru-RU" sz="3600" dirty="0">
                <a:solidFill>
                  <a:schemeClr val="tx1"/>
                </a:solidFill>
                <a:cs typeface="Arial" charset="0"/>
              </a:rPr>
            </a:br>
            <a:endParaRPr lang="ru-RU" altLang="ru-RU" sz="3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004" y="2005147"/>
            <a:ext cx="772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215" algn="just"/>
            <a:endParaRPr lang="ru-RU" sz="2000" dirty="0"/>
          </a:p>
          <a:p>
            <a:pPr indent="450215" algn="just"/>
            <a:endParaRPr lang="ru-RU" sz="2000" dirty="0"/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214291"/>
            <a:ext cx="84296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Международным днём родного языка.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любознательность и интерес к языкам; воспитывать уважение и любовь к родному языку, а также к другим языкам; способствовать развитию устной речи детей.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63634A9-E97F-A1F1-3DFF-F7B132F52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15356" b="2680"/>
          <a:stretch/>
        </p:blipFill>
        <p:spPr bwMode="auto">
          <a:xfrm>
            <a:off x="2483768" y="3429000"/>
            <a:ext cx="3773613" cy="30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4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43182"/>
            <a:ext cx="8585312" cy="135732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332656"/>
            <a:ext cx="7693857" cy="453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71448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71490" y="520953"/>
            <a:ext cx="856534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Педагоги, родители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воспитанники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 реализации проекта: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сентябрь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февраль 2023 года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 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творческий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реализации проекта: 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автономное 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               образовательное учреждение «Детский сад  № 112 г. о. Саранск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endParaRPr kumimoji="0" lang="ru-RU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B48FC-F5DD-FF93-E7E5-9168DA232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86732"/>
            <a:ext cx="2571750" cy="35159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F9A711-D7E6-6DAB-6145-E99E4BAFF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6" y="3321843"/>
            <a:ext cx="4020272" cy="30152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90754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Планируемые результаты реализации проекта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771530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1.Ребенок обладает установкой положительного отношения к миру, другим людям и самому себе, обладает чувством  собственного достоинства.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2.  Понимает то , что все люди равны вне зависимости от их этнической принадлежности, религиозных и других верований.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3. Умеет  творчески применять полученные знания, умения, навыки в разных видах деятельности.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24794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Этапы реализации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1928802"/>
            <a:ext cx="2214578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Подготовительный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0562" y="1928802"/>
            <a:ext cx="1940225" cy="719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Практический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86578" y="1928802"/>
            <a:ext cx="2000264" cy="733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Заключительный 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71472" y="2714620"/>
            <a:ext cx="368428" cy="516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 rot="5400000">
            <a:off x="89270" y="3482587"/>
            <a:ext cx="1928830" cy="392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2513865" y="3558309"/>
            <a:ext cx="1714513" cy="27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707442" y="2936104"/>
            <a:ext cx="578806" cy="135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107504" y="3178696"/>
            <a:ext cx="1660383" cy="11612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Анализ деятельности педагогического коллектива, выявление проблемы</a:t>
            </a: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142844" y="4643446"/>
            <a:ext cx="1571636" cy="20002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</a:rPr>
              <a:t>Изучение научно-методической литературы</a:t>
            </a:r>
          </a:p>
          <a:p>
            <a:pPr lvl="0" algn="ctr"/>
            <a:r>
              <a:rPr lang="ru-RU" sz="1400" dirty="0">
                <a:solidFill>
                  <a:prstClr val="white"/>
                </a:solidFill>
              </a:rPr>
              <a:t>Подбор программно – методического</a:t>
            </a:r>
          </a:p>
          <a:p>
            <a:pPr lvl="0" algn="ctr"/>
            <a:r>
              <a:rPr lang="ru-RU" sz="1400" dirty="0">
                <a:solidFill>
                  <a:prstClr val="white"/>
                </a:solidFill>
              </a:rPr>
              <a:t>обеспечения</a:t>
            </a:r>
          </a:p>
          <a:p>
            <a:pPr lvl="0"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1785918" y="5643578"/>
            <a:ext cx="1500198" cy="928694"/>
          </a:xfrm>
          <a:prstGeom prst="round2SameRect">
            <a:avLst/>
          </a:prstGeom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</a:rPr>
              <a:t>Создание предметно-развивающей среды</a:t>
            </a:r>
          </a:p>
        </p:txBody>
      </p:sp>
      <p:sp>
        <p:nvSpPr>
          <p:cNvPr id="39" name="Прямоугольник с двумя скругленными соседними углами 38"/>
          <p:cNvSpPr/>
          <p:nvPr/>
        </p:nvSpPr>
        <p:spPr>
          <a:xfrm>
            <a:off x="2500298" y="4429132"/>
            <a:ext cx="1460942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составление плана мероприятий</a:t>
            </a:r>
            <a:endParaRPr lang="ru-RU" sz="1400" dirty="0">
              <a:solidFill>
                <a:prstClr val="white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5500694" y="2714620"/>
            <a:ext cx="0" cy="63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с двумя скругленными соседними углами 52"/>
          <p:cNvSpPr/>
          <p:nvPr/>
        </p:nvSpPr>
        <p:spPr>
          <a:xfrm>
            <a:off x="4500562" y="3143248"/>
            <a:ext cx="1654473" cy="180190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Практическое применение и реализация содержания проекта</a:t>
            </a:r>
          </a:p>
        </p:txBody>
      </p:sp>
      <p:cxnSp>
        <p:nvCxnSpPr>
          <p:cNvPr id="59" name="Прямая со стрелкой 58"/>
          <p:cNvCxnSpPr>
            <a:stCxn id="5" idx="2"/>
          </p:cNvCxnSpPr>
          <p:nvPr/>
        </p:nvCxnSpPr>
        <p:spPr>
          <a:xfrm rot="5400000">
            <a:off x="6965156" y="2357142"/>
            <a:ext cx="516632" cy="1126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8078688" y="297981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72" idx="3"/>
          </p:cNvCxnSpPr>
          <p:nvPr/>
        </p:nvCxnSpPr>
        <p:spPr>
          <a:xfrm>
            <a:off x="7808776" y="2662064"/>
            <a:ext cx="638546" cy="552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Прямоугольник с двумя скругленными соседними углами 64"/>
          <p:cNvSpPr/>
          <p:nvPr/>
        </p:nvSpPr>
        <p:spPr>
          <a:xfrm>
            <a:off x="6357950" y="3143248"/>
            <a:ext cx="1285884" cy="91096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обобщение результатов</a:t>
            </a:r>
          </a:p>
        </p:txBody>
      </p:sp>
      <p:sp>
        <p:nvSpPr>
          <p:cNvPr id="72" name="Прямоугольник с двумя скругленными соседними углами 71"/>
          <p:cNvSpPr/>
          <p:nvPr/>
        </p:nvSpPr>
        <p:spPr>
          <a:xfrm>
            <a:off x="7858148" y="3214686"/>
            <a:ext cx="1178348" cy="112526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Анализ итогов  и проверка </a:t>
            </a:r>
            <a:r>
              <a:rPr lang="ru-RU" sz="1200" dirty="0" err="1"/>
              <a:t>результатив-ности</a:t>
            </a:r>
            <a:endParaRPr lang="ru-RU" sz="1200" dirty="0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>
            <a:off x="2571736" y="3286124"/>
            <a:ext cx="1351537" cy="914400"/>
          </a:xfrm>
          <a:prstGeom prst="round2SameRect">
            <a:avLst/>
          </a:prstGeom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</a:rPr>
              <a:t>Разработка содержания проекта 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578376" y="3779287"/>
            <a:ext cx="2874620" cy="745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с двумя скругленными соседними углами 45"/>
          <p:cNvSpPr/>
          <p:nvPr/>
        </p:nvSpPr>
        <p:spPr>
          <a:xfrm>
            <a:off x="6786578" y="4714884"/>
            <a:ext cx="1928826" cy="173845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Совместная  деятельность «Загляните в семейный альбом»</a:t>
            </a:r>
          </a:p>
        </p:txBody>
      </p:sp>
      <p:cxnSp>
        <p:nvCxnSpPr>
          <p:cNvPr id="36" name="Прямая со стрелкой 35"/>
          <p:cNvCxnSpPr>
            <a:stCxn id="5" idx="2"/>
            <a:endCxn id="46" idx="3"/>
          </p:cNvCxnSpPr>
          <p:nvPr/>
        </p:nvCxnSpPr>
        <p:spPr>
          <a:xfrm rot="5400000">
            <a:off x="6742441" y="3670615"/>
            <a:ext cx="2052820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00298" y="1928802"/>
            <a:ext cx="1803113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планирование  </a:t>
            </a: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3714744" y="5429264"/>
            <a:ext cx="1603818" cy="12715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Определение критериев эффективности проекта и планируемых результатов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rot="16200000" flipH="1">
            <a:off x="2750330" y="3750472"/>
            <a:ext cx="2714643" cy="642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340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24" grpId="0" animBg="1"/>
      <p:bldP spid="28" grpId="0" animBg="1"/>
      <p:bldP spid="31" grpId="0" animBg="1"/>
      <p:bldP spid="39" grpId="0" animBg="1"/>
      <p:bldP spid="53" grpId="0" animBg="1"/>
      <p:bldP spid="65" grpId="0" animBg="1"/>
      <p:bldP spid="72" grpId="0" animBg="1"/>
      <p:bldP spid="30" grpId="0" animBg="1"/>
      <p:bldP spid="46" grpId="0" animBg="1"/>
      <p:bldP spid="4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1643050"/>
            <a:ext cx="7166030" cy="4214842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темы проекта, определение целей и задач проекта, разработка этапов проектной деятельности.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диагностики уровня знаний о  малой родине, представлений 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ценностях, традициях и праздниках своего народа.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и отбор содержания научно-методической литературы, нормативно-правовых документов.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основных направлений деятельности и сроков работы.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плана мероприятий с привлечением родителей воспитанников, специалистов 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эффективности проекта, корректировка плана на будущее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19298" cy="85440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План мероприятий по реализации проекта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chemeClr val="tx1"/>
                </a:solidFill>
              </a:rPr>
              <a:t>Деятельность педагога 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07504" y="3885323"/>
            <a:ext cx="4462129" cy="983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97699" y="5229201"/>
            <a:ext cx="4462129" cy="491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8A981B-2DED-4862-491B-97196FF53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98" y="5085184"/>
            <a:ext cx="2739435" cy="15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802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Прямая со стрелкой 110"/>
          <p:cNvCxnSpPr>
            <a:stCxn id="104" idx="2"/>
            <a:endCxn id="109" idx="0"/>
          </p:cNvCxnSpPr>
          <p:nvPr/>
        </p:nvCxnSpPr>
        <p:spPr>
          <a:xfrm rot="16200000" flipH="1">
            <a:off x="6858016" y="3714752"/>
            <a:ext cx="1071570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99" idx="2"/>
          </p:cNvCxnSpPr>
          <p:nvPr/>
        </p:nvCxnSpPr>
        <p:spPr>
          <a:xfrm rot="16200000" flipH="1">
            <a:off x="6357950" y="2643182"/>
            <a:ext cx="1000132" cy="1143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6" idx="2"/>
          </p:cNvCxnSpPr>
          <p:nvPr/>
        </p:nvCxnSpPr>
        <p:spPr>
          <a:xfrm rot="16200000" flipH="1">
            <a:off x="6411528" y="1982380"/>
            <a:ext cx="1071570" cy="821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4" idx="2"/>
            <a:endCxn id="33" idx="0"/>
          </p:cNvCxnSpPr>
          <p:nvPr/>
        </p:nvCxnSpPr>
        <p:spPr>
          <a:xfrm rot="16200000" flipH="1">
            <a:off x="2875347" y="2196694"/>
            <a:ext cx="1428760" cy="750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58" idx="2"/>
          </p:cNvCxnSpPr>
          <p:nvPr/>
        </p:nvCxnSpPr>
        <p:spPr>
          <a:xfrm rot="16200000" flipH="1">
            <a:off x="4268388" y="2982512"/>
            <a:ext cx="1214446" cy="678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0" idx="2"/>
            <a:endCxn id="53" idx="0"/>
          </p:cNvCxnSpPr>
          <p:nvPr/>
        </p:nvCxnSpPr>
        <p:spPr>
          <a:xfrm rot="5400000">
            <a:off x="4393405" y="4857760"/>
            <a:ext cx="714380" cy="1571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" idx="2"/>
            <a:endCxn id="50" idx="0"/>
          </p:cNvCxnSpPr>
          <p:nvPr/>
        </p:nvCxnSpPr>
        <p:spPr>
          <a:xfrm rot="16200000" flipH="1">
            <a:off x="2982504" y="2089537"/>
            <a:ext cx="2786082" cy="2321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13" idx="0"/>
          </p:cNvCxnSpPr>
          <p:nvPr/>
        </p:nvCxnSpPr>
        <p:spPr>
          <a:xfrm rot="16200000" flipH="1">
            <a:off x="1142976" y="1893083"/>
            <a:ext cx="1357322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1589464" y="4625587"/>
            <a:ext cx="1785950" cy="107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</p:cNvCxnSpPr>
          <p:nvPr/>
        </p:nvCxnSpPr>
        <p:spPr>
          <a:xfrm rot="16200000" flipH="1">
            <a:off x="107125" y="3893347"/>
            <a:ext cx="1785950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</p:cNvCxnSpPr>
          <p:nvPr/>
        </p:nvCxnSpPr>
        <p:spPr>
          <a:xfrm rot="5400000">
            <a:off x="-571536" y="4500570"/>
            <a:ext cx="292895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1000100" y="4429132"/>
            <a:ext cx="314327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2"/>
            <a:endCxn id="34" idx="0"/>
          </p:cNvCxnSpPr>
          <p:nvPr/>
        </p:nvCxnSpPr>
        <p:spPr>
          <a:xfrm rot="16200000" flipH="1">
            <a:off x="2428860" y="2643182"/>
            <a:ext cx="2357454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3161099" y="3982645"/>
            <a:ext cx="857256" cy="892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61" idx="2"/>
            <a:endCxn id="83" idx="0"/>
          </p:cNvCxnSpPr>
          <p:nvPr/>
        </p:nvCxnSpPr>
        <p:spPr>
          <a:xfrm rot="16200000" flipH="1">
            <a:off x="5536413" y="3500438"/>
            <a:ext cx="2214578" cy="2214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61" idx="2"/>
            <a:endCxn id="67" idx="0"/>
          </p:cNvCxnSpPr>
          <p:nvPr/>
        </p:nvCxnSpPr>
        <p:spPr>
          <a:xfrm rot="16200000" flipH="1">
            <a:off x="4679157" y="4357694"/>
            <a:ext cx="200026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00364" y="285728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с детьми  </a:t>
            </a:r>
          </a:p>
          <a:p>
            <a:r>
              <a:rPr lang="ru-RU" b="1" dirty="0">
                <a:solidFill>
                  <a:srgbClr val="FF0000"/>
                </a:solidFill>
              </a:rPr>
              <a:t>Интеграция областей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071546"/>
            <a:ext cx="1928826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Социально- коммуникативное развитие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22" y="1071546"/>
            <a:ext cx="171451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Познавательное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развитие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4810" y="1071546"/>
            <a:ext cx="1285884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Речевое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 развитие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1071546"/>
            <a:ext cx="1785950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Художественно- эстетическое развитие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72396" y="1071546"/>
            <a:ext cx="135732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Физическое  развитие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3357562"/>
            <a:ext cx="1500198" cy="12858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Тематические беседы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Родине, дружбе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2071678"/>
            <a:ext cx="1571636" cy="1000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Социализация, развитие общения, нравственное воспитание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786322"/>
            <a:ext cx="1357322" cy="1071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краеведческий музей,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библиотеку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6000744"/>
            <a:ext cx="1214446" cy="857256"/>
          </a:xfrm>
          <a:prstGeom prst="roundRect">
            <a:avLst>
              <a:gd name="adj" fmla="val 3526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прогулки по городу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480" y="5357826"/>
            <a:ext cx="1357322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тематических дней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7356" y="3214686"/>
            <a:ext cx="1214446" cy="857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в семье и сообществе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43042" y="4214818"/>
            <a:ext cx="1571636" cy="1000132"/>
          </a:xfrm>
          <a:prstGeom prst="roundRect">
            <a:avLst>
              <a:gd name="adj" fmla="val 3526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сюжетно-ролевые игры,  дидактические игры  и упражнения</a:t>
            </a:r>
          </a:p>
        </p:txBody>
      </p: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 rot="5400000">
            <a:off x="1017960" y="1910943"/>
            <a:ext cx="214314" cy="107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2"/>
          </p:cNvCxnSpPr>
          <p:nvPr/>
        </p:nvCxnSpPr>
        <p:spPr>
          <a:xfrm rot="5400000">
            <a:off x="678629" y="3107529"/>
            <a:ext cx="28575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2"/>
            <a:endCxn id="14" idx="0"/>
          </p:cNvCxnSpPr>
          <p:nvPr/>
        </p:nvCxnSpPr>
        <p:spPr>
          <a:xfrm rot="5400000">
            <a:off x="2375282" y="4125521"/>
            <a:ext cx="142876" cy="35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928794" y="2071678"/>
            <a:ext cx="1714512" cy="1000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познавательно-исследовательской  деятельности</a:t>
            </a:r>
          </a:p>
        </p:txBody>
      </p:sp>
      <p:cxnSp>
        <p:nvCxnSpPr>
          <p:cNvPr id="31" name="Прямая со стрелкой 30"/>
          <p:cNvCxnSpPr>
            <a:stCxn id="4" idx="2"/>
            <a:endCxn id="29" idx="0"/>
          </p:cNvCxnSpPr>
          <p:nvPr/>
        </p:nvCxnSpPr>
        <p:spPr>
          <a:xfrm rot="5400000">
            <a:off x="2893207" y="1750207"/>
            <a:ext cx="21431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3214678" y="3286124"/>
            <a:ext cx="1500198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с предметным окружением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286116" y="4214818"/>
            <a:ext cx="1428760" cy="7858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с социальным миром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643042" y="6143620"/>
            <a:ext cx="1285884" cy="714380"/>
          </a:xfrm>
          <a:prstGeom prst="roundRect">
            <a:avLst>
              <a:gd name="adj" fmla="val 3526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мини-музея в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/саду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14678" y="5214950"/>
            <a:ext cx="157163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по теме проекта </a:t>
            </a:r>
          </a:p>
        </p:txBody>
      </p:sp>
      <p:cxnSp>
        <p:nvCxnSpPr>
          <p:cNvPr id="47" name="Прямая со стрелкой 46"/>
          <p:cNvCxnSpPr>
            <a:endCxn id="45" idx="0"/>
          </p:cNvCxnSpPr>
          <p:nvPr/>
        </p:nvCxnSpPr>
        <p:spPr>
          <a:xfrm rot="16200000" flipH="1">
            <a:off x="3821901" y="5036355"/>
            <a:ext cx="28575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4786314" y="4643446"/>
            <a:ext cx="1500198" cy="642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с миром природы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214678" y="6000768"/>
            <a:ext cx="1500198" cy="7143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природой родного края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857620" y="2143116"/>
            <a:ext cx="1357322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</a:p>
        </p:txBody>
      </p:sp>
      <p:cxnSp>
        <p:nvCxnSpPr>
          <p:cNvPr id="60" name="Прямая со стрелкой 59"/>
          <p:cNvCxnSpPr>
            <a:stCxn id="5" idx="2"/>
            <a:endCxn id="58" idx="0"/>
          </p:cNvCxnSpPr>
          <p:nvPr/>
        </p:nvCxnSpPr>
        <p:spPr>
          <a:xfrm rot="5400000">
            <a:off x="4554141" y="1839505"/>
            <a:ext cx="285752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4786314" y="2786058"/>
            <a:ext cx="1500198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к художественной литературе</a:t>
            </a:r>
          </a:p>
        </p:txBody>
      </p:sp>
      <p:cxnSp>
        <p:nvCxnSpPr>
          <p:cNvPr id="63" name="Прямая со стрелкой 62"/>
          <p:cNvCxnSpPr>
            <a:stCxn id="5" idx="2"/>
          </p:cNvCxnSpPr>
          <p:nvPr/>
        </p:nvCxnSpPr>
        <p:spPr>
          <a:xfrm rot="16200000" flipH="1">
            <a:off x="4786314" y="1928802"/>
            <a:ext cx="1000132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4857752" y="3714752"/>
            <a:ext cx="1714512" cy="7857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картин, составление рассказ, пересказ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929190" y="5500702"/>
            <a:ext cx="1785950" cy="12144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произведений поэтов и писателей  народов России, фольклор народов Поволжья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929454" y="5715016"/>
            <a:ext cx="1643074" cy="10001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Заучивание приветствий  на родном языке, стихов, пословиц и поговорок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500694" y="2143116"/>
            <a:ext cx="1571636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643702" y="3786190"/>
            <a:ext cx="1643074" cy="714380"/>
          </a:xfrm>
          <a:prstGeom prst="roundRect">
            <a:avLst>
              <a:gd name="adj" fmla="val 25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, лепка, аппликация  по теме проекта</a:t>
            </a:r>
          </a:p>
        </p:txBody>
      </p:sp>
      <p:cxnSp>
        <p:nvCxnSpPr>
          <p:cNvPr id="102" name="Прямая со стрелкой 101"/>
          <p:cNvCxnSpPr>
            <a:stCxn id="6" idx="2"/>
            <a:endCxn id="99" idx="0"/>
          </p:cNvCxnSpPr>
          <p:nvPr/>
        </p:nvCxnSpPr>
        <p:spPr>
          <a:xfrm rot="5400000">
            <a:off x="6268653" y="1875224"/>
            <a:ext cx="285752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Скругленный прямоугольник 103"/>
          <p:cNvSpPr/>
          <p:nvPr/>
        </p:nvSpPr>
        <p:spPr>
          <a:xfrm>
            <a:off x="6429388" y="2928934"/>
            <a:ext cx="1285884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6429388" y="4572008"/>
            <a:ext cx="2571768" cy="10001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Разучивание песен на родном языке, знакомство с народными музыкальными инструментами.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7286644" y="2143116"/>
            <a:ext cx="1571636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7786710" y="2857496"/>
            <a:ext cx="135729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Разучивание подвижных игр народов России</a:t>
            </a:r>
          </a:p>
        </p:txBody>
      </p:sp>
      <p:cxnSp>
        <p:nvCxnSpPr>
          <p:cNvPr id="119" name="Прямая со стрелкой 118"/>
          <p:cNvCxnSpPr>
            <a:stCxn id="7" idx="2"/>
            <a:endCxn id="112" idx="0"/>
          </p:cNvCxnSpPr>
          <p:nvPr/>
        </p:nvCxnSpPr>
        <p:spPr>
          <a:xfrm rot="5400000">
            <a:off x="8018884" y="1910943"/>
            <a:ext cx="285752" cy="178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112" idx="2"/>
            <a:endCxn id="117" idx="0"/>
          </p:cNvCxnSpPr>
          <p:nvPr/>
        </p:nvCxnSpPr>
        <p:spPr>
          <a:xfrm rot="16200000" flipH="1">
            <a:off x="8197470" y="2589611"/>
            <a:ext cx="142876" cy="3928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9" grpId="0" animBg="1"/>
      <p:bldP spid="33" grpId="0" animBg="1"/>
      <p:bldP spid="34" grpId="0" animBg="1"/>
      <p:bldP spid="42" grpId="0" animBg="1"/>
      <p:bldP spid="45" grpId="0" animBg="1"/>
      <p:bldP spid="50" grpId="0" animBg="1"/>
      <p:bldP spid="53" grpId="0" animBg="1"/>
      <p:bldP spid="58" grpId="0" animBg="1"/>
      <p:bldP spid="61" grpId="0" animBg="1"/>
      <p:bldP spid="64" grpId="0" animBg="1"/>
      <p:bldP spid="67" grpId="0" animBg="1"/>
      <p:bldP spid="83" grpId="0" animBg="1"/>
      <p:bldP spid="99" grpId="0" animBg="1"/>
      <p:bldP spid="100" grpId="0" animBg="1"/>
      <p:bldP spid="104" grpId="0" animBg="1"/>
      <p:bldP spid="109" grpId="0" animBg="1"/>
      <p:bldP spid="112" grpId="0" animBg="1"/>
      <p:bldP spid="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 flipH="1" flipV="1">
            <a:off x="4267199" y="35356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4267199" y="2240281"/>
            <a:ext cx="45719" cy="45719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 flipV="1">
            <a:off x="4606243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412" y="357166"/>
            <a:ext cx="79540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«День родного языка»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ыла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беседа с детьми «Наша Родина –Россия» 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Познакомила детей с государственной символикой;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046096"/>
            <a:ext cx="5000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4C591B4-C21B-89BB-B443-611A81E84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2" y="1444267"/>
            <a:ext cx="3878039" cy="22639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41A331F-EC2F-E1C2-C9F3-BD24E9C0E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78" y="2179047"/>
            <a:ext cx="3678648" cy="27589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97B764F-83A1-7798-418D-3E4C3067D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627" y="3518974"/>
            <a:ext cx="2457449" cy="327659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1935</TotalTime>
  <Words>829</Words>
  <Application>Microsoft Office PowerPoint</Application>
  <PresentationFormat>Экран (4:3)</PresentationFormat>
  <Paragraphs>191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</vt:lpstr>
      <vt:lpstr>Презентация PowerPoint</vt:lpstr>
      <vt:lpstr>          </vt:lpstr>
      <vt:lpstr> </vt:lpstr>
      <vt:lpstr>Презентация PowerPoint</vt:lpstr>
      <vt:lpstr>Этапы реализации проекта </vt:lpstr>
      <vt:lpstr>План мероприятий по реализации проекта Деятельность педагога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ТЕМА: Разработка  рабочей программы. Образовательная область «Познавательное развитие»,    средний  дошкольный возраст (4-5 лет)</dc:title>
  <dc:creator>Админ</dc:creator>
  <cp:lastModifiedBy>1</cp:lastModifiedBy>
  <cp:revision>167</cp:revision>
  <dcterms:created xsi:type="dcterms:W3CDTF">2015-03-10T19:36:20Z</dcterms:created>
  <dcterms:modified xsi:type="dcterms:W3CDTF">2023-02-20T21:14:25Z</dcterms:modified>
</cp:coreProperties>
</file>