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22" r:id="rId2"/>
  </p:sldMasterIdLst>
  <p:notesMasterIdLst>
    <p:notesMasterId r:id="rId31"/>
  </p:notesMasterIdLst>
  <p:handoutMasterIdLst>
    <p:handoutMasterId r:id="rId32"/>
  </p:handoutMasterIdLst>
  <p:sldIdLst>
    <p:sldId id="258" r:id="rId3"/>
    <p:sldId id="285" r:id="rId4"/>
    <p:sldId id="286" r:id="rId5"/>
    <p:sldId id="25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80" autoAdjust="0"/>
  </p:normalViewPr>
  <p:slideViewPr>
    <p:cSldViewPr snapToGrid="0">
      <p:cViewPr varScale="1">
        <p:scale>
          <a:sx n="66" d="100"/>
          <a:sy n="66" d="100"/>
        </p:scale>
        <p:origin x="547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5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15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409B0-8AC5-4972-B928-B810ED7C4C64}" type="datetimeFigureOut">
              <a:rPr lang="ru-RU" smtClean="0"/>
              <a:pPr/>
              <a:t>28.04.2020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C4A6D-6AC2-47E9-AEA1-B2364D54DA3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149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9F228-FD28-4486-B12E-CC8CCDA7B98E}" type="datetimeFigureOut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B0A17-C634-4E0C-9850-802A7E30DA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3452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3675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5499-8E1A-487C-B00A-20F31C55046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2282701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5499-8E1A-487C-B00A-20F31C55046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679545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5499-8E1A-487C-B00A-20F31C55046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14418781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5499-8E1A-487C-B00A-20F31C55046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031571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5499-8E1A-487C-B00A-20F31C55046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68124362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BB9F-04DD-4BEC-B746-E3998C50229B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5856909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84123-CFCC-4353-8B30-DE0CCE4E62CF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2716031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3574-5682-4D4A-B7D7-D09D32527D76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6808569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1588168"/>
            <a:ext cx="12192000" cy="4584032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7132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5E9A-42F9-486F-9660-92EBA8EB8FE1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56693713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32E85-1C3E-47BF-9080-3288461E28F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92590889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D36C9-2413-4908-B4FF-B601868ED00B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2184107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0925-201A-4743-8853-90813EDB94FD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5" name="Полилиния 17"/>
          <p:cNvSpPr>
            <a:spLocks noChangeAspect="1" noEditPoints="1"/>
          </p:cNvSpPr>
          <p:nvPr userDrawn="1"/>
        </p:nvSpPr>
        <p:spPr bwMode="auto">
          <a:xfrm>
            <a:off x="0" y="0"/>
            <a:ext cx="1118052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92487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BC20-88B9-463E-BD09-C473B6CD8F2E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0493507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pPr/>
              <a:t>4/28/2020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76739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05499-8E1A-487C-B00A-20F31C550463}" type="datetime1">
              <a:rPr lang="ru-RU" noProof="0" smtClean="0"/>
              <a:pPr/>
              <a:t>28.04.2020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2E75EF-0962-46B2-8C21-C0889BAC0DFA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gradFill flip="none" rotWithShape="1">
            <a:gsLst>
              <a:gs pos="20000">
                <a:schemeClr val="bg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олилиния 17"/>
          <p:cNvSpPr>
            <a:spLocks noChangeAspect="1" noEditPoints="1"/>
          </p:cNvSpPr>
          <p:nvPr userDrawn="1"/>
        </p:nvSpPr>
        <p:spPr bwMode="auto">
          <a:xfrm>
            <a:off x="0" y="0"/>
            <a:ext cx="1118052" cy="4114800"/>
          </a:xfrm>
          <a:custGeom>
            <a:avLst/>
            <a:gdLst>
              <a:gd name="T0" fmla="*/ 217 w 358"/>
              <a:gd name="T1" fmla="*/ 645 h 1327"/>
              <a:gd name="T2" fmla="*/ 113 w 358"/>
              <a:gd name="T3" fmla="*/ 511 h 1327"/>
              <a:gd name="T4" fmla="*/ 162 w 358"/>
              <a:gd name="T5" fmla="*/ 454 h 1327"/>
              <a:gd name="T6" fmla="*/ 216 w 358"/>
              <a:gd name="T7" fmla="*/ 356 h 1327"/>
              <a:gd name="T8" fmla="*/ 228 w 358"/>
              <a:gd name="T9" fmla="*/ 146 h 1327"/>
              <a:gd name="T10" fmla="*/ 171 w 358"/>
              <a:gd name="T11" fmla="*/ 11 h 1327"/>
              <a:gd name="T12" fmla="*/ 64 w 358"/>
              <a:gd name="T13" fmla="*/ 139 h 1327"/>
              <a:gd name="T14" fmla="*/ 58 w 358"/>
              <a:gd name="T15" fmla="*/ 365 h 1327"/>
              <a:gd name="T16" fmla="*/ 8 w 358"/>
              <a:gd name="T17" fmla="*/ 475 h 1327"/>
              <a:gd name="T18" fmla="*/ 32 w 358"/>
              <a:gd name="T19" fmla="*/ 585 h 1327"/>
              <a:gd name="T20" fmla="*/ 79 w 358"/>
              <a:gd name="T21" fmla="*/ 542 h 1327"/>
              <a:gd name="T22" fmla="*/ 115 w 358"/>
              <a:gd name="T23" fmla="*/ 645 h 1327"/>
              <a:gd name="T24" fmla="*/ 23 w 358"/>
              <a:gd name="T25" fmla="*/ 852 h 1327"/>
              <a:gd name="T26" fmla="*/ 64 w 358"/>
              <a:gd name="T27" fmla="*/ 907 h 1327"/>
              <a:gd name="T28" fmla="*/ 110 w 358"/>
              <a:gd name="T29" fmla="*/ 930 h 1327"/>
              <a:gd name="T30" fmla="*/ 111 w 358"/>
              <a:gd name="T31" fmla="*/ 915 h 1327"/>
              <a:gd name="T32" fmla="*/ 80 w 358"/>
              <a:gd name="T33" fmla="*/ 764 h 1327"/>
              <a:gd name="T34" fmla="*/ 179 w 358"/>
              <a:gd name="T35" fmla="*/ 983 h 1327"/>
              <a:gd name="T36" fmla="*/ 108 w 358"/>
              <a:gd name="T37" fmla="*/ 991 h 1327"/>
              <a:gd name="T38" fmla="*/ 8 w 358"/>
              <a:gd name="T39" fmla="*/ 959 h 1327"/>
              <a:gd name="T40" fmla="*/ 58 w 358"/>
              <a:gd name="T41" fmla="*/ 1009 h 1327"/>
              <a:gd name="T42" fmla="*/ 195 w 358"/>
              <a:gd name="T43" fmla="*/ 1049 h 1327"/>
              <a:gd name="T44" fmla="*/ 53 w 358"/>
              <a:gd name="T45" fmla="*/ 1281 h 1327"/>
              <a:gd name="T46" fmla="*/ 45 w 358"/>
              <a:gd name="T47" fmla="*/ 1265 h 1327"/>
              <a:gd name="T48" fmla="*/ 62 w 358"/>
              <a:gd name="T49" fmla="*/ 1263 h 1327"/>
              <a:gd name="T50" fmla="*/ 118 w 358"/>
              <a:gd name="T51" fmla="*/ 1202 h 1327"/>
              <a:gd name="T52" fmla="*/ 94 w 358"/>
              <a:gd name="T53" fmla="*/ 1137 h 1327"/>
              <a:gd name="T54" fmla="*/ 46 w 358"/>
              <a:gd name="T55" fmla="*/ 1118 h 1327"/>
              <a:gd name="T56" fmla="*/ 8 w 358"/>
              <a:gd name="T57" fmla="*/ 1287 h 1327"/>
              <a:gd name="T58" fmla="*/ 64 w 358"/>
              <a:gd name="T59" fmla="*/ 1314 h 1327"/>
              <a:gd name="T60" fmla="*/ 227 w 358"/>
              <a:gd name="T61" fmla="*/ 1086 h 1327"/>
              <a:gd name="T62" fmla="*/ 293 w 358"/>
              <a:gd name="T63" fmla="*/ 932 h 1327"/>
              <a:gd name="T64" fmla="*/ 91 w 358"/>
              <a:gd name="T65" fmla="*/ 390 h 1327"/>
              <a:gd name="T66" fmla="*/ 85 w 358"/>
              <a:gd name="T67" fmla="*/ 235 h 1327"/>
              <a:gd name="T68" fmla="*/ 118 w 358"/>
              <a:gd name="T69" fmla="*/ 153 h 1327"/>
              <a:gd name="T70" fmla="*/ 198 w 358"/>
              <a:gd name="T71" fmla="*/ 133 h 1327"/>
              <a:gd name="T72" fmla="*/ 149 w 358"/>
              <a:gd name="T73" fmla="*/ 326 h 1327"/>
              <a:gd name="T74" fmla="*/ 276 w 358"/>
              <a:gd name="T75" fmla="*/ 881 h 1327"/>
              <a:gd name="T76" fmla="*/ 204 w 358"/>
              <a:gd name="T77" fmla="*/ 975 h 1327"/>
              <a:gd name="T78" fmla="*/ 232 w 358"/>
              <a:gd name="T79" fmla="*/ 752 h 1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58" h="1327">
                <a:moveTo>
                  <a:pt x="300" y="711"/>
                </a:moveTo>
                <a:cubicBezTo>
                  <a:pt x="278" y="678"/>
                  <a:pt x="252" y="656"/>
                  <a:pt x="217" y="645"/>
                </a:cubicBezTo>
                <a:cubicBezTo>
                  <a:pt x="174" y="631"/>
                  <a:pt x="138" y="640"/>
                  <a:pt x="138" y="640"/>
                </a:cubicBezTo>
                <a:cubicBezTo>
                  <a:pt x="113" y="511"/>
                  <a:pt x="113" y="511"/>
                  <a:pt x="113" y="511"/>
                </a:cubicBezTo>
                <a:cubicBezTo>
                  <a:pt x="122" y="502"/>
                  <a:pt x="130" y="493"/>
                  <a:pt x="139" y="483"/>
                </a:cubicBezTo>
                <a:cubicBezTo>
                  <a:pt x="147" y="474"/>
                  <a:pt x="155" y="464"/>
                  <a:pt x="162" y="454"/>
                </a:cubicBezTo>
                <a:cubicBezTo>
                  <a:pt x="171" y="441"/>
                  <a:pt x="171" y="441"/>
                  <a:pt x="171" y="441"/>
                </a:cubicBezTo>
                <a:cubicBezTo>
                  <a:pt x="189" y="414"/>
                  <a:pt x="204" y="386"/>
                  <a:pt x="216" y="356"/>
                </a:cubicBezTo>
                <a:cubicBezTo>
                  <a:pt x="235" y="306"/>
                  <a:pt x="245" y="244"/>
                  <a:pt x="237" y="191"/>
                </a:cubicBezTo>
                <a:cubicBezTo>
                  <a:pt x="235" y="176"/>
                  <a:pt x="232" y="162"/>
                  <a:pt x="228" y="146"/>
                </a:cubicBezTo>
                <a:cubicBezTo>
                  <a:pt x="218" y="111"/>
                  <a:pt x="206" y="77"/>
                  <a:pt x="191" y="44"/>
                </a:cubicBezTo>
                <a:cubicBezTo>
                  <a:pt x="185" y="33"/>
                  <a:pt x="181" y="19"/>
                  <a:pt x="171" y="11"/>
                </a:cubicBezTo>
                <a:cubicBezTo>
                  <a:pt x="158" y="0"/>
                  <a:pt x="139" y="7"/>
                  <a:pt x="128" y="17"/>
                </a:cubicBezTo>
                <a:cubicBezTo>
                  <a:pt x="93" y="46"/>
                  <a:pt x="77" y="98"/>
                  <a:pt x="64" y="139"/>
                </a:cubicBezTo>
                <a:cubicBezTo>
                  <a:pt x="58" y="157"/>
                  <a:pt x="54" y="175"/>
                  <a:pt x="52" y="194"/>
                </a:cubicBezTo>
                <a:cubicBezTo>
                  <a:pt x="46" y="251"/>
                  <a:pt x="49" y="308"/>
                  <a:pt x="58" y="365"/>
                </a:cubicBezTo>
                <a:cubicBezTo>
                  <a:pt x="61" y="380"/>
                  <a:pt x="66" y="396"/>
                  <a:pt x="69" y="411"/>
                </a:cubicBezTo>
                <a:cubicBezTo>
                  <a:pt x="69" y="411"/>
                  <a:pt x="39" y="442"/>
                  <a:pt x="8" y="475"/>
                </a:cubicBezTo>
                <a:cubicBezTo>
                  <a:pt x="8" y="610"/>
                  <a:pt x="8" y="610"/>
                  <a:pt x="8" y="610"/>
                </a:cubicBezTo>
                <a:cubicBezTo>
                  <a:pt x="16" y="602"/>
                  <a:pt x="24" y="593"/>
                  <a:pt x="32" y="585"/>
                </a:cubicBezTo>
                <a:cubicBezTo>
                  <a:pt x="43" y="574"/>
                  <a:pt x="55" y="564"/>
                  <a:pt x="66" y="553"/>
                </a:cubicBezTo>
                <a:cubicBezTo>
                  <a:pt x="71" y="549"/>
                  <a:pt x="75" y="545"/>
                  <a:pt x="79" y="542"/>
                </a:cubicBezTo>
                <a:cubicBezTo>
                  <a:pt x="83" y="538"/>
                  <a:pt x="88" y="534"/>
                  <a:pt x="92" y="530"/>
                </a:cubicBezTo>
                <a:cubicBezTo>
                  <a:pt x="97" y="552"/>
                  <a:pt x="116" y="644"/>
                  <a:pt x="115" y="645"/>
                </a:cubicBezTo>
                <a:cubicBezTo>
                  <a:pt x="88" y="655"/>
                  <a:pt x="64" y="673"/>
                  <a:pt x="42" y="701"/>
                </a:cubicBezTo>
                <a:cubicBezTo>
                  <a:pt x="10" y="743"/>
                  <a:pt x="0" y="803"/>
                  <a:pt x="23" y="852"/>
                </a:cubicBezTo>
                <a:cubicBezTo>
                  <a:pt x="30" y="866"/>
                  <a:pt x="39" y="882"/>
                  <a:pt x="50" y="893"/>
                </a:cubicBezTo>
                <a:cubicBezTo>
                  <a:pt x="54" y="898"/>
                  <a:pt x="59" y="903"/>
                  <a:pt x="64" y="907"/>
                </a:cubicBezTo>
                <a:cubicBezTo>
                  <a:pt x="74" y="915"/>
                  <a:pt x="84" y="920"/>
                  <a:pt x="95" y="925"/>
                </a:cubicBezTo>
                <a:cubicBezTo>
                  <a:pt x="100" y="927"/>
                  <a:pt x="105" y="930"/>
                  <a:pt x="110" y="930"/>
                </a:cubicBezTo>
                <a:cubicBezTo>
                  <a:pt x="114" y="930"/>
                  <a:pt x="118" y="926"/>
                  <a:pt x="118" y="923"/>
                </a:cubicBezTo>
                <a:cubicBezTo>
                  <a:pt x="118" y="919"/>
                  <a:pt x="114" y="916"/>
                  <a:pt x="111" y="915"/>
                </a:cubicBezTo>
                <a:cubicBezTo>
                  <a:pt x="96" y="908"/>
                  <a:pt x="82" y="897"/>
                  <a:pt x="70" y="883"/>
                </a:cubicBezTo>
                <a:cubicBezTo>
                  <a:pt x="40" y="847"/>
                  <a:pt x="51" y="796"/>
                  <a:pt x="80" y="764"/>
                </a:cubicBezTo>
                <a:cubicBezTo>
                  <a:pt x="96" y="747"/>
                  <a:pt x="113" y="736"/>
                  <a:pt x="131" y="730"/>
                </a:cubicBezTo>
                <a:cubicBezTo>
                  <a:pt x="179" y="983"/>
                  <a:pt x="179" y="983"/>
                  <a:pt x="179" y="983"/>
                </a:cubicBezTo>
                <a:cubicBezTo>
                  <a:pt x="170" y="986"/>
                  <a:pt x="164" y="987"/>
                  <a:pt x="155" y="988"/>
                </a:cubicBezTo>
                <a:cubicBezTo>
                  <a:pt x="140" y="991"/>
                  <a:pt x="124" y="992"/>
                  <a:pt x="108" y="991"/>
                </a:cubicBezTo>
                <a:cubicBezTo>
                  <a:pt x="87" y="990"/>
                  <a:pt x="67" y="985"/>
                  <a:pt x="47" y="978"/>
                </a:cubicBezTo>
                <a:cubicBezTo>
                  <a:pt x="33" y="973"/>
                  <a:pt x="21" y="967"/>
                  <a:pt x="8" y="959"/>
                </a:cubicBezTo>
                <a:cubicBezTo>
                  <a:pt x="8" y="989"/>
                  <a:pt x="8" y="989"/>
                  <a:pt x="8" y="989"/>
                </a:cubicBezTo>
                <a:cubicBezTo>
                  <a:pt x="24" y="998"/>
                  <a:pt x="41" y="1004"/>
                  <a:pt x="58" y="1009"/>
                </a:cubicBezTo>
                <a:cubicBezTo>
                  <a:pt x="126" y="1026"/>
                  <a:pt x="184" y="1006"/>
                  <a:pt x="184" y="1006"/>
                </a:cubicBezTo>
                <a:cubicBezTo>
                  <a:pt x="184" y="1006"/>
                  <a:pt x="195" y="1047"/>
                  <a:pt x="195" y="1049"/>
                </a:cubicBezTo>
                <a:cubicBezTo>
                  <a:pt x="209" y="1114"/>
                  <a:pt x="236" y="1204"/>
                  <a:pt x="188" y="1260"/>
                </a:cubicBezTo>
                <a:cubicBezTo>
                  <a:pt x="157" y="1295"/>
                  <a:pt x="93" y="1307"/>
                  <a:pt x="53" y="1281"/>
                </a:cubicBezTo>
                <a:cubicBezTo>
                  <a:pt x="46" y="1277"/>
                  <a:pt x="42" y="1271"/>
                  <a:pt x="40" y="1264"/>
                </a:cubicBezTo>
                <a:cubicBezTo>
                  <a:pt x="42" y="1264"/>
                  <a:pt x="43" y="1265"/>
                  <a:pt x="45" y="1265"/>
                </a:cubicBezTo>
                <a:cubicBezTo>
                  <a:pt x="50" y="1265"/>
                  <a:pt x="54" y="1264"/>
                  <a:pt x="58" y="1263"/>
                </a:cubicBezTo>
                <a:cubicBezTo>
                  <a:pt x="59" y="1263"/>
                  <a:pt x="61" y="1263"/>
                  <a:pt x="62" y="1263"/>
                </a:cubicBezTo>
                <a:cubicBezTo>
                  <a:pt x="80" y="1258"/>
                  <a:pt x="94" y="1248"/>
                  <a:pt x="105" y="1234"/>
                </a:cubicBezTo>
                <a:cubicBezTo>
                  <a:pt x="112" y="1226"/>
                  <a:pt x="116" y="1215"/>
                  <a:pt x="118" y="1202"/>
                </a:cubicBezTo>
                <a:cubicBezTo>
                  <a:pt x="118" y="1199"/>
                  <a:pt x="119" y="1195"/>
                  <a:pt x="119" y="1192"/>
                </a:cubicBezTo>
                <a:cubicBezTo>
                  <a:pt x="119" y="1170"/>
                  <a:pt x="109" y="1151"/>
                  <a:pt x="94" y="1137"/>
                </a:cubicBezTo>
                <a:cubicBezTo>
                  <a:pt x="90" y="1133"/>
                  <a:pt x="84" y="1129"/>
                  <a:pt x="79" y="1126"/>
                </a:cubicBezTo>
                <a:cubicBezTo>
                  <a:pt x="69" y="1121"/>
                  <a:pt x="58" y="1118"/>
                  <a:pt x="46" y="1118"/>
                </a:cubicBezTo>
                <a:cubicBezTo>
                  <a:pt x="32" y="1118"/>
                  <a:pt x="19" y="1122"/>
                  <a:pt x="8" y="1129"/>
                </a:cubicBezTo>
                <a:cubicBezTo>
                  <a:pt x="8" y="1287"/>
                  <a:pt x="8" y="1287"/>
                  <a:pt x="8" y="1287"/>
                </a:cubicBezTo>
                <a:cubicBezTo>
                  <a:pt x="10" y="1288"/>
                  <a:pt x="11" y="1290"/>
                  <a:pt x="13" y="1291"/>
                </a:cubicBezTo>
                <a:cubicBezTo>
                  <a:pt x="28" y="1302"/>
                  <a:pt x="46" y="1309"/>
                  <a:pt x="64" y="1314"/>
                </a:cubicBezTo>
                <a:cubicBezTo>
                  <a:pt x="111" y="1327"/>
                  <a:pt x="171" y="1314"/>
                  <a:pt x="206" y="1278"/>
                </a:cubicBezTo>
                <a:cubicBezTo>
                  <a:pt x="253" y="1228"/>
                  <a:pt x="243" y="1158"/>
                  <a:pt x="227" y="1086"/>
                </a:cubicBezTo>
                <a:cubicBezTo>
                  <a:pt x="224" y="1070"/>
                  <a:pt x="208" y="999"/>
                  <a:pt x="209" y="996"/>
                </a:cubicBezTo>
                <a:cubicBezTo>
                  <a:pt x="243" y="981"/>
                  <a:pt x="271" y="960"/>
                  <a:pt x="293" y="932"/>
                </a:cubicBezTo>
                <a:cubicBezTo>
                  <a:pt x="358" y="846"/>
                  <a:pt x="329" y="753"/>
                  <a:pt x="300" y="711"/>
                </a:cubicBezTo>
                <a:close/>
                <a:moveTo>
                  <a:pt x="91" y="390"/>
                </a:moveTo>
                <a:cubicBezTo>
                  <a:pt x="89" y="385"/>
                  <a:pt x="80" y="354"/>
                  <a:pt x="79" y="332"/>
                </a:cubicBezTo>
                <a:cubicBezTo>
                  <a:pt x="76" y="299"/>
                  <a:pt x="78" y="267"/>
                  <a:pt x="85" y="235"/>
                </a:cubicBezTo>
                <a:cubicBezTo>
                  <a:pt x="88" y="224"/>
                  <a:pt x="91" y="213"/>
                  <a:pt x="95" y="202"/>
                </a:cubicBezTo>
                <a:cubicBezTo>
                  <a:pt x="101" y="185"/>
                  <a:pt x="109" y="168"/>
                  <a:pt x="118" y="153"/>
                </a:cubicBezTo>
                <a:cubicBezTo>
                  <a:pt x="130" y="132"/>
                  <a:pt x="146" y="121"/>
                  <a:pt x="166" y="118"/>
                </a:cubicBezTo>
                <a:cubicBezTo>
                  <a:pt x="180" y="118"/>
                  <a:pt x="191" y="123"/>
                  <a:pt x="198" y="133"/>
                </a:cubicBezTo>
                <a:cubicBezTo>
                  <a:pt x="214" y="156"/>
                  <a:pt x="210" y="188"/>
                  <a:pt x="204" y="214"/>
                </a:cubicBezTo>
                <a:cubicBezTo>
                  <a:pt x="195" y="255"/>
                  <a:pt x="176" y="294"/>
                  <a:pt x="149" y="326"/>
                </a:cubicBezTo>
                <a:cubicBezTo>
                  <a:pt x="113" y="371"/>
                  <a:pt x="92" y="388"/>
                  <a:pt x="91" y="390"/>
                </a:cubicBezTo>
                <a:close/>
                <a:moveTo>
                  <a:pt x="276" y="881"/>
                </a:moveTo>
                <a:cubicBezTo>
                  <a:pt x="272" y="896"/>
                  <a:pt x="266" y="911"/>
                  <a:pt x="258" y="924"/>
                </a:cubicBezTo>
                <a:cubicBezTo>
                  <a:pt x="240" y="952"/>
                  <a:pt x="204" y="975"/>
                  <a:pt x="204" y="975"/>
                </a:cubicBezTo>
                <a:cubicBezTo>
                  <a:pt x="155" y="726"/>
                  <a:pt x="155" y="726"/>
                  <a:pt x="155" y="726"/>
                </a:cubicBezTo>
                <a:cubicBezTo>
                  <a:pt x="184" y="726"/>
                  <a:pt x="210" y="735"/>
                  <a:pt x="232" y="752"/>
                </a:cubicBezTo>
                <a:cubicBezTo>
                  <a:pt x="270" y="781"/>
                  <a:pt x="288" y="835"/>
                  <a:pt x="276" y="881"/>
                </a:cubicBezTo>
                <a:close/>
              </a:path>
            </a:pathLst>
          </a:custGeom>
          <a:gradFill>
            <a:gsLst>
              <a:gs pos="20000">
                <a:schemeClr val="accent1">
                  <a:lumMod val="2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  <p:sldLayoutId id="2147484036" r:id="rId14"/>
    <p:sldLayoutId id="2147484037" r:id="rId15"/>
    <p:sldLayoutId id="2147484038" r:id="rId16"/>
  </p:sldLayoutIdLst>
  <p:transition spd="slow" advClick="0" advTm="5000">
    <p:zoom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2040" y="1683152"/>
            <a:ext cx="4375230" cy="2801073"/>
          </a:xfrm>
        </p:spPr>
        <p:txBody>
          <a:bodyPr>
            <a:normAutofit fontScale="90000"/>
          </a:bodyPr>
          <a:lstStyle/>
          <a:p>
            <a:pPr algn="ctr" defTabSz="914400">
              <a:spcBef>
                <a:spcPts val="1"/>
              </a:spcBef>
              <a:buNone/>
            </a:pPr>
            <a:r>
              <a:rPr lang="ru-RU" sz="5000" b="1" i="0" dirty="0" smtClean="0">
                <a:solidFill>
                  <a:schemeClr val="tx1"/>
                </a:solidFill>
                <a:latin typeface="Garamond"/>
                <a:ea typeface="+mj-ea"/>
                <a:cs typeface="+mj-cs"/>
              </a:rPr>
              <a:t>ДЕНЬ ОТКРЫТЫХ ДВЕРЕЙ (ОНЛАЙН)</a:t>
            </a:r>
            <a:endParaRPr lang="ru-RU" sz="5000" b="1" i="0" dirty="0">
              <a:solidFill>
                <a:schemeClr val="tx1"/>
              </a:solidFill>
              <a:latin typeface="Garamond"/>
              <a:ea typeface="+mj-ea"/>
              <a:cs typeface="+mj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8779" y="320843"/>
            <a:ext cx="10327054" cy="85066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200" b="1" i="0" dirty="0" smtClean="0">
                <a:solidFill>
                  <a:schemeClr val="tx1"/>
                </a:solidFill>
              </a:rPr>
              <a:t>ГКУ РМ ДО «Республиканская детская музыкальная школа-интернат»</a:t>
            </a:r>
            <a:endParaRPr lang="ru-RU" sz="2200" b="1" i="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919" y="1171505"/>
            <a:ext cx="7400081" cy="5550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180617" y="5081286"/>
            <a:ext cx="30788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мая 2020 г.</a:t>
            </a:r>
          </a:p>
          <a:p>
            <a:endParaRPr lang="ru-RU" dirty="0"/>
          </a:p>
        </p:txBody>
      </p:sp>
      <p:pic>
        <p:nvPicPr>
          <p:cNvPr id="7" name="Испанская — подклад  (Прогоню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416" y="59855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560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7" t="10636" r="23527" b="-997"/>
          <a:stretch/>
        </p:blipFill>
        <p:spPr>
          <a:xfrm>
            <a:off x="7420873" y="-28540"/>
            <a:ext cx="4771127" cy="4844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06639" y="1303515"/>
            <a:ext cx="5473836" cy="2542022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Для детей занятия в хоре, пожалуй, одни из самых увлекательных. На хоре они общаются, у них всегда есть возможность проявить себя музыкально и артистически, что является мощной мотивацией в учебном процессе.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929021" y="5128693"/>
            <a:ext cx="5262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Преподаватель хора и теоретических дисциплин –</a:t>
            </a:r>
          </a:p>
          <a:p>
            <a:r>
              <a:rPr lang="ru-RU" sz="1600" b="1" dirty="0" smtClean="0"/>
              <a:t>Черняева Валентина Васильевна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95522572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2" t="-93" r="632" b="24990"/>
          <a:stretch/>
        </p:blipFill>
        <p:spPr>
          <a:xfrm>
            <a:off x="7048982" y="-11463"/>
            <a:ext cx="5238509" cy="4556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32003" y="1580985"/>
            <a:ext cx="5624381" cy="2257927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Я получаю огромную радость, когда вижу плоды нашего совместного с учеником труда. Для меня самое главное в работе педагога – это честность и желание передать свой опыт.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856011" y="4822760"/>
            <a:ext cx="4246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Преподаватель по классу скрипка – </a:t>
            </a:r>
          </a:p>
          <a:p>
            <a:r>
              <a:rPr lang="ru-RU" b="1" dirty="0" smtClean="0"/>
              <a:t>Горина Ксения Александровна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15305543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15916"/>
          <a:stretch>
            <a:fillRect/>
          </a:stretch>
        </p:blipFill>
        <p:spPr>
          <a:xfrm>
            <a:off x="7118430" y="0"/>
            <a:ext cx="5073570" cy="466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79003" y="1523035"/>
            <a:ext cx="5839427" cy="2852195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Самое важное – умение доверять и прислушиваться  друг к  другу, быть старшим наставником, но не диктатором, создать эмоциональную атмосферу, помогающую раскрепостить ребенка.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662440" y="5069710"/>
            <a:ext cx="42098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Преподаватель по классу фортепиано – </a:t>
            </a:r>
          </a:p>
          <a:p>
            <a:r>
              <a:rPr lang="ru-RU" b="1" dirty="0" err="1" smtClean="0"/>
              <a:t>Жесткова</a:t>
            </a:r>
            <a:r>
              <a:rPr lang="ru-RU" sz="1600" b="1" dirty="0" smtClean="0"/>
              <a:t> Надежда Павловна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5692085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6" b="34945"/>
          <a:stretch/>
        </p:blipFill>
        <p:spPr>
          <a:xfrm>
            <a:off x="5957244" y="0"/>
            <a:ext cx="6234756" cy="415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9205" y="2842550"/>
            <a:ext cx="5800092" cy="2863770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В творческом процессе ребенок сталкивается с разными чувствами. Иногда все здорово получается, а иногда что-то идет не так. На уроке ребенок должен чувствовать себя достаточно безопасно, что вдоволь пробовать, искать, ошибаться и творить.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132626" y="4155311"/>
            <a:ext cx="36247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Преподаватель по классу домра –</a:t>
            </a:r>
          </a:p>
          <a:p>
            <a:r>
              <a:rPr lang="ru-RU" b="1" dirty="0" err="1" smtClean="0"/>
              <a:t>Прокаева</a:t>
            </a:r>
            <a:r>
              <a:rPr lang="ru-RU" sz="1600" b="1" dirty="0" smtClean="0"/>
              <a:t> Валентина Михайловна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96469655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" b="14204"/>
          <a:stretch/>
        </p:blipFill>
        <p:spPr>
          <a:xfrm>
            <a:off x="8009681" y="-104172"/>
            <a:ext cx="4274916" cy="475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61306" y="1754530"/>
            <a:ext cx="5714998" cy="4419600"/>
          </a:xfrm>
        </p:spPr>
        <p:txBody>
          <a:bodyPr>
            <a:normAutofit/>
          </a:bodyPr>
          <a:lstStyle/>
          <a:p>
            <a:r>
              <a:rPr lang="ru-RU" sz="2400" b="1" i="1" dirty="0" smtClean="0"/>
              <a:t>Самая большая награда для педагога – когда ты видишь горящие глаза и искреннюю любовь своих учеников в постижении новых знаний.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708739" y="4942390"/>
            <a:ext cx="38635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Преподаватель</a:t>
            </a:r>
            <a:r>
              <a:rPr lang="ru-RU" sz="1600" b="1" dirty="0" smtClean="0"/>
              <a:t> по классу флейта –</a:t>
            </a:r>
          </a:p>
          <a:p>
            <a:r>
              <a:rPr lang="ru-RU" sz="1600" b="1" dirty="0" smtClean="0"/>
              <a:t>Евграфова Елена Витальевна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22549798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44279" y="2067044"/>
            <a:ext cx="6013047" cy="2504955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Очень важно увлечь и вдохновить ученика, открыть ему глаза на его возможности и секреты его будущей профессии. Превратить обычный учебный процесс в увлекательное путешествие как внутрь себя, так и во внешний мир.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339482" y="5758151"/>
            <a:ext cx="4746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Преподаватель по классу кларнет, </a:t>
            </a:r>
          </a:p>
          <a:p>
            <a:r>
              <a:rPr lang="ru-RU" sz="1600" b="1" dirty="0" smtClean="0"/>
              <a:t>саксофон – Антонов Александр Вячеславович</a:t>
            </a:r>
            <a:endParaRPr lang="ru-RU" sz="1600" b="1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2" t="1627" r="1232" b="8258"/>
          <a:stretch/>
        </p:blipFill>
        <p:spPr>
          <a:xfrm>
            <a:off x="7944345" y="0"/>
            <a:ext cx="4141949" cy="566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3400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31" y="3538959"/>
            <a:ext cx="4425388" cy="3319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2" y="-17362"/>
            <a:ext cx="4591292" cy="344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3" y="3784922"/>
            <a:ext cx="4806388" cy="320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130" y="-17363"/>
            <a:ext cx="4591291" cy="344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5920149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32" y="0"/>
            <a:ext cx="33337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1" b="29452"/>
          <a:stretch/>
        </p:blipFill>
        <p:spPr>
          <a:xfrm>
            <a:off x="8067555" y="1538201"/>
            <a:ext cx="4124445" cy="531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56" y="0"/>
            <a:ext cx="3852680" cy="5136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7188732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758" y="66422"/>
            <a:ext cx="118910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интернате учиться интересно и комфортно. Проводится большое количество различных мероприятий, праздников, экскурсий, встреч с интересными людьми.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126"/>
            <a:ext cx="4252351" cy="3215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096" y="1148126"/>
            <a:ext cx="4619624" cy="346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0"/>
          <a:stretch/>
        </p:blipFill>
        <p:spPr>
          <a:xfrm>
            <a:off x="3565003" y="4095890"/>
            <a:ext cx="4845934" cy="2901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4860" y="4363656"/>
            <a:ext cx="343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Встреча с солисткой «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Келу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Еленой Ворониной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6652" y="4540385"/>
            <a:ext cx="3156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фольклорным ансамблем «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Мерема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16064" y="6099859"/>
            <a:ext cx="4183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 фольклорным ансамблем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Торама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2756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1670" cy="445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59" y="1643605"/>
            <a:ext cx="6141576" cy="498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870708" y="4595149"/>
            <a:ext cx="2630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хором ветеранов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5159" y="877846"/>
            <a:ext cx="62568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преподавателем Нижегородской консерватории </a:t>
            </a:r>
          </a:p>
          <a:p>
            <a:r>
              <a:rPr lang="ru-RU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Александром Лукашевичем</a:t>
            </a:r>
            <a:endParaRPr lang="ru-RU" sz="1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45206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1f5c981ee32b0b14d198c1677b5ced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98" y="0"/>
            <a:ext cx="6721127" cy="50928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50469" y="923243"/>
            <a:ext cx="53822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Республиканская детская музыкальная школа-интернат 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ведущее учреждение республики, где живут и обучаются музыкально-одаренные дети из деревень и сел Мордовии, </a:t>
            </a:r>
            <a:endParaRPr lang="ru-RU" sz="2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/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Саранска и  других регионов. </a:t>
            </a:r>
            <a:endParaRPr lang="ru-RU" sz="2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just"/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Это </a:t>
            </a:r>
            <a:r>
              <a:rPr lang="ru-RU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учреждение предоставляет прекрасную возможность получить предпрофессиональное музыкальное образование и осуществляет подготовку творческих кадров для отрасли культуры как республики, так и всей страны.</a:t>
            </a:r>
            <a:endParaRPr lang="ru-RU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830102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908" y="1388961"/>
            <a:ext cx="105329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Республиканская детская музыкальная школа-интернат </a:t>
            </a:r>
            <a:endParaRPr lang="ru-RU" sz="4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сотрудничает 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 всеми государственными учреждениями </a:t>
            </a:r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культуры</a:t>
            </a:r>
          </a:p>
          <a:p>
            <a:pPr algn="ctr"/>
            <a:r>
              <a:rPr lang="ru-RU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Республики Мордовия</a:t>
            </a:r>
            <a:endParaRPr lang="ru-RU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3566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" y="976753"/>
            <a:ext cx="6150077" cy="4100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34" y="2843265"/>
            <a:ext cx="6039466" cy="4026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7859" y="277791"/>
            <a:ext cx="1035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Саранским музыкальным училищем им. Л.П. </a:t>
            </a:r>
            <a:r>
              <a:rPr lang="ru-RU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Кирюкова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8944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360"/>
            <a:ext cx="5442155" cy="4081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53" y="0"/>
            <a:ext cx="5166852" cy="387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05450" y="1864363"/>
            <a:ext cx="4758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Мордовская Республиканская </a:t>
            </a: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детская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библиотека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20114" y="396974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Национальная библиотека </a:t>
            </a:r>
            <a:endParaRPr lang="ru-RU" sz="2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им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А.С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117690435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4" y="2643619"/>
            <a:ext cx="5487476" cy="4214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495368" y="235974"/>
            <a:ext cx="4820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музее им. С.Д. </a:t>
            </a:r>
            <a:r>
              <a:rPr lang="ru-RU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Эрьзи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611" y="1112510"/>
            <a:ext cx="5922256" cy="392349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339344006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74425" cy="319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69" y="3333509"/>
            <a:ext cx="7252970" cy="3524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775767" y="289366"/>
            <a:ext cx="6134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Сотрудничество с Центром развития социальных инноваций и общественных инициатив 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83" y="2534855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Телемост с Турцией</a:t>
            </a: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069" y="4878476"/>
            <a:ext cx="43797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Воспитанники РДМШИ 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поздравили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Новым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годом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турецких детей  </a:t>
            </a:r>
          </a:p>
          <a:p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 детского сада г. Анкары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130126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" y="989"/>
            <a:ext cx="5277419" cy="350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1023" y="3505152"/>
            <a:ext cx="11613266" cy="3043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 2019 года Республиканская детская музыкальная школа-интернат реализует проект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Одаренные дети – Школа будущего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направлен на  максимальное раскрытие потенциальных возможностей одаренных детей, на совершенствование системы выявления одаренных детей с раннего возраста,  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развития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оказания адресной поддержки каждому ребенку, проявившему незаурядные способности, разработка индивидуальных «образовательных маршрутов» с учетом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специфики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творческой и интеллектуальной одаренности ребенка, </a:t>
            </a:r>
            <a:endParaRPr lang="ru-RU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личностного и профессионального самоопределения.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534" y="0"/>
            <a:ext cx="4888375" cy="350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679494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r="-337" b="-34"/>
          <a:stretch/>
        </p:blipFill>
        <p:spPr>
          <a:xfrm>
            <a:off x="3034571" y="-96253"/>
            <a:ext cx="6354501" cy="4720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49582" y="4720134"/>
            <a:ext cx="1092650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Обучение в нашей школе дает детям возможность видеть мир интересным,  цветным и музыкальным, свободно мыслить                                                                                  и не бояться  экспериментировать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ctr"/>
            <a:r>
              <a:rPr lang="ru-RU" sz="2400" b="1" dirty="0" smtClean="0"/>
              <a:t>Приглашаем </a:t>
            </a:r>
            <a:r>
              <a:rPr lang="ru-RU" sz="2400" b="1" dirty="0"/>
              <a:t>вас раскрыть свои таланты в нашей школе. </a:t>
            </a:r>
          </a:p>
          <a:p>
            <a:pPr algn="ctr"/>
            <a:r>
              <a:rPr lang="ru-RU" sz="2400" b="1" dirty="0"/>
              <a:t>Наши двери всегда для вас открыты!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507696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b="16243"/>
          <a:stretch/>
        </p:blipFill>
        <p:spPr>
          <a:xfrm>
            <a:off x="1659038" y="1569059"/>
            <a:ext cx="9595414" cy="4490293"/>
          </a:xfrm>
        </p:spPr>
      </p:pic>
      <p:sp>
        <p:nvSpPr>
          <p:cNvPr id="7" name="Прямоугольник 6"/>
          <p:cNvSpPr/>
          <p:nvPr/>
        </p:nvSpPr>
        <p:spPr>
          <a:xfrm>
            <a:off x="1659038" y="232469"/>
            <a:ext cx="91169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/>
              <a:t>ПРИГЛАШАЕМ В НАШУ ШКОЛУ!</a:t>
            </a:r>
            <a:br>
              <a:rPr lang="ru-RU" sz="4400" b="1" i="1" dirty="0"/>
            </a:b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3323007656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73" t="1014" r="-673" b="220"/>
          <a:stretch/>
        </p:blipFill>
        <p:spPr>
          <a:xfrm>
            <a:off x="4942390" y="1122743"/>
            <a:ext cx="7249610" cy="5368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5366" y="1259082"/>
            <a:ext cx="393432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Наш адрес:</a:t>
            </a:r>
          </a:p>
          <a:p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г. Саранск, </a:t>
            </a:r>
          </a:p>
          <a:p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ул. Б. Хмельницкого, д. 70</a:t>
            </a:r>
          </a:p>
          <a:p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  <a:p>
            <a:r>
              <a:rPr lang="ru-RU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Директор школы: </a:t>
            </a:r>
          </a:p>
          <a:p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18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Юртанова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 Ирина Юрьевна</a:t>
            </a:r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  <a:p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  <a:p>
            <a:r>
              <a:rPr lang="ru-RU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Телефон</a:t>
            </a:r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: 8(8342) 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24-46-28</a:t>
            </a:r>
          </a:p>
          <a:p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 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                  8(8342) 24-17-06</a:t>
            </a:r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  <a:p>
            <a:r>
              <a:rPr lang="ru-RU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Эл. почта</a:t>
            </a:r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: int.muz@mail.ru</a:t>
            </a:r>
          </a:p>
          <a:p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  <a:p>
            <a:r>
              <a:rPr lang="ru-RU" sz="1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haroni" panose="02010803020104030203" pitchFamily="2" charset="-79"/>
              </a:rPr>
              <a:t>Адрес сайта:                                 </a:t>
            </a:r>
          </a:p>
          <a:p>
            <a:r>
              <a:rPr lang="en-US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https://rdmsisar.schoolrm.ru/</a:t>
            </a:r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93720308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7630" y="370389"/>
            <a:ext cx="10856089" cy="5528781"/>
          </a:xfrm>
        </p:spPr>
        <p:txBody>
          <a:bodyPr>
            <a:noAutofit/>
          </a:bodyPr>
          <a:lstStyle/>
          <a:p>
            <a:pPr algn="just"/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2800" b="1" dirty="0"/>
              <a:t>Учащиеся школы-интерната проживают и обучаются </a:t>
            </a:r>
            <a:r>
              <a:rPr lang="ru-RU" sz="2800" b="1" u="sng" dirty="0"/>
              <a:t>бесплатно</a:t>
            </a:r>
            <a:r>
              <a:rPr lang="ru-RU" sz="2800" b="1" dirty="0"/>
              <a:t>, получают основное образование в  </a:t>
            </a:r>
            <a:r>
              <a:rPr lang="ru-RU" sz="2800" b="1" dirty="0" smtClean="0"/>
              <a:t>МОУ «Средняя общеобразовательная школа с углубленным изучением  отдельных предметов №18» </a:t>
            </a:r>
            <a:r>
              <a:rPr lang="ru-RU" sz="2800" b="1" dirty="0"/>
              <a:t>и </a:t>
            </a:r>
            <a:r>
              <a:rPr lang="ru-RU" sz="2800" b="1" dirty="0" smtClean="0"/>
              <a:t>предпрофессиональное </a:t>
            </a:r>
            <a:r>
              <a:rPr lang="ru-RU" sz="2800" b="1" dirty="0"/>
              <a:t>музыкальное образование в </a:t>
            </a:r>
            <a:r>
              <a:rPr lang="ru-RU" sz="2800" b="1" dirty="0" smtClean="0"/>
              <a:t>Республиканской детской музыкальной школе-интернат.</a:t>
            </a:r>
          </a:p>
          <a:p>
            <a:pPr marL="0" indent="0" algn="just">
              <a:buNone/>
            </a:pPr>
            <a:endParaRPr lang="ru-RU" sz="2800" b="1" dirty="0"/>
          </a:p>
          <a:p>
            <a:pPr algn="just"/>
            <a:r>
              <a:rPr lang="ru-RU" sz="2800" b="1" dirty="0"/>
              <a:t>    Созданы хорошие условия для детей. Они получают пятиразовое питание, проживают по 2-3 человека в комнате, имеются рабочие комнаты для подготовки уроков, игровая комната, библиотека, площадка для отдыха, учебные кабинеты, оснащенные современным оборудованием и инструментами, музыкальный зал.   </a:t>
            </a:r>
          </a:p>
        </p:txBody>
      </p:sp>
    </p:spTree>
    <p:extLst>
      <p:ext uri="{BB962C8B-B14F-4D97-AF65-F5344CB8AC3E}">
        <p14:creationId xmlns:p14="http://schemas.microsoft.com/office/powerpoint/2010/main" val="4043605179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186" r="32615" b="10843"/>
          <a:stretch/>
        </p:blipFill>
        <p:spPr>
          <a:xfrm>
            <a:off x="6491314" y="-122319"/>
            <a:ext cx="5827638" cy="508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676156" y="1114705"/>
            <a:ext cx="6176057" cy="5454710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ТАКОЕ МУЗЫКАЛЬНАЯ ШКОЛА-ИНТЕРНАТ?</a:t>
            </a:r>
          </a:p>
          <a:p>
            <a:pPr algn="ctr"/>
            <a:endParaRPr lang="ru-RU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Это большая и дружная семья для каждого музыкально одаренного ребенка Республики Мордовия;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Это удивительное пространство для творчества;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Это поддержка и уверенность в своих силах;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Это добрые руки педагогов, показывающие путь;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Это возможность познавать и экспериментировать;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Место, где делают открытия и обретают друзей;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i="1" dirty="0" smtClean="0"/>
              <a:t>Это дом, где живет музыка!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956386" y="4958967"/>
            <a:ext cx="4897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Директор – </a:t>
            </a:r>
            <a:r>
              <a:rPr lang="ru-RU" sz="2000" b="1" dirty="0" err="1" smtClean="0"/>
              <a:t>Юртанова</a:t>
            </a:r>
            <a:r>
              <a:rPr lang="ru-RU" sz="2000" b="1" dirty="0" smtClean="0"/>
              <a:t> Ирина Юрьевна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70174603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7" t="7791" r="2827" b="16330"/>
          <a:stretch/>
        </p:blipFill>
        <p:spPr>
          <a:xfrm>
            <a:off x="5742511" y="0"/>
            <a:ext cx="6549801" cy="4303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5010" y="1690322"/>
            <a:ext cx="5822066" cy="455512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i="1" dirty="0" smtClean="0"/>
              <a:t>Искусство безгранично.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/>
              <a:t>Искусство вдохновляет. </a:t>
            </a:r>
          </a:p>
          <a:p>
            <a:pPr algn="ctr">
              <a:lnSpc>
                <a:spcPct val="100000"/>
              </a:lnSpc>
            </a:pPr>
            <a:r>
              <a:rPr lang="ru-RU" sz="2400" b="1" i="1" dirty="0" smtClean="0"/>
              <a:t>Без искусства невозможно полноценно жить. Понимать его можно научиться, но для начала нужно открыть свое сердце, открыть свой талант, а преподаватели нашей школы готовы и рады вам помочь.</a:t>
            </a:r>
          </a:p>
          <a:p>
            <a:endParaRPr lang="ru-RU" sz="2400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731641" y="4236726"/>
            <a:ext cx="5560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Заместитель директора – </a:t>
            </a:r>
          </a:p>
          <a:p>
            <a:r>
              <a:rPr lang="ru-RU" b="1" dirty="0" smtClean="0"/>
              <a:t>                       Закирова Лариса </a:t>
            </a:r>
            <a:r>
              <a:rPr lang="ru-RU" b="1" dirty="0" err="1" smtClean="0"/>
              <a:t>Харисовна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68445500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b="2378"/>
          <a:stretch/>
        </p:blipFill>
        <p:spPr>
          <a:xfrm>
            <a:off x="7353782" y="-25431"/>
            <a:ext cx="4838218" cy="515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79005" y="1504710"/>
            <a:ext cx="5746828" cy="3102013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Главные качества педагога – профессионализм, искренность, любовь к своей профессии, к каждому ребенку; чувство ответственности, умение раскрыть потенциал ученика, стремление к самосовершенствованию и познанию нового.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466282" y="5128801"/>
            <a:ext cx="5762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Заведующая</a:t>
            </a:r>
            <a:r>
              <a:rPr lang="ru-RU" sz="1600" b="1" dirty="0" smtClean="0"/>
              <a:t> фортепианным отделением –</a:t>
            </a:r>
          </a:p>
          <a:p>
            <a:r>
              <a:rPr lang="ru-RU" sz="1600" b="1" dirty="0" smtClean="0"/>
              <a:t>                        Королева Марина Валерьевна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33631585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13" t="7227" r="8213" b="18326"/>
          <a:stretch/>
        </p:blipFill>
        <p:spPr>
          <a:xfrm>
            <a:off x="7893935" y="-138897"/>
            <a:ext cx="4298066" cy="4799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6835" y="1732037"/>
            <a:ext cx="6342926" cy="2562779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Я очень люблю свою работу. Для меня важно, с одной стороны, открываться, делиться тем, что я люблю в музыке. </a:t>
            </a:r>
          </a:p>
          <a:p>
            <a:r>
              <a:rPr lang="ru-RU" sz="2400" b="1" i="1" dirty="0" smtClean="0"/>
              <a:t>А с другой – узнавать самого ребенка, наблюдать и идти за его  интересом.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789761" y="4657454"/>
            <a:ext cx="43861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Заведующая</a:t>
            </a:r>
            <a:r>
              <a:rPr lang="ru-RU" sz="1600" b="1" dirty="0" smtClean="0"/>
              <a:t> оркестровым отделением –</a:t>
            </a:r>
          </a:p>
          <a:p>
            <a:r>
              <a:rPr lang="ru-RU" sz="1600" b="1" dirty="0" smtClean="0"/>
              <a:t>                   Ильина Маргарита Ивановна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806496390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-4892" r="-1474" b="26180"/>
          <a:stretch/>
        </p:blipFill>
        <p:spPr>
          <a:xfrm>
            <a:off x="7785380" y="-312516"/>
            <a:ext cx="4522367" cy="498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65296" y="1493541"/>
            <a:ext cx="6350846" cy="2835443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Дети, которые учатся музыке, в сравнении со своими сверстниками более успешны. Музыка развивает ребенка духовно, - если он будет петь и играть на музыкальном инструменте, для него мир станет ярче, разнообразнее, и он по жизни будет идти более уверенно.</a:t>
            </a:r>
            <a:endParaRPr lang="ru-RU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679355" y="4855917"/>
            <a:ext cx="57977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Заведующий </a:t>
            </a:r>
            <a:r>
              <a:rPr lang="ru-RU" b="1" dirty="0" smtClean="0"/>
              <a:t>отделением</a:t>
            </a:r>
            <a:r>
              <a:rPr lang="ru-RU" sz="1600" b="1" dirty="0" smtClean="0"/>
              <a:t> народных инструментов – </a:t>
            </a:r>
          </a:p>
          <a:p>
            <a:r>
              <a:rPr lang="ru-RU" sz="1600" b="1" dirty="0" smtClean="0"/>
              <a:t>Гурьянов Александр Николаевич 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24643635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8124" r="45688" b="32194"/>
          <a:stretch/>
        </p:blipFill>
        <p:spPr>
          <a:xfrm>
            <a:off x="8160151" y="-118670"/>
            <a:ext cx="4031849" cy="598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64230" y="1424497"/>
            <a:ext cx="6521115" cy="2671570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Что для меня самое важное во взаимодействии с учениками? </a:t>
            </a:r>
          </a:p>
          <a:p>
            <a:r>
              <a:rPr lang="ru-RU" sz="2400" b="1" i="1" dirty="0" smtClean="0"/>
              <a:t>Первое и, пожалуй, самое главное – взаимопонимание. </a:t>
            </a:r>
          </a:p>
          <a:p>
            <a:r>
              <a:rPr lang="ru-RU" sz="2400" b="1" i="1" dirty="0" smtClean="0"/>
              <a:t>Второе – уважение друг к другу.        Третье – трудолюбие и личный пример.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9616" y="5972536"/>
            <a:ext cx="631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</a:t>
            </a:r>
            <a:r>
              <a:rPr lang="ru-RU" b="1" dirty="0" smtClean="0"/>
              <a:t>Заведующая</a:t>
            </a:r>
            <a:r>
              <a:rPr lang="ru-RU" sz="1600" b="1" dirty="0" smtClean="0"/>
              <a:t> теоретическим  отделением – </a:t>
            </a:r>
          </a:p>
          <a:p>
            <a:r>
              <a:rPr lang="ru-RU" sz="1600" b="1" dirty="0" smtClean="0"/>
              <a:t>          Толкачева Валентина Прокофьевна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2610682"/>
      </p:ext>
    </p:extLst>
  </p:cSld>
  <p:clrMapOvr>
    <a:masterClrMapping/>
  </p:clrMapOvr>
  <p:transition spd="slow" advClick="0" advTm="5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usicScore">
      <a:dk1>
        <a:sysClr val="windowText" lastClr="000000"/>
      </a:dk1>
      <a:lt1>
        <a:sysClr val="window" lastClr="FFFFFF"/>
      </a:lt1>
      <a:dk2>
        <a:srgbClr val="58595B"/>
      </a:dk2>
      <a:lt2>
        <a:srgbClr val="CCCECF"/>
      </a:lt2>
      <a:accent1>
        <a:srgbClr val="983700"/>
      </a:accent1>
      <a:accent2>
        <a:srgbClr val="CB933C"/>
      </a:accent2>
      <a:accent3>
        <a:srgbClr val="613D15"/>
      </a:accent3>
      <a:accent4>
        <a:srgbClr val="47405D"/>
      </a:accent4>
      <a:accent5>
        <a:srgbClr val="4E5C48"/>
      </a:accent5>
      <a:accent6>
        <a:srgbClr val="948A77"/>
      </a:accent6>
      <a:hlink>
        <a:srgbClr val="CB933C"/>
      </a:hlink>
      <a:folHlink>
        <a:srgbClr val="A6A6A6"/>
      </a:folHlink>
    </a:clrScheme>
    <a:fontScheme name="Garamond-Calibri">
      <a:majorFont>
        <a:latin typeface="Garamon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34E3DA7-0DFA-4BD3-BB8A-18E58D1B0D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940</Words>
  <Application>Microsoft Office PowerPoint</Application>
  <PresentationFormat>Широкоэкранный</PresentationFormat>
  <Paragraphs>105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Aharoni</vt:lpstr>
      <vt:lpstr>Arial</vt:lpstr>
      <vt:lpstr>Calibri</vt:lpstr>
      <vt:lpstr>Garamond</vt:lpstr>
      <vt:lpstr>Times New Roman</vt:lpstr>
      <vt:lpstr>Trebuchet MS</vt:lpstr>
      <vt:lpstr>Wingdings 3</vt:lpstr>
      <vt:lpstr>Грань</vt:lpstr>
      <vt:lpstr>ДЕНЬ ОТКРЫТЫХ ДВЕРЕЙ (ОНЛАЙН)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2020-04-22T10:35:59Z</dcterms:created>
  <dcterms:modified xsi:type="dcterms:W3CDTF">2020-04-28T13:07:04Z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TC038965509991</vt:lpwstr>
  </property>
</Properties>
</file>