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2" r:id="rId3"/>
    <p:sldId id="293" r:id="rId4"/>
    <p:sldId id="257" r:id="rId5"/>
    <p:sldId id="258" r:id="rId6"/>
    <p:sldId id="259" r:id="rId7"/>
    <p:sldId id="260" r:id="rId8"/>
    <p:sldId id="261" r:id="rId9"/>
    <p:sldId id="264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2A7AD-2475-4913-815B-F5B2CAF2C17A}" type="datetimeFigureOut">
              <a:rPr lang="ru-RU"/>
              <a:pPr>
                <a:defRPr/>
              </a:pPr>
              <a:t>25.04.2020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3F38D-55F2-4A92-B704-9251E99D58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7AEF3-FC2A-45C6-8BDA-D9327D05891F}" type="datetimeFigureOut">
              <a:rPr lang="ru-RU"/>
              <a:pPr>
                <a:defRPr/>
              </a:pPr>
              <a:t>25.04.2020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14263-D8AE-48A1-9943-6A3121CBFD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CBBEE-D524-4C7C-8E38-72B2B2C19FA4}" type="datetimeFigureOut">
              <a:rPr lang="ru-RU"/>
              <a:pPr>
                <a:defRPr/>
              </a:pPr>
              <a:t>25.04.2020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94659-45EC-4238-967C-B0CFB4B62E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D66BD-1E24-48BF-9A01-2E75936A3BC7}" type="datetimeFigureOut">
              <a:rPr lang="ru-RU"/>
              <a:pPr>
                <a:defRPr/>
              </a:pPr>
              <a:t>25.04.2020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84400-7C28-4A46-9212-D0983466AD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EB5E3-CA09-43B5-AFA8-7034CB3F0E2F}" type="datetimeFigureOut">
              <a:rPr lang="ru-RU"/>
              <a:pPr>
                <a:defRPr/>
              </a:pPr>
              <a:t>25.04.2020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C3AA0-0187-498B-B295-91AD75CECD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47BC3-D72D-4985-93CA-8B162DC1047F}" type="datetimeFigureOut">
              <a:rPr lang="ru-RU"/>
              <a:pPr>
                <a:defRPr/>
              </a:pPr>
              <a:t>25.04.2020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3A678-1D4F-416C-9DDA-6255C7D8A3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28E3E-AC0B-4B47-8658-EB1968767EE4}" type="datetimeFigureOut">
              <a:rPr lang="ru-RU"/>
              <a:pPr>
                <a:defRPr/>
              </a:pPr>
              <a:t>25.04.2020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6E427-7A48-430D-9B39-7808AE93A2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8BA8F-0E28-4137-88E1-F322537F7E44}" type="datetimeFigureOut">
              <a:rPr lang="ru-RU"/>
              <a:pPr>
                <a:defRPr/>
              </a:pPr>
              <a:t>25.04.2020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BC0D1-E09A-4DE1-88CB-DC5BCEA1FE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4AFB-B87E-440D-B670-6F580679C835}" type="datetimeFigureOut">
              <a:rPr lang="ru-RU"/>
              <a:pPr>
                <a:defRPr/>
              </a:pPr>
              <a:t>25.04.2020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1124F-1538-42C7-B5AE-8C81BE5EE7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C5D85-746B-4795-8625-57C3B0EB2A3D}" type="datetimeFigureOut">
              <a:rPr lang="ru-RU"/>
              <a:pPr>
                <a:defRPr/>
              </a:pPr>
              <a:t>25.04.2020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1249B-244D-4B0D-BA8C-FF6EBB03B6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E4397-20F4-45F8-A3BA-E9BDC03F35B4}" type="datetimeFigureOut">
              <a:rPr lang="ru-RU"/>
              <a:pPr>
                <a:defRPr/>
              </a:pPr>
              <a:t>25.04.2020</a:t>
            </a:fld>
            <a:endParaRPr lang="ru-RU" dirty="0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DBDA9-E233-403F-B996-5F7110A8B5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308FAA-D149-422F-9563-87322743CE75}" type="datetimeFigureOut">
              <a:rPr lang="ru-RU"/>
              <a:pPr>
                <a:defRPr/>
              </a:pPr>
              <a:t>25.04.2020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6343D1-1B74-44B8-A8AE-2C30DDE93A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72" r:id="rId9"/>
    <p:sldLayoutId id="2147483663" r:id="rId10"/>
    <p:sldLayoutId id="2147483662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+mj-ea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1125538"/>
            <a:ext cx="8459787" cy="2951162"/>
          </a:xfrm>
        </p:spPr>
        <p:txBody>
          <a:bodyPr/>
          <a:lstStyle/>
          <a:p>
            <a:pPr eaLnBrk="1" hangingPunct="1"/>
            <a:r>
              <a:rPr lang="ru-RU" sz="8800" b="1" i="1" smtClean="0">
                <a:latin typeface="Times New Roman" pitchFamily="18" charset="0"/>
                <a:cs typeface="Times New Roman" pitchFamily="18" charset="0"/>
              </a:rPr>
              <a:t>«Весна идет -  весне дорогу»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2988" y="4005263"/>
            <a:ext cx="7116762" cy="1008062"/>
          </a:xfrm>
        </p:spPr>
        <p:txBody>
          <a:bodyPr/>
          <a:lstStyle/>
          <a:p>
            <a:pPr algn="ctr" eaLnBrk="1" hangingPunct="1"/>
            <a:r>
              <a:rPr lang="ru-RU" sz="1600" b="1" i="1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(ознакомление с  природой</a:t>
            </a:r>
          </a:p>
          <a:p>
            <a:pPr algn="ctr" eaLnBrk="1" hangingPunct="1"/>
            <a:r>
              <a:rPr lang="ru-RU" sz="1600" b="1" i="1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в подготовительной к школе группе)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1403350" y="333375"/>
            <a:ext cx="66976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МАДОУ «Центр развития ребенка – детский сад «58»</a:t>
            </a:r>
          </a:p>
          <a:p>
            <a:pPr algn="ctr"/>
            <a:r>
              <a:rPr lang="ru-RU" altLang="ru-RU" b="1" i="1"/>
              <a:t/>
            </a:r>
            <a:br>
              <a:rPr lang="ru-RU" altLang="ru-RU" b="1" i="1"/>
            </a:br>
            <a:endParaRPr lang="ru-RU" b="1" i="1"/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 rot="10800000" flipV="1">
            <a:off x="5364163" y="4970463"/>
            <a:ext cx="3603625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Подготовила Глебова О.Н., воспитатель высшей квалификационной категории группы №8</a:t>
            </a:r>
          </a:p>
          <a:p>
            <a:r>
              <a:rPr lang="ru-RU" altLang="ru-RU" b="1" i="1"/>
              <a:t/>
            </a:r>
            <a:br>
              <a:rPr lang="ru-RU" altLang="ru-RU" b="1" i="1"/>
            </a:br>
            <a:endParaRPr lang="ru-RU" b="1" i="1"/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2843213" y="5949950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 </a:t>
            </a:r>
          </a:p>
        </p:txBody>
      </p:sp>
    </p:spTree>
    <p:custDataLst>
      <p:tags r:id="rId1"/>
    </p:custDataLst>
  </p:cSld>
  <p:clrMapOvr>
    <a:masterClrMapping/>
  </p:clrMapOvr>
  <p:transition spd="slow" advTm="7409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11111E-6 -1.11111E-6 L -1.11111E-6 -0.07361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8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7"/>
          <p:cNvSpPr>
            <a:spLocks noGrp="1"/>
          </p:cNvSpPr>
          <p:nvPr>
            <p:ph type="title"/>
          </p:nvPr>
        </p:nvSpPr>
        <p:spPr>
          <a:xfrm>
            <a:off x="1009650" y="476250"/>
            <a:ext cx="7123113" cy="2376488"/>
          </a:xfrm>
        </p:spPr>
        <p:txBody>
          <a:bodyPr/>
          <a:lstStyle/>
          <a:p>
            <a:pPr algn="just" eaLnBrk="1" hangingPunct="1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В марте оживляются звери и птицы. Весело тенькают синицы, воробьи галдят, ссорятся, делятся местами для гнезд, а серые вороны строят гнезда и откладывают в них яйца. В конце марта прилетают грачи – вестники весны. В народе говорят: «Грач зиму ломает». Есть еще такая пословица: «Если грач на горе, то весна во дворе».</a:t>
            </a:r>
            <a:br>
              <a:rPr lang="ru-RU" sz="16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А медведь все еще спит в берлоге, лапу посасывает. Лиса и волк по лесу бродят, добычу высматривают. Барсук прячется в норе, а заяц - под кустами, ведь «родной куст и зайцу дорог».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115616" y="2924944"/>
            <a:ext cx="2522052" cy="2936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355976" y="2924944"/>
            <a:ext cx="3704779" cy="2877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spd="slow" advTm="3593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7"/>
          <p:cNvSpPr>
            <a:spLocks noGrp="1"/>
          </p:cNvSpPr>
          <p:nvPr>
            <p:ph type="title"/>
          </p:nvPr>
        </p:nvSpPr>
        <p:spPr>
          <a:xfrm>
            <a:off x="1009650" y="333375"/>
            <a:ext cx="7124700" cy="1511300"/>
          </a:xfrm>
        </p:spPr>
        <p:txBody>
          <a:bodyPr/>
          <a:lstStyle/>
          <a:p>
            <a:pPr algn="just" eaLnBrk="1" hangingPunct="1"/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В марте мы отмечаем Международный женский день. Мы поздравляем своих мам, бабушек, сестренок и дарим им подарки.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115616" y="1916832"/>
            <a:ext cx="6984776" cy="4176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 advTm="11456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u="sng" smtClean="0">
                <a:latin typeface="Times New Roman" pitchFamily="18" charset="0"/>
                <a:cs typeface="Times New Roman" pitchFamily="18" charset="0"/>
              </a:rPr>
              <a:t>Вопросы:</a:t>
            </a: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971550" y="1628775"/>
            <a:ext cx="7124700" cy="3744913"/>
          </a:xfrm>
        </p:spPr>
        <p:txBody>
          <a:bodyPr/>
          <a:lstStyle/>
          <a:p>
            <a:pPr eaLnBrk="1" hangingPunct="1">
              <a:buFont typeface="Verdana" pitchFamily="34" charset="0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Как называют март в народе? Почему?</a:t>
            </a:r>
          </a:p>
          <a:p>
            <a:pPr eaLnBrk="1" hangingPunct="1">
              <a:buFont typeface="Verdana" pitchFamily="34" charset="0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Расскажите о погоде марта.</a:t>
            </a:r>
          </a:p>
          <a:p>
            <a:pPr eaLnBrk="1" hangingPunct="1">
              <a:buFont typeface="Verdana" pitchFamily="34" charset="0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Что делают в марте птицы?</a:t>
            </a:r>
          </a:p>
          <a:p>
            <a:pPr eaLnBrk="1" hangingPunct="1">
              <a:buFont typeface="Verdana" pitchFamily="34" charset="0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Почему грача называют «вестником весны»?</a:t>
            </a:r>
          </a:p>
          <a:p>
            <a:pPr eaLnBrk="1" hangingPunct="1">
              <a:buFont typeface="Verdana" pitchFamily="34" charset="0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Что в марте делают звери?</a:t>
            </a:r>
          </a:p>
          <a:p>
            <a:pPr eaLnBrk="1" hangingPunct="1">
              <a:buFont typeface="Verdana" pitchFamily="34" charset="0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Кого мы поздравляем в марте? С каким праздником?</a:t>
            </a:r>
          </a:p>
        </p:txBody>
      </p:sp>
    </p:spTree>
    <p:custDataLst>
      <p:tags r:id="rId1"/>
    </p:custDataLst>
  </p:cSld>
  <p:clrMapOvr>
    <a:masterClrMapping/>
  </p:clrMapOvr>
  <p:transition spd="slow" advTm="24694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3"/>
          <p:cNvSpPr>
            <a:spLocks noGrp="1"/>
          </p:cNvSpPr>
          <p:nvPr>
            <p:ph type="title"/>
          </p:nvPr>
        </p:nvSpPr>
        <p:spPr>
          <a:xfrm>
            <a:off x="1009650" y="549275"/>
            <a:ext cx="3201988" cy="1082675"/>
          </a:xfrm>
        </p:spPr>
        <p:txBody>
          <a:bodyPr/>
          <a:lstStyle/>
          <a:p>
            <a:pPr eaLnBrk="1" hangingPunct="1"/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>Апрель</a:t>
            </a:r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5602" name="Текст 5"/>
          <p:cNvSpPr>
            <a:spLocks noGrp="1"/>
          </p:cNvSpPr>
          <p:nvPr>
            <p:ph type="body" sz="half" idx="2"/>
          </p:nvPr>
        </p:nvSpPr>
        <p:spPr>
          <a:xfrm>
            <a:off x="1042988" y="1700213"/>
            <a:ext cx="2660650" cy="4157662"/>
          </a:xfrm>
        </p:spPr>
        <p:txBody>
          <a:bodyPr/>
          <a:lstStyle/>
          <a:p>
            <a:pPr algn="just" eaLnBrk="1" hangingPunct="1"/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- середина весны. Повсюду тает снег, бегут бурные звонкие ручьи. Не напрасно апрель называют «месяцем живой воды».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852862" y="1844825"/>
            <a:ext cx="4607569" cy="3960440"/>
          </a:xfrm>
          <a:effectLst>
            <a:softEdge rad="112500"/>
          </a:effectLst>
        </p:spPr>
      </p:pic>
    </p:spTree>
  </p:cSld>
  <p:clrMapOvr>
    <a:masterClrMapping/>
  </p:clrMapOvr>
  <p:transition spd="slow" advTm="2746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1009650" y="260350"/>
            <a:ext cx="2660650" cy="1081088"/>
          </a:xfrm>
        </p:spPr>
        <p:txBody>
          <a:bodyPr/>
          <a:lstStyle/>
          <a:p>
            <a:pPr eaLnBrk="1" hangingPunct="1"/>
            <a:r>
              <a:rPr lang="ru-RU" sz="4000" b="1" i="1" u="sng" smtClean="0">
                <a:latin typeface="Times New Roman" pitchFamily="18" charset="0"/>
                <a:cs typeface="Times New Roman" pitchFamily="18" charset="0"/>
              </a:rPr>
              <a:t>Ручеек</a:t>
            </a:r>
          </a:p>
        </p:txBody>
      </p:sp>
      <p:sp>
        <p:nvSpPr>
          <p:cNvPr id="26626" name="Текст 3"/>
          <p:cNvSpPr>
            <a:spLocks noGrp="1"/>
          </p:cNvSpPr>
          <p:nvPr>
            <p:ph type="body" sz="half" idx="2"/>
          </p:nvPr>
        </p:nvSpPr>
        <p:spPr>
          <a:xfrm>
            <a:off x="1009650" y="1631950"/>
            <a:ext cx="2660650" cy="4229100"/>
          </a:xfrm>
        </p:spPr>
        <p:txBody>
          <a:bodyPr/>
          <a:lstStyle/>
          <a:p>
            <a:pPr eaLnBrk="1" hangingPunct="1"/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Ручеек бежит по лесенке,</a:t>
            </a:r>
          </a:p>
          <a:p>
            <a:pPr eaLnBrk="1" hangingPunct="1"/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По ступенькам ледяным,</a:t>
            </a:r>
          </a:p>
          <a:p>
            <a:pPr eaLnBrk="1" hangingPunct="1"/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И весны живые песенки</a:t>
            </a:r>
          </a:p>
          <a:p>
            <a:pPr eaLnBrk="1" hangingPunct="1"/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Звонко скачут вслед за ним.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852863" y="764703"/>
            <a:ext cx="4279900" cy="4961951"/>
          </a:xfrm>
          <a:effectLst>
            <a:softEdge rad="11250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4"/>
          <p:cNvSpPr>
            <a:spLocks noGrp="1"/>
          </p:cNvSpPr>
          <p:nvPr>
            <p:ph type="title"/>
          </p:nvPr>
        </p:nvSpPr>
        <p:spPr>
          <a:xfrm>
            <a:off x="971550" y="333375"/>
            <a:ext cx="7124700" cy="2232025"/>
          </a:xfrm>
        </p:spPr>
        <p:txBody>
          <a:bodyPr/>
          <a:lstStyle/>
          <a:p>
            <a:pPr algn="just" eaLnBrk="1" hangingPunct="1"/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Лед на реках, прудах и озерах покрывается трещинами, становится рыхлым, темнеет и тает. В конце апреля реки вскрываются, начинается ледоход. Льдины плывут по реке, с треском ломаются, а талая вода заливает луга и низины. В народе этот месяц называют «ледоломом» и «снегосгоном» – апрель лед ломает и снег отовсюду гонит.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115616" y="2565400"/>
            <a:ext cx="6840760" cy="3815928"/>
          </a:xfrm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3"/>
          <p:cNvSpPr>
            <a:spLocks noGrp="1"/>
          </p:cNvSpPr>
          <p:nvPr>
            <p:ph type="title"/>
          </p:nvPr>
        </p:nvSpPr>
        <p:spPr>
          <a:xfrm>
            <a:off x="1009650" y="188913"/>
            <a:ext cx="7123113" cy="2303462"/>
          </a:xfrm>
        </p:spPr>
        <p:txBody>
          <a:bodyPr/>
          <a:lstStyle/>
          <a:p>
            <a:pPr algn="just" eaLnBrk="1" hangingPunct="1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Про апрель говорят: «Апрель водою славен, почками красен». Оживает лес. Соки деревьев, согретые весенним солнышком, поднимаются от корней к набухающим почкам. У вербы распушились почки, и хотя листьев еще нет, но все деревце словно окутано нежным желто-зеленым облаком. Светлеют, делаются пушистыми сережки на ольхе и орешнике.</a:t>
            </a:r>
            <a:br>
              <a:rPr lang="ru-RU" sz="16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На солнечных лужайках робко зеленеет молодая нежная травка. На пригорках, на склонах холмов распускаются желтые звездочки мать-и-мачехи. На лесных полянах синеют подснежники, которые называют «синими глазами весны».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163955" y="2780928"/>
            <a:ext cx="3317558" cy="3096343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662489" y="2780929"/>
            <a:ext cx="3365896" cy="3096344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4"/>
          <p:cNvSpPr>
            <a:spLocks noGrp="1"/>
          </p:cNvSpPr>
          <p:nvPr>
            <p:ph type="title"/>
          </p:nvPr>
        </p:nvSpPr>
        <p:spPr>
          <a:xfrm>
            <a:off x="1009650" y="446088"/>
            <a:ext cx="2660650" cy="606425"/>
          </a:xfrm>
        </p:spPr>
        <p:txBody>
          <a:bodyPr/>
          <a:lstStyle/>
          <a:p>
            <a:pPr eaLnBrk="1" hangingPunct="1"/>
            <a:r>
              <a:rPr lang="ru-RU" sz="4000" b="1" i="1" u="sng" smtClean="0">
                <a:latin typeface="Times New Roman" pitchFamily="18" charset="0"/>
                <a:cs typeface="Times New Roman" pitchFamily="18" charset="0"/>
              </a:rPr>
              <a:t>Загадки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62202" y="620688"/>
            <a:ext cx="4426222" cy="5616624"/>
          </a:xfrm>
          <a:effectLst>
            <a:softEdge rad="112500"/>
          </a:effectLst>
        </p:spPr>
      </p:pic>
      <p:sp>
        <p:nvSpPr>
          <p:cNvPr id="29699" name="Текст 6"/>
          <p:cNvSpPr>
            <a:spLocks noGrp="1"/>
          </p:cNvSpPr>
          <p:nvPr>
            <p:ph type="body" sz="half" idx="2"/>
          </p:nvPr>
        </p:nvSpPr>
        <p:spPr>
          <a:xfrm>
            <a:off x="1042988" y="1196975"/>
            <a:ext cx="2660650" cy="4660900"/>
          </a:xfrm>
        </p:spPr>
        <p:txBody>
          <a:bodyPr/>
          <a:lstStyle/>
          <a:p>
            <a:pPr algn="just" eaLnBrk="1" hangingPunct="1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Очень добродушная,</a:t>
            </a:r>
          </a:p>
          <a:p>
            <a:pPr algn="just" eaLnBrk="1" hangingPunct="1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Я мягкая, послушная,</a:t>
            </a:r>
          </a:p>
          <a:p>
            <a:pPr algn="just" eaLnBrk="1" hangingPunct="1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Но когда я захочу,</a:t>
            </a:r>
          </a:p>
          <a:p>
            <a:pPr algn="just" eaLnBrk="1" hangingPunct="1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Даже камень источу.</a:t>
            </a:r>
          </a:p>
          <a:p>
            <a:pPr algn="just" eaLnBrk="1" hangingPunct="1"/>
            <a:endParaRPr lang="ru-RU" sz="1600" b="1" i="1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К маме-речке бегу</a:t>
            </a:r>
          </a:p>
          <a:p>
            <a:pPr algn="just" eaLnBrk="1" hangingPunct="1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И молчать не могу.</a:t>
            </a:r>
          </a:p>
          <a:p>
            <a:pPr algn="just" eaLnBrk="1" hangingPunct="1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Я ее сын родной,</a:t>
            </a:r>
          </a:p>
          <a:p>
            <a:pPr algn="just" eaLnBrk="1" hangingPunct="1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А родился весной.</a:t>
            </a:r>
          </a:p>
          <a:p>
            <a:pPr algn="just" eaLnBrk="1" hangingPunct="1"/>
            <a:endParaRPr lang="ru-RU" sz="1600" b="1" i="1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Первым вылез из землицы</a:t>
            </a:r>
          </a:p>
          <a:p>
            <a:pPr algn="just" eaLnBrk="1" hangingPunct="1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На проталинке.</a:t>
            </a:r>
          </a:p>
          <a:p>
            <a:pPr algn="just" eaLnBrk="1" hangingPunct="1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Он мороза не боится,</a:t>
            </a:r>
          </a:p>
          <a:p>
            <a:pPr algn="just" eaLnBrk="1" hangingPunct="1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Хоть и маленький.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4"/>
          <p:cNvSpPr>
            <a:spLocks noGrp="1"/>
          </p:cNvSpPr>
          <p:nvPr>
            <p:ph type="title"/>
          </p:nvPr>
        </p:nvSpPr>
        <p:spPr>
          <a:xfrm>
            <a:off x="971550" y="404813"/>
            <a:ext cx="7123113" cy="1728787"/>
          </a:xfrm>
        </p:spPr>
        <p:txBody>
          <a:bodyPr/>
          <a:lstStyle/>
          <a:p>
            <a:pPr algn="just" eaLnBrk="1" hangingPunct="1"/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В середине апреля медведица с медвежатами вылезает из берлоги. Выходит из норы барсук. У волчицы появляются волчата. У зайчишки в апреле мех пестрый, ведь косой меняет белую зимнюю шубку на летнюю – серо-бурую. Белочка тоже линяет – пушистый серый мех меняет на рыжеватый – летний. 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009650" y="2420889"/>
            <a:ext cx="3471863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716016" y="3501008"/>
            <a:ext cx="3470275" cy="2602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971550" y="549275"/>
            <a:ext cx="7123113" cy="1457325"/>
          </a:xfrm>
        </p:spPr>
        <p:txBody>
          <a:bodyPr/>
          <a:lstStyle/>
          <a:p>
            <a:pPr algn="just" eaLnBrk="1" hangingPunct="1"/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В апреле оживают муравейники, вылетают бабочки, шмели, пчелы и другие насекомые.</a:t>
            </a:r>
            <a:br>
              <a:rPr lang="ru-RU" sz="20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В апреле снегири и свиристели улетают на север, а в родные края возвращаются скворцы, трясогузки и жаворонки.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043608" y="2060848"/>
            <a:ext cx="3459106" cy="2586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644008" y="3573016"/>
            <a:ext cx="3470275" cy="2602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Цели и задачи</a:t>
            </a: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b="1" smtClean="0"/>
              <a:t>Цель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b="1" smtClean="0"/>
              <a:t>Закрепить и обобщить знания о весне.</a:t>
            </a:r>
          </a:p>
          <a:p>
            <a:pPr algn="just" eaLnBrk="1" hangingPunct="1">
              <a:buFont typeface="Wingdings 2" pitchFamily="18" charset="2"/>
              <a:buNone/>
            </a:pPr>
            <a:endParaRPr lang="ru-RU" b="1" smtClean="0"/>
          </a:p>
          <a:p>
            <a:pPr algn="just" eaLnBrk="1" hangingPunct="1">
              <a:buFont typeface="Wingdings 2" pitchFamily="18" charset="2"/>
              <a:buNone/>
            </a:pPr>
            <a:r>
              <a:rPr lang="ru-RU" b="1" smtClean="0"/>
              <a:t>Задачи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b="1" smtClean="0"/>
              <a:t>Обучающая. Обогатить словарь детей новыми слова, активизировать связанную речь детей.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b="1" smtClean="0"/>
              <a:t>Развивающая. Развивает наблюдательность, умение обобщать, делать выводы.</a:t>
            </a:r>
            <a:endParaRPr lang="ru-RU" smtClean="0"/>
          </a:p>
          <a:p>
            <a:pPr eaLnBrk="1" hangingPunct="1">
              <a:buFont typeface="Wingdings" pitchFamily="2" charset="2"/>
              <a:buChar char="Ø"/>
            </a:pPr>
            <a:r>
              <a:rPr lang="ru-RU" b="1" smtClean="0"/>
              <a:t>Воспитывающая. Воспитывать любовь к природе, бережное отношение к ней.</a:t>
            </a:r>
            <a:endParaRPr lang="ru-RU" smtClean="0"/>
          </a:p>
          <a:p>
            <a:pPr algn="just" eaLnBrk="1" hangingPunct="1">
              <a:buFont typeface="Wingdings" pitchFamily="2" charset="2"/>
              <a:buChar char="Ø"/>
            </a:pPr>
            <a:endParaRPr lang="ru-RU" smtClean="0"/>
          </a:p>
          <a:p>
            <a:pPr algn="just" eaLnBrk="1" hangingPunct="1">
              <a:buFont typeface="Wingdings" pitchFamily="2" charset="2"/>
              <a:buChar char="Ø"/>
            </a:pPr>
            <a:endParaRPr lang="ru-RU" smtClean="0"/>
          </a:p>
        </p:txBody>
      </p:sp>
    </p:spTree>
  </p:cSld>
  <p:clrMapOvr>
    <a:masterClrMapping/>
  </p:clrMapOvr>
  <p:transition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4"/>
          <p:cNvSpPr>
            <a:spLocks noGrp="1"/>
          </p:cNvSpPr>
          <p:nvPr>
            <p:ph type="title"/>
          </p:nvPr>
        </p:nvSpPr>
        <p:spPr>
          <a:xfrm>
            <a:off x="1009650" y="446088"/>
            <a:ext cx="7162800" cy="606425"/>
          </a:xfrm>
        </p:spPr>
        <p:txBody>
          <a:bodyPr/>
          <a:lstStyle/>
          <a:p>
            <a:pPr algn="just" eaLnBrk="1" hangingPunct="1"/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Люди рады весне, встречают ее песнями.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23928" y="1412776"/>
            <a:ext cx="4392488" cy="4464495"/>
          </a:xfrm>
          <a:effectLst>
            <a:softEdge rad="112500"/>
          </a:effectLst>
        </p:spPr>
      </p:pic>
      <p:sp>
        <p:nvSpPr>
          <p:cNvPr id="32771" name="Текст 6"/>
          <p:cNvSpPr>
            <a:spLocks noGrp="1"/>
          </p:cNvSpPr>
          <p:nvPr>
            <p:ph type="body" sz="half" idx="2"/>
          </p:nvPr>
        </p:nvSpPr>
        <p:spPr>
          <a:xfrm>
            <a:off x="1009650" y="1268413"/>
            <a:ext cx="2914650" cy="4592637"/>
          </a:xfrm>
        </p:spPr>
        <p:txBody>
          <a:bodyPr/>
          <a:lstStyle/>
          <a:p>
            <a:pPr algn="just" eaLnBrk="1" hangingPunct="1"/>
            <a:r>
              <a:rPr lang="ru-RU" sz="1600" b="1" i="1" u="sng" smtClean="0">
                <a:latin typeface="Times New Roman" pitchFamily="18" charset="0"/>
                <a:cs typeface="Times New Roman" pitchFamily="18" charset="0"/>
              </a:rPr>
              <a:t>Песенка встречи весны</a:t>
            </a:r>
          </a:p>
          <a:p>
            <a:pPr algn="just" eaLnBrk="1" hangingPunct="1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(хороводная)</a:t>
            </a:r>
          </a:p>
          <a:p>
            <a:pPr algn="just" eaLnBrk="1" hangingPunct="1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Ой, весна-красна!</a:t>
            </a:r>
          </a:p>
          <a:p>
            <a:pPr algn="just" eaLnBrk="1" hangingPunct="1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Из-за темных лесов,</a:t>
            </a:r>
          </a:p>
          <a:p>
            <a:pPr algn="just" eaLnBrk="1" hangingPunct="1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Из-за синих морей приходи,</a:t>
            </a:r>
          </a:p>
          <a:p>
            <a:pPr algn="just" eaLnBrk="1" hangingPunct="1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Солнцем нас озари!</a:t>
            </a:r>
          </a:p>
          <a:p>
            <a:pPr algn="just" eaLnBrk="1" hangingPunct="1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Приходи к нам весна с радостью,</a:t>
            </a:r>
          </a:p>
          <a:p>
            <a:pPr algn="just" eaLnBrk="1" hangingPunct="1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С великой милостью,</a:t>
            </a:r>
          </a:p>
          <a:p>
            <a:pPr algn="just" eaLnBrk="1" hangingPunct="1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С рожью зернистою,</a:t>
            </a:r>
          </a:p>
          <a:p>
            <a:pPr algn="just" eaLnBrk="1" hangingPunct="1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С пшеницей золотистою,</a:t>
            </a:r>
          </a:p>
          <a:p>
            <a:pPr algn="just" eaLnBrk="1" hangingPunct="1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С ячменем усатым,</a:t>
            </a:r>
          </a:p>
          <a:p>
            <a:pPr algn="just" eaLnBrk="1" hangingPunct="1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С овсом кучерявым, </a:t>
            </a:r>
          </a:p>
          <a:p>
            <a:pPr algn="just" eaLnBrk="1" hangingPunct="1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С калиной-малиной,</a:t>
            </a:r>
          </a:p>
          <a:p>
            <a:pPr algn="just" eaLnBrk="1" hangingPunct="1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С черной смородиной.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4"/>
          <p:cNvSpPr>
            <a:spLocks noGrp="1"/>
          </p:cNvSpPr>
          <p:nvPr>
            <p:ph type="title"/>
          </p:nvPr>
        </p:nvSpPr>
        <p:spPr>
          <a:xfrm>
            <a:off x="971550" y="404813"/>
            <a:ext cx="7123113" cy="1368425"/>
          </a:xfrm>
        </p:spPr>
        <p:txBody>
          <a:bodyPr/>
          <a:lstStyle/>
          <a:p>
            <a:pPr algn="just" eaLnBrk="1" hangingPunct="1"/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Люди в апреле проращивают семена, готовят почву к посевам, сеют овес, ячмень, просо, подкармливают озимые хлеба. В огородах в конце апреля сеют ранние культуры: укроп, петрушку, морковь, лук.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043608" y="1988840"/>
            <a:ext cx="3471863" cy="2540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644008" y="3573016"/>
            <a:ext cx="3528392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u="sng" smtClean="0">
                <a:latin typeface="Times New Roman" pitchFamily="18" charset="0"/>
                <a:cs typeface="Times New Roman" pitchFamily="18" charset="0"/>
              </a:rPr>
              <a:t>Вопросы:</a:t>
            </a:r>
          </a:p>
        </p:txBody>
      </p:sp>
      <p:sp>
        <p:nvSpPr>
          <p:cNvPr id="34818" name="Объект 5"/>
          <p:cNvSpPr>
            <a:spLocks noGrp="1"/>
          </p:cNvSpPr>
          <p:nvPr>
            <p:ph idx="1"/>
          </p:nvPr>
        </p:nvSpPr>
        <p:spPr>
          <a:xfrm>
            <a:off x="1009650" y="1268413"/>
            <a:ext cx="7124700" cy="4321175"/>
          </a:xfrm>
        </p:spPr>
        <p:txBody>
          <a:bodyPr/>
          <a:lstStyle/>
          <a:p>
            <a:pPr eaLnBrk="1" hangingPunct="1">
              <a:buFont typeface="Verdana" pitchFamily="34" charset="0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Как называют апрель в народе? Почему?</a:t>
            </a:r>
          </a:p>
          <a:p>
            <a:pPr eaLnBrk="1" hangingPunct="1">
              <a:buFont typeface="Verdana" pitchFamily="34" charset="0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Почему говорят «апрель с водой, а май с травой»?</a:t>
            </a:r>
          </a:p>
          <a:p>
            <a:pPr eaLnBrk="1" hangingPunct="1">
              <a:buFont typeface="Verdana" pitchFamily="34" charset="0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Что такое ледоход?</a:t>
            </a:r>
          </a:p>
          <a:p>
            <a:pPr eaLnBrk="1" hangingPunct="1">
              <a:buFont typeface="Verdana" pitchFamily="34" charset="0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Что делают в апреле лесные обитатели?</a:t>
            </a:r>
          </a:p>
          <a:p>
            <a:pPr eaLnBrk="1" hangingPunct="1">
              <a:buFont typeface="Verdana" pitchFamily="34" charset="0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Какие насекомые появляются в апреле?</a:t>
            </a:r>
          </a:p>
          <a:p>
            <a:pPr eaLnBrk="1" hangingPunct="1">
              <a:buFont typeface="Verdana" pitchFamily="34" charset="0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Какие птицы прилетают в апреле?</a:t>
            </a:r>
          </a:p>
          <a:p>
            <a:pPr eaLnBrk="1" hangingPunct="1">
              <a:buFont typeface="Verdana" pitchFamily="34" charset="0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Какие занятия у людей в апреле?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3"/>
          <p:cNvSpPr>
            <a:spLocks noGrp="1"/>
          </p:cNvSpPr>
          <p:nvPr>
            <p:ph type="title"/>
          </p:nvPr>
        </p:nvSpPr>
        <p:spPr>
          <a:xfrm>
            <a:off x="1042988" y="260350"/>
            <a:ext cx="2660650" cy="1401763"/>
          </a:xfrm>
        </p:spPr>
        <p:txBody>
          <a:bodyPr/>
          <a:lstStyle/>
          <a:p>
            <a:pPr algn="just" eaLnBrk="1" hangingPunct="1"/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>Май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779912" y="1700808"/>
            <a:ext cx="5112568" cy="3962019"/>
          </a:xfrm>
          <a:effectLst>
            <a:softEdge rad="112500"/>
          </a:effectLst>
        </p:spPr>
      </p:pic>
      <p:sp>
        <p:nvSpPr>
          <p:cNvPr id="35843" name="Текст 5"/>
          <p:cNvSpPr>
            <a:spLocks noGrp="1"/>
          </p:cNvSpPr>
          <p:nvPr>
            <p:ph type="body" sz="half" idx="2"/>
          </p:nvPr>
        </p:nvSpPr>
        <p:spPr>
          <a:xfrm>
            <a:off x="1009650" y="1631950"/>
            <a:ext cx="2660650" cy="4229100"/>
          </a:xfrm>
        </p:spPr>
        <p:txBody>
          <a:bodyPr/>
          <a:lstStyle/>
          <a:p>
            <a:pPr marL="171450" indent="-171450" algn="just" eaLnBrk="1" hangingPunct="1">
              <a:buFontTx/>
              <a:buChar char="-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сердце весны. Снег уже сошел, только в самых глухих лесных чащах еще сохранились его остатки. Солнце поднимается высоко и греет землю. Дуют теплые ветры, по голубому небу плывут, как лебеди, белые облака.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4"/>
          <p:cNvSpPr>
            <a:spLocks noGrp="1"/>
          </p:cNvSpPr>
          <p:nvPr>
            <p:ph type="title"/>
          </p:nvPr>
        </p:nvSpPr>
        <p:spPr>
          <a:xfrm>
            <a:off x="1009650" y="404813"/>
            <a:ext cx="7124700" cy="1871662"/>
          </a:xfrm>
        </p:spPr>
        <p:txBody>
          <a:bodyPr/>
          <a:lstStyle/>
          <a:p>
            <a:pPr algn="just" eaLnBrk="1" hangingPunct="1"/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В мае часто бывают грозы: сверкает молния, сердито гремит гром. Майские дожди омывают проснувшуюся землю и природа оживает: ярче зеленеют травы, раскрываются венчики цветов. Деревья и кусты, травы и цветы пьют теплые капли. После майского дождя в небе часто появляется разноцветная радуга.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164040" y="2348880"/>
            <a:ext cx="6864343" cy="4104307"/>
          </a:xfrm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4"/>
          <p:cNvSpPr>
            <a:spLocks noGrp="1"/>
          </p:cNvSpPr>
          <p:nvPr>
            <p:ph type="title"/>
          </p:nvPr>
        </p:nvSpPr>
        <p:spPr>
          <a:xfrm flipV="1">
            <a:off x="1009650" y="115888"/>
            <a:ext cx="2660650" cy="1225550"/>
          </a:xfrm>
        </p:spPr>
        <p:txBody>
          <a:bodyPr/>
          <a:lstStyle/>
          <a:p>
            <a:pPr eaLnBrk="1" hangingPunct="1"/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endParaRPr lang="ru-RU" sz="1600" smtClean="0"/>
          </a:p>
        </p:txBody>
      </p:sp>
      <p:sp>
        <p:nvSpPr>
          <p:cNvPr id="37890" name="Текст 7"/>
          <p:cNvSpPr>
            <a:spLocks noGrp="1"/>
          </p:cNvSpPr>
          <p:nvPr>
            <p:ph type="body" sz="half" idx="2"/>
          </p:nvPr>
        </p:nvSpPr>
        <p:spPr>
          <a:xfrm>
            <a:off x="1009650" y="476250"/>
            <a:ext cx="2660650" cy="5384800"/>
          </a:xfrm>
        </p:spPr>
        <p:txBody>
          <a:bodyPr/>
          <a:lstStyle/>
          <a:p>
            <a:pPr eaLnBrk="1" hangingPunct="1"/>
            <a:r>
              <a:rPr lang="ru-RU" sz="4000" b="1" i="1" u="sng" smtClean="0">
                <a:latin typeface="Times New Roman" pitchFamily="18" charset="0"/>
                <a:cs typeface="Times New Roman" pitchFamily="18" charset="0"/>
              </a:rPr>
              <a:t>Радуга</a:t>
            </a: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smtClean="0">
                <a:latin typeface="Times New Roman" pitchFamily="18" charset="0"/>
                <a:cs typeface="Times New Roman" pitchFamily="18" charset="0"/>
              </a:rPr>
            </a:br>
            <a:endParaRPr lang="ru-RU" sz="2000" b="1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Над речкой – рекой</a:t>
            </a:r>
            <a:br>
              <a:rPr lang="ru-RU" sz="20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Рыбка выгнулась дугой. </a:t>
            </a:r>
            <a:br>
              <a:rPr lang="ru-RU" sz="20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Оперлась на хвост,</a:t>
            </a:r>
            <a:br>
              <a:rPr lang="ru-RU" sz="20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Изогнулась словно мост.</a:t>
            </a:r>
            <a:br>
              <a:rPr lang="ru-RU" sz="20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В каплях майского дождя</a:t>
            </a:r>
            <a:br>
              <a:rPr lang="ru-RU" sz="20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Засверкала чешуя семицветная.</a:t>
            </a:r>
            <a:br>
              <a:rPr lang="ru-RU" sz="20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И над зеленью ракит</a:t>
            </a:r>
            <a:br>
              <a:rPr lang="ru-RU" sz="20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В небе радуга горит самоцветами!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779912" y="1412776"/>
            <a:ext cx="4464496" cy="4206074"/>
          </a:xfrm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4"/>
          <p:cNvSpPr>
            <a:spLocks noGrp="1"/>
          </p:cNvSpPr>
          <p:nvPr>
            <p:ph type="title"/>
          </p:nvPr>
        </p:nvSpPr>
        <p:spPr>
          <a:xfrm>
            <a:off x="971550" y="692150"/>
            <a:ext cx="7124700" cy="925513"/>
          </a:xfrm>
        </p:spPr>
        <p:txBody>
          <a:bodyPr/>
          <a:lstStyle/>
          <a:p>
            <a:pPr algn="ctr" eaLnBrk="1" hangingPunct="1"/>
            <a:r>
              <a:rPr lang="ru-RU" sz="4000" b="1" i="1" u="sng" smtClean="0">
                <a:latin typeface="Times New Roman" pitchFamily="18" charset="0"/>
                <a:cs typeface="Times New Roman" pitchFamily="18" charset="0"/>
              </a:rPr>
              <a:t>Загадки: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051437"/>
          </a:xfrm>
        </p:spPr>
        <p:txBody>
          <a:bodyPr numCol="2" rtlCol="0">
            <a:normAutofit fontScale="92500" lnSpcReduction="10000"/>
          </a:bodyPr>
          <a:lstStyle/>
          <a:p>
            <a:pPr algn="just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Нашумела, нагремела,</a:t>
            </a:r>
          </a:p>
          <a:p>
            <a:pPr marL="0" indent="0" algn="just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Все промыла и ушла.</a:t>
            </a:r>
          </a:p>
          <a:p>
            <a:pPr marL="0" indent="0" algn="just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И сады, и огороды    </a:t>
            </a:r>
          </a:p>
          <a:p>
            <a:pPr marL="0" indent="0" algn="just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Всей округи полила.</a:t>
            </a:r>
          </a:p>
          <a:p>
            <a:pPr marL="0" indent="0" algn="just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 ждут не дождутся,</a:t>
            </a:r>
          </a:p>
          <a:p>
            <a:pPr marL="0" indent="0" algn="just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Как увидят – разбегутся.</a:t>
            </a:r>
          </a:p>
          <a:p>
            <a:pPr marL="0" indent="0" algn="just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Летела стрела,  </a:t>
            </a:r>
          </a:p>
          <a:p>
            <a:pPr marL="0" indent="0" algn="just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Упала в лебеду.   </a:t>
            </a:r>
          </a:p>
          <a:p>
            <a:pPr marL="0" indent="0" algn="just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Ищу – не найду.</a:t>
            </a:r>
          </a:p>
          <a:p>
            <a:pPr algn="just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16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Заревел вол</a:t>
            </a:r>
          </a:p>
          <a:p>
            <a:pPr marL="0" indent="0" algn="just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На сто гор, </a:t>
            </a:r>
          </a:p>
          <a:p>
            <a:pPr marL="0" indent="0" algn="just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На тысячу городов.</a:t>
            </a:r>
          </a:p>
          <a:p>
            <a:pPr marL="0" indent="0" algn="just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Крашеное коромысло</a:t>
            </a:r>
          </a:p>
          <a:p>
            <a:pPr marL="0" indent="0" algn="just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Над лугом повисло.</a:t>
            </a:r>
          </a:p>
          <a:p>
            <a:pPr marL="0" indent="0" algn="just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 примерил белый цвет,</a:t>
            </a:r>
          </a:p>
          <a:p>
            <a:pPr marL="0" indent="0" algn="just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Соловей поет сонет,</a:t>
            </a:r>
          </a:p>
          <a:p>
            <a:pPr marL="0" indent="0" algn="just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 зелень наш оделся край-</a:t>
            </a:r>
          </a:p>
          <a:p>
            <a:pPr marL="0" indent="0" algn="just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Нас теплом встречает…</a:t>
            </a:r>
          </a:p>
          <a:p>
            <a:pPr marL="0" indent="0" algn="just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3"/>
          <p:cNvSpPr>
            <a:spLocks noGrp="1"/>
          </p:cNvSpPr>
          <p:nvPr>
            <p:ph type="title"/>
          </p:nvPr>
        </p:nvSpPr>
        <p:spPr>
          <a:xfrm>
            <a:off x="1009650" y="676275"/>
            <a:ext cx="7123113" cy="923925"/>
          </a:xfrm>
        </p:spPr>
        <p:txBody>
          <a:bodyPr/>
          <a:lstStyle/>
          <a:p>
            <a:pPr algn="just" eaLnBrk="1" hangingPunct="1"/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Про весну народ говорит: «Весна цветами красна», а месяц май называет «цветень». В мае распускаются в лесу ландыши, хохлатки, медуницы, мать-и-мачеха.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043608" y="2924944"/>
            <a:ext cx="3471863" cy="2932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644008" y="1772816"/>
            <a:ext cx="3470275" cy="2878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1116013" y="620713"/>
            <a:ext cx="7123112" cy="1457325"/>
          </a:xfrm>
        </p:spPr>
        <p:txBody>
          <a:bodyPr/>
          <a:lstStyle/>
          <a:p>
            <a:pPr algn="just" eaLnBrk="1" hangingPunct="1"/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Расцветают деревья и кустарники: тополь, береза, сосна, черемуха, сирень. Белыми и розовыми кружевными накидками покрываются сады – цветут яблони, вишни, сливы.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115616" y="2132856"/>
            <a:ext cx="3789759" cy="2842319"/>
          </a:xfrm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004048" y="3429000"/>
            <a:ext cx="3888432" cy="2916324"/>
          </a:xfrm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4"/>
          <p:cNvSpPr>
            <a:spLocks noGrp="1"/>
          </p:cNvSpPr>
          <p:nvPr>
            <p:ph type="title"/>
          </p:nvPr>
        </p:nvSpPr>
        <p:spPr>
          <a:xfrm>
            <a:off x="1009650" y="446088"/>
            <a:ext cx="2660650" cy="966787"/>
          </a:xfrm>
        </p:spPr>
        <p:txBody>
          <a:bodyPr/>
          <a:lstStyle/>
          <a:p>
            <a:pPr eaLnBrk="1" hangingPunct="1"/>
            <a:r>
              <a:rPr lang="ru-RU" sz="4000" b="1" i="1" u="sng" smtClean="0">
                <a:latin typeface="Times New Roman" pitchFamily="18" charset="0"/>
                <a:cs typeface="Times New Roman" pitchFamily="18" charset="0"/>
              </a:rPr>
              <a:t>Черемуха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572000" y="908720"/>
            <a:ext cx="3848795" cy="5131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41987" name="Текст 6"/>
          <p:cNvSpPr>
            <a:spLocks noGrp="1"/>
          </p:cNvSpPr>
          <p:nvPr>
            <p:ph type="body" sz="half" idx="2"/>
          </p:nvPr>
        </p:nvSpPr>
        <p:spPr>
          <a:xfrm>
            <a:off x="755650" y="1631950"/>
            <a:ext cx="3887788" cy="4229100"/>
          </a:xfrm>
        </p:spPr>
        <p:txBody>
          <a:bodyPr/>
          <a:lstStyle/>
          <a:p>
            <a:pPr algn="just" eaLnBrk="1" hangingPunct="1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Цвети, черемуха душистая, цвети!</a:t>
            </a:r>
          </a:p>
          <a:p>
            <a:pPr algn="just" eaLnBrk="1" hangingPunct="1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По ветру разметав соцветий пряди,</a:t>
            </a:r>
          </a:p>
          <a:p>
            <a:pPr algn="just" eaLnBrk="1" hangingPunct="1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Словно царевна в свадебном наряде</a:t>
            </a:r>
          </a:p>
          <a:p>
            <a:pPr algn="just" eaLnBrk="1" hangingPunct="1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Зелеными шелками шелести.</a:t>
            </a:r>
          </a:p>
          <a:p>
            <a:pPr algn="just" eaLnBrk="1" hangingPunct="1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И пусть никто не занесет топор,</a:t>
            </a:r>
          </a:p>
          <a:p>
            <a:pPr algn="just" eaLnBrk="1" hangingPunct="1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Тебя не срубит и не искалечит,</a:t>
            </a:r>
          </a:p>
          <a:p>
            <a:pPr algn="just" eaLnBrk="1" hangingPunct="1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И не сомнет твой праздничный убор – </a:t>
            </a:r>
          </a:p>
          <a:p>
            <a:pPr algn="just" eaLnBrk="1" hangingPunct="1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Убор Весны-царевны подвенечный.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>Используемые области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Познавательное развитие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b="1" smtClean="0"/>
              <a:t>Речевое развитие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b="1" smtClean="0"/>
              <a:t>Художественно-эстетическое развитие</a:t>
            </a:r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4"/>
          <p:cNvSpPr>
            <a:spLocks noGrp="1"/>
          </p:cNvSpPr>
          <p:nvPr>
            <p:ph type="title"/>
          </p:nvPr>
        </p:nvSpPr>
        <p:spPr>
          <a:xfrm>
            <a:off x="1009650" y="333375"/>
            <a:ext cx="7124700" cy="1871663"/>
          </a:xfrm>
        </p:spPr>
        <p:txBody>
          <a:bodyPr/>
          <a:lstStyle/>
          <a:p>
            <a:pPr algn="just" eaLnBrk="1" hangingPunct="1"/>
            <a:r>
              <a:rPr lang="ru-RU" sz="1800" b="1" i="1" smtClean="0">
                <a:latin typeface="Times New Roman" pitchFamily="18" charset="0"/>
                <a:cs typeface="Times New Roman" pitchFamily="18" charset="0"/>
              </a:rPr>
              <a:t>Недаром месяц май зовут «песенником». Из дальних стран прилетели к нам птицы и поют, заливаются, щебечут в лесах, лугах и полях. Самый лучший певец – соловей. Птичка серенькая, неприметная. Соловьи любят строить гнезда в зеленых зарослях черемухи и ивы возле рек и ручьев, в оврагах.</a:t>
            </a:r>
            <a:br>
              <a:rPr lang="ru-RU" sz="18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smtClean="0">
                <a:latin typeface="Times New Roman" pitchFamily="18" charset="0"/>
                <a:cs typeface="Times New Roman" pitchFamily="18" charset="0"/>
              </a:rPr>
              <a:t>Кукует в лесу кукушка, свистит иволга, звенят зяблики, задорно распевают дрозды.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115616" y="2492896"/>
            <a:ext cx="2269443" cy="1587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835696" y="4437112"/>
            <a:ext cx="2255912" cy="1691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635896" y="2490308"/>
            <a:ext cx="1905163" cy="1587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860032" y="4437112"/>
            <a:ext cx="2358096" cy="1691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796137" y="2492896"/>
            <a:ext cx="2304256" cy="1594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1009650" y="676275"/>
            <a:ext cx="7124700" cy="1239838"/>
          </a:xfrm>
        </p:spPr>
        <p:txBody>
          <a:bodyPr/>
          <a:lstStyle/>
          <a:p>
            <a:pPr algn="just" eaLnBrk="1" hangingPunct="1"/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У зверей продолжается линька. Зайцы и белки меняют зимние шубки на летние, у них и мех короче и цвет больше подходит к весенней и летней окраске леса. У лисиц, зайцев, волков и белок подрастают малыши.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115616" y="2132856"/>
            <a:ext cx="2666070" cy="2132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364088" y="2132856"/>
            <a:ext cx="2697357" cy="2154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03848" y="4371405"/>
            <a:ext cx="2975992" cy="2264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>
          <a:xfrm>
            <a:off x="1009650" y="676275"/>
            <a:ext cx="7124700" cy="1528763"/>
          </a:xfrm>
        </p:spPr>
        <p:txBody>
          <a:bodyPr/>
          <a:lstStyle/>
          <a:p>
            <a:pPr algn="just" eaLnBrk="1" hangingPunct="1"/>
            <a:r>
              <a:rPr lang="ru-RU" sz="1800" b="1" i="1" smtClean="0">
                <a:latin typeface="Times New Roman" pitchFamily="18" charset="0"/>
                <a:cs typeface="Times New Roman" pitchFamily="18" charset="0"/>
              </a:rPr>
              <a:t>9 мая мы отмечаем День Победы нашего народа в войне с фашистской Германией. Вспоминаем воинов, защищавших Отечество. На Красной Площади в Москве в этот день проходит праздничный парад. Ветеранам и участникам войны мы дарим цветы и подарки, слушаем их рассказы о сражениях с врагом, о подвигах и мужестве наших солдат.</a:t>
            </a:r>
            <a:br>
              <a:rPr lang="ru-RU" sz="1800" b="1" i="1" smtClean="0">
                <a:latin typeface="Times New Roman" pitchFamily="18" charset="0"/>
                <a:cs typeface="Times New Roman" pitchFamily="18" charset="0"/>
              </a:rPr>
            </a:br>
            <a:endParaRPr lang="ru-RU" sz="1800" b="1" i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115616" y="4535739"/>
            <a:ext cx="2889916" cy="1921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945202" y="2308793"/>
            <a:ext cx="3058080" cy="1926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115616" y="2308793"/>
            <a:ext cx="2889916" cy="1926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945202" y="4535739"/>
            <a:ext cx="3058080" cy="1921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>
          <a:xfrm>
            <a:off x="971550" y="620713"/>
            <a:ext cx="7124700" cy="1601787"/>
          </a:xfrm>
        </p:spPr>
        <p:txBody>
          <a:bodyPr/>
          <a:lstStyle/>
          <a:p>
            <a:pPr algn="just" eaLnBrk="1" hangingPunct="1"/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В мае у людей много забот. Надо поле вспахать и засеять, в саду деревья окопать, сухие сучки и ветки подрезать, в огороде грядки приготовить и посеять лук, морковь, свеклу. А на клумбах посадить красивые цветы.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644008" y="3423861"/>
            <a:ext cx="3384798" cy="2478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043609" y="2420888"/>
            <a:ext cx="3395751" cy="2389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u="sng" smtClean="0">
                <a:latin typeface="Times New Roman" pitchFamily="18" charset="0"/>
                <a:cs typeface="Times New Roman" pitchFamily="18" charset="0"/>
              </a:rPr>
              <a:t>Вопросы:</a:t>
            </a:r>
          </a:p>
        </p:txBody>
      </p:sp>
      <p:sp>
        <p:nvSpPr>
          <p:cNvPr id="4710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 2" pitchFamily="18" charset="2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Расскажите о погоде мая.</a:t>
            </a:r>
          </a:p>
          <a:p>
            <a:pPr algn="just" eaLnBrk="1" hangingPunct="1">
              <a:buFont typeface="Wingdings 2" pitchFamily="18" charset="2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Что происходит с травами, деревьями, цветами после майского дождя?</a:t>
            </a:r>
          </a:p>
          <a:p>
            <a:pPr algn="just" eaLnBrk="1" hangingPunct="1">
              <a:buFont typeface="Wingdings 2" pitchFamily="18" charset="2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Как называют май в народе?</a:t>
            </a:r>
          </a:p>
          <a:p>
            <a:pPr algn="just" eaLnBrk="1" hangingPunct="1">
              <a:buFont typeface="Wingdings 2" pitchFamily="18" charset="2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Какие цветы распускаются в мае?</a:t>
            </a:r>
          </a:p>
          <a:p>
            <a:pPr algn="just" eaLnBrk="1" hangingPunct="1">
              <a:buFont typeface="Wingdings 2" pitchFamily="18" charset="2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Почему май зовут «песенником»?</a:t>
            </a:r>
          </a:p>
          <a:p>
            <a:pPr algn="just" eaLnBrk="1" hangingPunct="1">
              <a:buFont typeface="Wingdings 2" pitchFamily="18" charset="2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Какой праздник отмечают 9 мая?</a:t>
            </a:r>
          </a:p>
          <a:p>
            <a:pPr algn="just" eaLnBrk="1" hangingPunct="1">
              <a:buFont typeface="Wingdings 2" pitchFamily="18" charset="2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Какие у людей работы: в поле, в саду, в огороде?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>
          <a:xfrm>
            <a:off x="1009650" y="676275"/>
            <a:ext cx="7124700" cy="4840288"/>
          </a:xfrm>
        </p:spPr>
        <p:txBody>
          <a:bodyPr/>
          <a:lstStyle/>
          <a:p>
            <a:pPr algn="ctr" eaLnBrk="1" hangingPunct="1"/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>Обобщающие задания: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ru-RU" b="1" i="1" u="sng" smtClean="0">
                <a:latin typeface="Times New Roman" pitchFamily="18" charset="0"/>
                <a:cs typeface="Times New Roman" pitchFamily="18" charset="0"/>
              </a:rPr>
              <a:t>Составление рассказа о весне по схеме: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009650" y="1806575"/>
          <a:ext cx="7124700" cy="41433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4900"/>
                <a:gridCol w="2374900"/>
                <a:gridCol w="2374900"/>
              </a:tblGrid>
              <a:tr h="20813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613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9168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6638" y="1828800"/>
            <a:ext cx="233680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9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7725" y="1828800"/>
            <a:ext cx="233680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0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6638" y="3883025"/>
            <a:ext cx="23368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1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87725" y="3883025"/>
            <a:ext cx="23368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2" name="Рисунок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56275" y="3883025"/>
            <a:ext cx="2406650" cy="206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9173" name="Рисунок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56275" y="1828800"/>
            <a:ext cx="240665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u="sng" smtClean="0">
                <a:latin typeface="Times New Roman" pitchFamily="18" charset="0"/>
                <a:cs typeface="Times New Roman" pitchFamily="18" charset="0"/>
              </a:rPr>
              <a:t>Игра «Четвертый лишний»:</a:t>
            </a:r>
          </a:p>
        </p:txBody>
      </p:sp>
      <p:sp>
        <p:nvSpPr>
          <p:cNvPr id="5017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Char char="v"/>
            </a:pP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март, апрель, май , январь;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мать-и-мачеха, медуница, ромашка, подснежник;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медвежонок, лисенок, теленок, бельчонок;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бабочка, трясогузка, шмель, пчела;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трактор, лопата, грабли, вилы.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ru-RU" sz="4000" b="1" i="1" u="sng" smtClean="0">
                <a:latin typeface="Times New Roman" pitchFamily="18" charset="0"/>
                <a:cs typeface="Times New Roman" pitchFamily="18" charset="0"/>
              </a:rPr>
              <a:t>Заучивание и выразительное чтение стихотворения: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051437"/>
          </a:xfrm>
        </p:spPr>
        <p:txBody>
          <a:bodyPr numCol="2" rtlCol="0">
            <a:normAutofit/>
          </a:bodyPr>
          <a:lstStyle/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Весны работы много,</a:t>
            </a: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ей лучи:</a:t>
            </a: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Дружно гонят по дорогам</a:t>
            </a: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Говорливые ручьи,</a:t>
            </a: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Топят снег, ломают льдинки,</a:t>
            </a: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Согревают все вокруг.</a:t>
            </a: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Из-под хвои и травинок</a:t>
            </a: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Выполз первый сонный жук.</a:t>
            </a: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проталине цветочки</a:t>
            </a: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Золотые расцвели,</a:t>
            </a: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Налились, набухли почки,</a:t>
            </a: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гнезда летят шмели.</a:t>
            </a: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Весны забот не мало,</a:t>
            </a: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дела идут на лад:</a:t>
            </a: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Изумрудным поле стало,</a:t>
            </a: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сады в цвету стоят.</a:t>
            </a:r>
            <a:endParaRPr lang="ru-RU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1009650" y="404813"/>
            <a:ext cx="7123113" cy="2232025"/>
          </a:xfrm>
        </p:spPr>
        <p:txBody>
          <a:bodyPr/>
          <a:lstStyle/>
          <a:p>
            <a:pPr eaLnBrk="1" hangingPunct="1"/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Зима не даром злится,</a:t>
            </a:r>
            <a:br>
              <a:rPr lang="ru-RU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Прошла ее пора.</a:t>
            </a:r>
            <a:br>
              <a:rPr lang="ru-RU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Весна в окно стучится</a:t>
            </a:r>
            <a:br>
              <a:rPr lang="ru-RU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И гонит со двора.</a:t>
            </a:r>
            <a:br>
              <a:rPr lang="ru-RU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                               Ф.И.Тютчев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043608" y="3068960"/>
            <a:ext cx="3471863" cy="2788339"/>
          </a:xfrm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076056" y="3068960"/>
            <a:ext cx="3257103" cy="2788352"/>
          </a:xfrm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 advTm="15362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1009650" y="446088"/>
            <a:ext cx="2660650" cy="1185862"/>
          </a:xfrm>
        </p:spPr>
        <p:txBody>
          <a:bodyPr/>
          <a:lstStyle/>
          <a:p>
            <a:pPr eaLnBrk="1" hangingPunct="1"/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>Март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283968" y="1844824"/>
            <a:ext cx="4279900" cy="3857997"/>
          </a:xfrm>
          <a:effectLst>
            <a:softEdge rad="112500"/>
          </a:effectLst>
        </p:spPr>
      </p:pic>
      <p:sp>
        <p:nvSpPr>
          <p:cNvPr id="17411" name="Текст 5"/>
          <p:cNvSpPr>
            <a:spLocks noGrp="1"/>
          </p:cNvSpPr>
          <p:nvPr>
            <p:ph type="body" sz="half" idx="2"/>
          </p:nvPr>
        </p:nvSpPr>
        <p:spPr>
          <a:xfrm>
            <a:off x="971550" y="1700213"/>
            <a:ext cx="2663825" cy="4229100"/>
          </a:xfrm>
        </p:spPr>
        <p:txBody>
          <a:bodyPr/>
          <a:lstStyle/>
          <a:p>
            <a:pPr algn="just" eaLnBrk="1" hangingPunct="1"/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-первый весенний месяц. Его называют «утром весны», «солнечником». Солнце поднимается выше и светит ярче, дни становятся длиннее. Небо кажется синим-синим. В лесу на сугробах лежат голубые тени от деревьев.</a:t>
            </a:r>
          </a:p>
        </p:txBody>
      </p:sp>
    </p:spTree>
    <p:custDataLst>
      <p:tags r:id="rId1"/>
    </p:custDataLst>
  </p:cSld>
  <p:clrMapOvr>
    <a:masterClrMapping/>
  </p:clrMapOvr>
  <p:transition spd="slow" advTm="21659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95936" y="620688"/>
            <a:ext cx="4752528" cy="5010125"/>
          </a:xfrm>
          <a:effectLst>
            <a:softEdge rad="112500"/>
          </a:effectLst>
        </p:spPr>
      </p:pic>
      <p:sp>
        <p:nvSpPr>
          <p:cNvPr id="18434" name="Текст 3"/>
          <p:cNvSpPr>
            <a:spLocks noGrp="1"/>
          </p:cNvSpPr>
          <p:nvPr>
            <p:ph type="body" sz="half" idx="2"/>
          </p:nvPr>
        </p:nvSpPr>
        <p:spPr>
          <a:xfrm>
            <a:off x="1009650" y="476250"/>
            <a:ext cx="2660650" cy="5384800"/>
          </a:xfrm>
        </p:spPr>
        <p:txBody>
          <a:bodyPr/>
          <a:lstStyle/>
          <a:p>
            <a:pPr algn="just" eaLnBrk="1" hangingPunct="1"/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От солнечных лучей снег становится рыхлым, сугробы оседают, сосульки падают и разбиваются. В полдень поет звонкую песенку мартовская капель. Поэтому другое народное название марта – «капельник».</a:t>
            </a:r>
          </a:p>
        </p:txBody>
      </p:sp>
    </p:spTree>
    <p:custDataLst>
      <p:tags r:id="rId1"/>
    </p:custDataLst>
  </p:cSld>
  <p:clrMapOvr>
    <a:masterClrMapping/>
  </p:clrMapOvr>
  <p:transition spd="slow" advTm="21161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1042988" y="476250"/>
            <a:ext cx="2449512" cy="720725"/>
          </a:xfrm>
        </p:spPr>
        <p:txBody>
          <a:bodyPr/>
          <a:lstStyle/>
          <a:p>
            <a:pPr eaLnBrk="1" hangingPunct="1"/>
            <a:r>
              <a:rPr lang="ru-RU" sz="4000" b="1" i="1" u="sng" smtClean="0">
                <a:latin typeface="Times New Roman" pitchFamily="18" charset="0"/>
                <a:cs typeface="Times New Roman" pitchFamily="18" charset="0"/>
              </a:rPr>
              <a:t>Капель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851920" y="849086"/>
            <a:ext cx="4680520" cy="4792981"/>
          </a:xfrm>
          <a:effectLst>
            <a:softEdge rad="112500"/>
          </a:effectLst>
        </p:spPr>
      </p:pic>
      <p:sp>
        <p:nvSpPr>
          <p:cNvPr id="19459" name="Текст 3"/>
          <p:cNvSpPr>
            <a:spLocks noGrp="1"/>
          </p:cNvSpPr>
          <p:nvPr>
            <p:ph type="body" sz="half" idx="2"/>
          </p:nvPr>
        </p:nvSpPr>
        <p:spPr>
          <a:xfrm>
            <a:off x="1009650" y="1268413"/>
            <a:ext cx="2660650" cy="4968875"/>
          </a:xfrm>
        </p:spPr>
        <p:txBody>
          <a:bodyPr/>
          <a:lstStyle/>
          <a:p>
            <a:pPr eaLnBrk="1" hangingPunct="1"/>
            <a:r>
              <a:rPr lang="ru-RU" sz="1300" b="1" i="1" smtClean="0">
                <a:latin typeface="Times New Roman" pitchFamily="18" charset="0"/>
                <a:cs typeface="Times New Roman" pitchFamily="18" charset="0"/>
              </a:rPr>
              <a:t>Я в полдень слушаю капель</a:t>
            </a:r>
          </a:p>
          <a:p>
            <a:pPr eaLnBrk="1" hangingPunct="1"/>
            <a:r>
              <a:rPr lang="ru-RU" sz="1300" b="1" i="1" smtClean="0">
                <a:latin typeface="Times New Roman" pitchFamily="18" charset="0"/>
                <a:cs typeface="Times New Roman" pitchFamily="18" charset="0"/>
              </a:rPr>
              <a:t>Она журчит, как птичья трель.</a:t>
            </a:r>
          </a:p>
          <a:p>
            <a:pPr eaLnBrk="1" hangingPunct="1"/>
            <a:endParaRPr lang="ru-RU" sz="1300" b="1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300" b="1" i="1" smtClean="0">
                <a:latin typeface="Times New Roman" pitchFamily="18" charset="0"/>
                <a:cs typeface="Times New Roman" pitchFamily="18" charset="0"/>
              </a:rPr>
              <a:t>Звенит хрустальным бубенцом,</a:t>
            </a:r>
          </a:p>
          <a:p>
            <a:pPr eaLnBrk="1" hangingPunct="1"/>
            <a:r>
              <a:rPr lang="ru-RU" sz="1300" b="1" i="1" smtClean="0">
                <a:latin typeface="Times New Roman" pitchFamily="18" charset="0"/>
                <a:cs typeface="Times New Roman" pitchFamily="18" charset="0"/>
              </a:rPr>
              <a:t>Сбегая с крыши над крыльцом.</a:t>
            </a:r>
          </a:p>
          <a:p>
            <a:pPr eaLnBrk="1" hangingPunct="1"/>
            <a:endParaRPr lang="ru-RU" sz="1300" b="1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300" b="1" i="1" smtClean="0">
                <a:latin typeface="Times New Roman" pitchFamily="18" charset="0"/>
                <a:cs typeface="Times New Roman" pitchFamily="18" charset="0"/>
              </a:rPr>
              <a:t>Капель журчит, звенит, поет,</a:t>
            </a:r>
          </a:p>
          <a:p>
            <a:pPr eaLnBrk="1" hangingPunct="1"/>
            <a:r>
              <a:rPr lang="ru-RU" sz="1300" b="1" i="1" smtClean="0">
                <a:latin typeface="Times New Roman" pitchFamily="18" charset="0"/>
                <a:cs typeface="Times New Roman" pitchFamily="18" charset="0"/>
              </a:rPr>
              <a:t>Она ломает снег и лед.</a:t>
            </a:r>
          </a:p>
          <a:p>
            <a:pPr eaLnBrk="1" hangingPunct="1"/>
            <a:endParaRPr lang="ru-RU" sz="1300" b="1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300" b="1" i="1" smtClean="0">
                <a:latin typeface="Times New Roman" pitchFamily="18" charset="0"/>
                <a:cs typeface="Times New Roman" pitchFamily="18" charset="0"/>
              </a:rPr>
              <a:t>Большой сугроб ей нипочем,</a:t>
            </a:r>
          </a:p>
          <a:p>
            <a:pPr eaLnBrk="1" hangingPunct="1"/>
            <a:r>
              <a:rPr lang="ru-RU" sz="1300" b="1" i="1" smtClean="0">
                <a:latin typeface="Times New Roman" pitchFamily="18" charset="0"/>
                <a:cs typeface="Times New Roman" pitchFamily="18" charset="0"/>
              </a:rPr>
              <a:t>Она бежит живым ручьем.</a:t>
            </a:r>
          </a:p>
          <a:p>
            <a:pPr eaLnBrk="1" hangingPunct="1"/>
            <a:endParaRPr lang="ru-RU" sz="1300" b="1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300" b="1" i="1" smtClean="0">
                <a:latin typeface="Times New Roman" pitchFamily="18" charset="0"/>
                <a:cs typeface="Times New Roman" pitchFamily="18" charset="0"/>
              </a:rPr>
              <a:t>Я ручейку расчищу путь,</a:t>
            </a:r>
          </a:p>
          <a:p>
            <a:pPr eaLnBrk="1" hangingPunct="1"/>
            <a:r>
              <a:rPr lang="ru-RU" sz="1300" b="1" i="1" smtClean="0">
                <a:latin typeface="Times New Roman" pitchFamily="18" charset="0"/>
                <a:cs typeface="Times New Roman" pitchFamily="18" charset="0"/>
              </a:rPr>
              <a:t>Чтобы он мог на миг взглянуть.</a:t>
            </a:r>
          </a:p>
        </p:txBody>
      </p:sp>
    </p:spTree>
    <p:custDataLst>
      <p:tags r:id="rId1"/>
    </p:custDataLst>
  </p:cSld>
  <p:clrMapOvr>
    <a:masterClrMapping/>
  </p:clrMapOvr>
  <p:transition spd="slow" advTm="30896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4"/>
          <p:cNvSpPr>
            <a:spLocks noGrp="1"/>
          </p:cNvSpPr>
          <p:nvPr>
            <p:ph type="title"/>
          </p:nvPr>
        </p:nvSpPr>
        <p:spPr>
          <a:xfrm>
            <a:off x="900113" y="333375"/>
            <a:ext cx="3481387" cy="863600"/>
          </a:xfrm>
        </p:spPr>
        <p:txBody>
          <a:bodyPr/>
          <a:lstStyle/>
          <a:p>
            <a:pPr eaLnBrk="1" hangingPunct="1"/>
            <a:r>
              <a:rPr lang="ru-RU" sz="4000" b="1" i="1" u="sng" smtClean="0">
                <a:latin typeface="Times New Roman" pitchFamily="18" charset="0"/>
                <a:cs typeface="Times New Roman" pitchFamily="18" charset="0"/>
              </a:rPr>
              <a:t>Загадки</a:t>
            </a:r>
          </a:p>
        </p:txBody>
      </p:sp>
      <p:sp>
        <p:nvSpPr>
          <p:cNvPr id="20482" name="Текст 5"/>
          <p:cNvSpPr>
            <a:spLocks noGrp="1"/>
          </p:cNvSpPr>
          <p:nvPr>
            <p:ph type="body" sz="half" idx="2"/>
          </p:nvPr>
        </p:nvSpPr>
        <p:spPr>
          <a:xfrm>
            <a:off x="1009650" y="1341438"/>
            <a:ext cx="2482850" cy="5040312"/>
          </a:xfrm>
        </p:spPr>
        <p:txBody>
          <a:bodyPr/>
          <a:lstStyle/>
          <a:p>
            <a:pPr algn="just" eaLnBrk="1" hangingPunct="1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Растет она вниз головой,</a:t>
            </a:r>
          </a:p>
          <a:p>
            <a:pPr algn="just" eaLnBrk="1" hangingPunct="1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Не летом растет, а зимою.</a:t>
            </a:r>
          </a:p>
          <a:p>
            <a:pPr algn="just" eaLnBrk="1" hangingPunct="1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Но солнце ее припечет-</a:t>
            </a:r>
          </a:p>
          <a:p>
            <a:pPr algn="just" eaLnBrk="1" hangingPunct="1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Заплачет она и умрет.</a:t>
            </a:r>
          </a:p>
          <a:p>
            <a:pPr algn="just" eaLnBrk="1" hangingPunct="1"/>
            <a:endParaRPr lang="ru-RU" sz="1400" b="1" i="1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Приходит с добром,</a:t>
            </a:r>
          </a:p>
          <a:p>
            <a:pPr algn="just" eaLnBrk="1" hangingPunct="1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Веет теплом.</a:t>
            </a:r>
          </a:p>
          <a:p>
            <a:pPr algn="just" eaLnBrk="1" hangingPunct="1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Светом солнечным красна,</a:t>
            </a:r>
          </a:p>
          <a:p>
            <a:pPr algn="just" eaLnBrk="1" hangingPunct="1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А зовут ее….</a:t>
            </a:r>
          </a:p>
          <a:p>
            <a:pPr algn="just" eaLnBrk="1" hangingPunct="1"/>
            <a:endParaRPr lang="ru-RU" sz="1400" b="1" i="1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Я всегда со светом дружен.</a:t>
            </a:r>
          </a:p>
          <a:p>
            <a:pPr algn="just" eaLnBrk="1" hangingPunct="1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Если солнышко в окне, </a:t>
            </a:r>
          </a:p>
          <a:p>
            <a:pPr algn="just" eaLnBrk="1" hangingPunct="1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Я от зеркала, от лужи</a:t>
            </a:r>
          </a:p>
          <a:p>
            <a:pPr algn="just" eaLnBrk="1" hangingPunct="1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Пробегаю по стене.</a:t>
            </a: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/>
            </a:extLst>
          </a:blip>
          <a:srcRect t="12518" b="12518"/>
          <a:stretch>
            <a:fillRect/>
          </a:stretch>
        </p:blipFill>
        <p:spPr>
          <a:xfrm>
            <a:off x="3635896" y="980728"/>
            <a:ext cx="4896544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 advTm="41298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4"/>
          <p:cNvSpPr>
            <a:spLocks noGrp="1"/>
          </p:cNvSpPr>
          <p:nvPr>
            <p:ph type="title"/>
          </p:nvPr>
        </p:nvSpPr>
        <p:spPr>
          <a:xfrm>
            <a:off x="1009650" y="446088"/>
            <a:ext cx="2660650" cy="1254125"/>
          </a:xfrm>
        </p:spPr>
        <p:txBody>
          <a:bodyPr/>
          <a:lstStyle/>
          <a:p>
            <a:pPr eaLnBrk="1" hangingPunct="1"/>
            <a:r>
              <a:rPr lang="ru-RU" sz="4000" b="1" i="1" u="sng" smtClean="0">
                <a:latin typeface="Times New Roman" pitchFamily="18" charset="0"/>
                <a:cs typeface="Times New Roman" pitchFamily="18" charset="0"/>
              </a:rPr>
              <a:t>Приметы в марте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635896" y="1988840"/>
            <a:ext cx="5040560" cy="3628196"/>
          </a:xfrm>
          <a:effectLst>
            <a:softEdge rad="112500"/>
          </a:effectLst>
        </p:spPr>
      </p:pic>
      <p:sp>
        <p:nvSpPr>
          <p:cNvPr id="21507" name="Текст 6"/>
          <p:cNvSpPr>
            <a:spLocks noGrp="1"/>
          </p:cNvSpPr>
          <p:nvPr>
            <p:ph type="body" sz="half" idx="2"/>
          </p:nvPr>
        </p:nvSpPr>
        <p:spPr>
          <a:xfrm>
            <a:off x="971550" y="1844675"/>
            <a:ext cx="2376488" cy="4016375"/>
          </a:xfrm>
        </p:spPr>
        <p:txBody>
          <a:bodyPr/>
          <a:lstStyle/>
          <a:p>
            <a:pPr marL="171450" indent="-171450" algn="just" eaLnBrk="1" hangingPunct="1">
              <a:buFont typeface="Arial" charset="0"/>
              <a:buChar char="•"/>
            </a:pPr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если в марте вода не течет, в апреле трава не растет</a:t>
            </a:r>
          </a:p>
          <a:p>
            <a:pPr marL="171450" indent="-171450" algn="just" eaLnBrk="1" hangingPunct="1">
              <a:buFont typeface="Arial" charset="0"/>
              <a:buChar char="•"/>
            </a:pPr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частые туманы предвещают дождливое лето</a:t>
            </a:r>
          </a:p>
          <a:p>
            <a:pPr marL="171450" indent="-171450" algn="just" eaLnBrk="1" hangingPunct="1">
              <a:buFont typeface="Arial" charset="0"/>
              <a:buChar char="•"/>
            </a:pPr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сухой март – плодородие, дождливый – неурожай</a:t>
            </a:r>
          </a:p>
          <a:p>
            <a:pPr marL="171450" indent="-171450" algn="just" eaLnBrk="1" hangingPunct="1">
              <a:buFont typeface="Arial" charset="0"/>
              <a:buChar char="•"/>
            </a:pPr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в марте день с ночью меряется, равняется</a:t>
            </a:r>
          </a:p>
          <a:p>
            <a:pPr marL="171450" indent="-171450" algn="just" eaLnBrk="1" hangingPunct="1">
              <a:buFont typeface="Arial" charset="0"/>
              <a:buChar char="•"/>
            </a:pPr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в марте мороз скрипуч, да не жгуч</a:t>
            </a:r>
          </a:p>
          <a:p>
            <a:pPr marL="171450" indent="-171450" algn="just" eaLnBrk="1" hangingPunct="1">
              <a:buFont typeface="Arial" charset="0"/>
              <a:buChar char="•"/>
            </a:pPr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в марте зима и сзади, и спереди</a:t>
            </a:r>
          </a:p>
          <a:p>
            <a:pPr marL="171450" indent="-171450" algn="just" eaLnBrk="1" hangingPunct="1">
              <a:buFont typeface="Arial" charset="0"/>
              <a:buChar char="•"/>
            </a:pPr>
            <a:endParaRPr lang="ru-RU" sz="1400" b="1" i="1" smtClean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30734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7|2|1.8|1.3|1.2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8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|1.3|1.3|1.4|1.6|1.4|1.6|1.5|1.7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|1.1|1.4|1.3|1.1|1.3|1.3|0.9|1.1|0.9|0.8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1|1|0.9|0.9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6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"/>
</p:tagLst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609</TotalTime>
  <Words>1236</Words>
  <Application>Microsoft Office PowerPoint</Application>
  <PresentationFormat>Экран (4:3)</PresentationFormat>
  <Paragraphs>161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Arial</vt:lpstr>
      <vt:lpstr>Verdana</vt:lpstr>
      <vt:lpstr>Wingdings 2</vt:lpstr>
      <vt:lpstr>Calibri</vt:lpstr>
      <vt:lpstr>Times New Roman</vt:lpstr>
      <vt:lpstr>Wingdings</vt:lpstr>
      <vt:lpstr>Spring</vt:lpstr>
      <vt:lpstr>Spring</vt:lpstr>
      <vt:lpstr>«Весна идет -  весне дорогу»</vt:lpstr>
      <vt:lpstr>Цели и задачи</vt:lpstr>
      <vt:lpstr> Используемые области </vt:lpstr>
      <vt:lpstr>Зима не даром злится, Прошла ее пора. Весна в окно стучится И гонит со двора.                                Ф.И.Тютчев</vt:lpstr>
      <vt:lpstr>Март</vt:lpstr>
      <vt:lpstr>Слайд 6</vt:lpstr>
      <vt:lpstr>Капель</vt:lpstr>
      <vt:lpstr>Загадки</vt:lpstr>
      <vt:lpstr>Приметы в марте</vt:lpstr>
      <vt:lpstr>В марте оживляются звери и птицы. Весело тенькают синицы, воробьи галдят, ссорятся, делятся местами для гнезд, а серые вороны строят гнезда и откладывают в них яйца. В конце марта прилетают грачи – вестники весны. В народе говорят: «Грач зиму ломает». Есть еще такая пословица: «Если грач на горе, то весна во дворе».  А медведь все еще спит в берлоге, лапу посасывает. Лиса и волк по лесу бродят, добычу высматривают. Барсук прячется в норе, а заяц - под кустами, ведь «родной куст и зайцу дорог».</vt:lpstr>
      <vt:lpstr>В марте мы отмечаем Международный женский день. Мы поздравляем своих мам, бабушек, сестренок и дарим им подарки.</vt:lpstr>
      <vt:lpstr>Вопросы:</vt:lpstr>
      <vt:lpstr>Апрель  </vt:lpstr>
      <vt:lpstr>Ручеек</vt:lpstr>
      <vt:lpstr>Лед на реках, прудах и озерах покрывается трещинами, становится рыхлым, темнеет и тает. В конце апреля реки вскрываются, начинается ледоход. Льдины плывут по реке, с треском ломаются, а талая вода заливает луга и низины. В народе этот месяц называют «ледоломом» и «снегосгоном» – апрель лед ломает и снег отовсюду гонит.</vt:lpstr>
      <vt:lpstr>Про апрель говорят: «Апрель водою славен, почками красен». Оживает лес. Соки деревьев, согретые весенним солнышком, поднимаются от корней к набухающим почкам. У вербы распушились почки, и хотя листьев еще нет, но все деревце словно окутано нежным желто-зеленым облаком. Светлеют, делаются пушистыми сережки на ольхе и орешнике. На солнечных лужайках робко зеленеет молодая нежная травка. На пригорках, на склонах холмов распускаются желтые звездочки мать-и-мачехи. На лесных полянах синеют подснежники, которые называют «синими глазами весны».</vt:lpstr>
      <vt:lpstr>Загадки</vt:lpstr>
      <vt:lpstr>В середине апреля медведица с медвежатами вылезает из берлоги. Выходит из норы барсук. У волчицы появляются волчата. У зайчишки в апреле мех пестрый, ведь косой меняет белую зимнюю шубку на летнюю – серо-бурую. Белочка тоже линяет – пушистый серый мех меняет на рыжеватый – летний. </vt:lpstr>
      <vt:lpstr>В апреле оживают муравейники, вылетают бабочки, шмели, пчелы и другие насекомые. В апреле снегири и свиристели улетают на север, а в родные края возвращаются скворцы, трясогузки и жаворонки.</vt:lpstr>
      <vt:lpstr>Люди рады весне, встречают ее песнями. </vt:lpstr>
      <vt:lpstr>Люди в апреле проращивают семена, готовят почву к посевам, сеют овес, ячмень, просо, подкармливают озимые хлеба. В огородах в конце апреля сеют ранние культуры: укроп, петрушку, морковь, лук.</vt:lpstr>
      <vt:lpstr>Вопросы:</vt:lpstr>
      <vt:lpstr>                                                                                                                Май</vt:lpstr>
      <vt:lpstr>В мае часто бывают грозы: сверкает молния, сердито гремит гром. Майские дожди омывают проснувшуюся землю и природа оживает: ярче зеленеют травы, раскрываются венчики цветов. Деревья и кусты, травы и цветы пьют теплые капли. После майского дождя в небе часто появляется разноцветная радуга.</vt:lpstr>
      <vt:lpstr>    </vt:lpstr>
      <vt:lpstr>Загадки:</vt:lpstr>
      <vt:lpstr>Про весну народ говорит: «Весна цветами красна», а месяц май называет «цветень». В мае распускаются в лесу ландыши, хохлатки, медуницы, мать-и-мачеха.</vt:lpstr>
      <vt:lpstr>Расцветают деревья и кустарники: тополь, береза, сосна, черемуха, сирень. Белыми и розовыми кружевными накидками покрываются сады – цветут яблони, вишни, сливы.</vt:lpstr>
      <vt:lpstr>Черемуха</vt:lpstr>
      <vt:lpstr>Недаром месяц май зовут «песенником». Из дальних стран прилетели к нам птицы и поют, заливаются, щебечут в лесах, лугах и полях. Самый лучший певец – соловей. Птичка серенькая, неприметная. Соловьи любят строить гнезда в зеленых зарослях черемухи и ивы возле рек и ручьев, в оврагах. Кукует в лесу кукушка, свистит иволга, звенят зяблики, задорно распевают дрозды.</vt:lpstr>
      <vt:lpstr>У зверей продолжается линька. Зайцы и белки меняют зимние шубки на летние, у них и мех короче и цвет больше подходит к весенней и летней окраске леса. У лисиц, зайцев, волков и белок подрастают малыши.</vt:lpstr>
      <vt:lpstr>9 мая мы отмечаем День Победы нашего народа в войне с фашистской Германией. Вспоминаем воинов, защищавших Отечество. На Красной Площади в Москве в этот день проходит праздничный парад. Ветеранам и участникам войны мы дарим цветы и подарки, слушаем их рассказы о сражениях с врагом, о подвигах и мужестве наших солдат. </vt:lpstr>
      <vt:lpstr>В мае у людей много забот. Надо поле вспахать и засеять, в саду деревья окопать, сухие сучки и ветки подрезать, в огороде грядки приготовить и посеять лук, морковь, свеклу. А на клумбах посадить красивые цветы.</vt:lpstr>
      <vt:lpstr>Вопросы:</vt:lpstr>
      <vt:lpstr>Обобщающие задания:</vt:lpstr>
      <vt:lpstr>Составление рассказа о весне по схеме:</vt:lpstr>
      <vt:lpstr>Игра «Четвертый лишний»:</vt:lpstr>
      <vt:lpstr>Заучивание и выразительное чтение стихотворения: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«Весеннее пробуждение»</dc:title>
  <dc:creator>Sanya</dc:creator>
  <cp:lastModifiedBy>Виталя</cp:lastModifiedBy>
  <cp:revision>57</cp:revision>
  <dcterms:created xsi:type="dcterms:W3CDTF">2015-02-12T17:55:56Z</dcterms:created>
  <dcterms:modified xsi:type="dcterms:W3CDTF">2020-04-25T16:02:05Z</dcterms:modified>
</cp:coreProperties>
</file>