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6" r:id="rId2"/>
    <p:sldId id="257" r:id="rId3"/>
    <p:sldId id="335" r:id="rId4"/>
    <p:sldId id="334" r:id="rId5"/>
    <p:sldId id="278" r:id="rId6"/>
    <p:sldId id="261" r:id="rId7"/>
    <p:sldId id="314" r:id="rId8"/>
    <p:sldId id="353" r:id="rId9"/>
    <p:sldId id="357" r:id="rId10"/>
    <p:sldId id="345" r:id="rId11"/>
    <p:sldId id="325" r:id="rId12"/>
    <p:sldId id="359" r:id="rId13"/>
    <p:sldId id="338" r:id="rId14"/>
    <p:sldId id="267" r:id="rId15"/>
    <p:sldId id="312" r:id="rId16"/>
    <p:sldId id="295" r:id="rId17"/>
    <p:sldId id="340" r:id="rId18"/>
    <p:sldId id="331" r:id="rId19"/>
    <p:sldId id="355" r:id="rId20"/>
    <p:sldId id="354" r:id="rId21"/>
    <p:sldId id="264" r:id="rId22"/>
    <p:sldId id="323" r:id="rId23"/>
    <p:sldId id="304" r:id="rId24"/>
    <p:sldId id="356" r:id="rId25"/>
    <p:sldId id="361" r:id="rId26"/>
    <p:sldId id="324" r:id="rId27"/>
    <p:sldId id="313" r:id="rId28"/>
    <p:sldId id="311" r:id="rId29"/>
    <p:sldId id="362" r:id="rId30"/>
    <p:sldId id="322" r:id="rId31"/>
    <p:sldId id="360" r:id="rId32"/>
    <p:sldId id="319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918" autoAdjust="0"/>
  </p:normalViewPr>
  <p:slideViewPr>
    <p:cSldViewPr>
      <p:cViewPr>
        <p:scale>
          <a:sx n="84" d="100"/>
          <a:sy n="84" d="100"/>
        </p:scale>
        <p:origin x="-744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B888A30-69CE-4F53-8D31-A73466E4EC46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DE589F7-7EEA-4D61-AB6F-976C831E87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06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1C370-B4C5-4298-BA49-CB307D5F46DE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ECE26-0774-4441-AF44-4460BCCF22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4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A993C-F7C8-4660-B712-3D969C76E559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952C-C717-43C1-8CEE-C065030DB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70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0711C-440D-43B9-9206-4FB51CDA23E0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90020-5307-46F1-B210-DF271DB4B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46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F83A5-5C47-48C6-A0A4-C062CA3C8754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63D92-C59E-4B20-8F94-41F218899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77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D91D7-4DD6-4E21-B27C-477B4378056F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A6E69-31D7-4CC3-8261-C5E921233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7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B1F2F-4548-4363-A140-CCBE8CC6DBA2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F7BC1-57B0-4C3D-AE7E-85154E70D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62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5A95-CBFC-439E-8A3E-5A94CC31B335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A2890-86E6-479E-867F-52885BDD8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53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35141-0770-4C80-98BE-83A3DD5B73E0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239DA-957C-4B81-A447-5ED7B9FBEA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48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2279F-CA5E-434F-B757-72920D381353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2D569-E605-4566-80ED-F88C8F45CA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97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DCB43-CA31-44E5-ACEE-CA5E742ABEA2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F3F88-670E-46F2-9417-A71BDB1D8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61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9D24D-2004-44A1-900B-C169818A900A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95485-0824-405B-8960-5501BD8FB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44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441FE3-8C5E-4CC6-B19E-43FA115E48C4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DF2867-9F74-4150-B3D3-504A7A6A88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1675" y="0"/>
            <a:ext cx="7772400" cy="14843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Министерство образования Республики Мордовия</a:t>
            </a:r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Портфолио </a:t>
            </a:r>
            <a:b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6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538" y="1412875"/>
            <a:ext cx="4537075" cy="24780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Черновой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Елены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Ивановны,</a:t>
            </a: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4356100" y="3213100"/>
            <a:ext cx="46799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400" b="1">
                <a:latin typeface="Bookman Old Style" pitchFamily="18" charset="0"/>
              </a:rPr>
              <a:t>педагога дополнительного образования МБУ ДО </a:t>
            </a:r>
          </a:p>
          <a:p>
            <a:pPr algn="ctr"/>
            <a:r>
              <a:rPr lang="ru-RU" altLang="ru-RU" sz="2400" b="1">
                <a:latin typeface="Bookman Old Style" pitchFamily="18" charset="0"/>
              </a:rPr>
              <a:t>«Центр эстетического воспитания детей </a:t>
            </a:r>
          </a:p>
          <a:p>
            <a:pPr algn="ctr"/>
            <a:r>
              <a:rPr lang="ru-RU" altLang="ru-RU" sz="2400" b="1">
                <a:latin typeface="Bookman Old Style" pitchFamily="18" charset="0"/>
              </a:rPr>
              <a:t>(национальной культуры) «Тяштеня»  </a:t>
            </a:r>
          </a:p>
          <a:p>
            <a:pPr algn="ctr"/>
            <a:r>
              <a:rPr lang="ru-RU" altLang="ru-RU" sz="2400" b="1">
                <a:latin typeface="Bookman Old Style" pitchFamily="18" charset="0"/>
              </a:rPr>
              <a:t> Рузаевского муниципального района </a:t>
            </a:r>
          </a:p>
          <a:p>
            <a:pPr algn="ctr"/>
            <a:r>
              <a:rPr lang="ru-RU" altLang="ru-RU" sz="2400" b="1">
                <a:latin typeface="Bookman Old Style" pitchFamily="18" charset="0"/>
              </a:rPr>
              <a:t>Республики Мордовия</a:t>
            </a:r>
            <a:br>
              <a:rPr lang="ru-RU" altLang="ru-RU" sz="2400" b="1">
                <a:latin typeface="Bookman Old Style" pitchFamily="18" charset="0"/>
              </a:rPr>
            </a:br>
            <a:r>
              <a:rPr lang="ru-RU" altLang="ru-RU" sz="2400" b="1">
                <a:latin typeface="Bookman Old Style" pitchFamily="18" charset="0"/>
              </a:rPr>
              <a:t/>
            </a:r>
            <a:br>
              <a:rPr lang="ru-RU" altLang="ru-RU" sz="2400" b="1">
                <a:latin typeface="Bookman Old Style" pitchFamily="18" charset="0"/>
              </a:rPr>
            </a:br>
            <a:endParaRPr lang="ru-RU" altLang="ru-RU" sz="2400" b="1">
              <a:latin typeface="Bookman Old Style" pitchFamily="18" charset="0"/>
            </a:endParaRPr>
          </a:p>
        </p:txBody>
      </p:sp>
      <p:pic>
        <p:nvPicPr>
          <p:cNvPr id="205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3384550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63513"/>
            <a:ext cx="914400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525" y="-179388"/>
            <a:ext cx="8640763" cy="584201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rgbClr val="953735"/>
                </a:solidFill>
                <a:latin typeface="Bookman Old Style" pitchFamily="18" charset="0"/>
              </a:rPr>
              <a:t/>
            </a:r>
            <a:br>
              <a:rPr lang="ru-RU" altLang="ru-RU" sz="2400" b="1" dirty="0" smtClean="0">
                <a:solidFill>
                  <a:srgbClr val="953735"/>
                </a:solidFill>
                <a:latin typeface="Bookman Old Style" pitchFamily="18" charset="0"/>
              </a:rPr>
            </a:br>
            <a:r>
              <a:rPr lang="ru-RU" altLang="ru-RU" sz="18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Победы и призовые места в очных муниципальных мероприятиях</a:t>
            </a:r>
            <a:endParaRPr lang="ru-RU" altLang="ru-RU" sz="1800" b="1" dirty="0" smtClean="0">
              <a:solidFill>
                <a:srgbClr val="953735"/>
              </a:solidFill>
              <a:latin typeface="Bookman Old Style" pitchFamily="18" charset="0"/>
            </a:endParaRPr>
          </a:p>
        </p:txBody>
      </p:sp>
      <p:pic>
        <p:nvPicPr>
          <p:cNvPr id="1126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/>
          <a:stretch>
            <a:fillRect/>
          </a:stretch>
        </p:blipFill>
        <p:spPr bwMode="auto">
          <a:xfrm>
            <a:off x="179388" y="620713"/>
            <a:ext cx="4200525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/>
          <a:stretch>
            <a:fillRect/>
          </a:stretch>
        </p:blipFill>
        <p:spPr bwMode="auto">
          <a:xfrm>
            <a:off x="4500563" y="620713"/>
            <a:ext cx="4281487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163513"/>
            <a:ext cx="914400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/>
          <a:stretch>
            <a:fillRect/>
          </a:stretch>
        </p:blipFill>
        <p:spPr bwMode="auto">
          <a:xfrm>
            <a:off x="176213" y="549275"/>
            <a:ext cx="4281487" cy="6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549275"/>
            <a:ext cx="4281487" cy="6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163513"/>
            <a:ext cx="914400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r="7423"/>
          <a:stretch/>
        </p:blipFill>
        <p:spPr>
          <a:xfrm>
            <a:off x="146157" y="-63521"/>
            <a:ext cx="3129699" cy="4869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7724" r="8483" b="19728"/>
          <a:stretch/>
        </p:blipFill>
        <p:spPr>
          <a:xfrm>
            <a:off x="5835086" y="2446323"/>
            <a:ext cx="3201410" cy="4367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3954" r="8213" b="6086"/>
          <a:stretch/>
        </p:blipFill>
        <p:spPr>
          <a:xfrm>
            <a:off x="3131840" y="404664"/>
            <a:ext cx="3421929" cy="522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92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513"/>
            <a:ext cx="914400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2700338" y="0"/>
            <a:ext cx="3816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1331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/>
          <a:stretch>
            <a:fillRect/>
          </a:stretch>
        </p:blipFill>
        <p:spPr bwMode="auto">
          <a:xfrm>
            <a:off x="179388" y="677863"/>
            <a:ext cx="4176712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77863"/>
            <a:ext cx="450215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" y="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113" y="260350"/>
            <a:ext cx="8640762" cy="431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4.Наличие публикаций, 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включая интернет – публикации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694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113" y="188913"/>
            <a:ext cx="8640762" cy="8366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5.Наличие авторских программ, </a:t>
            </a:r>
            <a:br>
              <a:rPr lang="ru-RU" sz="2000" b="1" dirty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методических пособий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350"/>
            <a:ext cx="9180513" cy="14398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2749"/>
          <a:stretch/>
        </p:blipFill>
        <p:spPr>
          <a:xfrm>
            <a:off x="2243579" y="980728"/>
            <a:ext cx="4416654" cy="58772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86863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913"/>
            <a:ext cx="9180513" cy="5762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1908175" y="115888"/>
            <a:ext cx="4751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latin typeface="Bookman Old Style" pitchFamily="18" charset="0"/>
              </a:rPr>
              <a:t>Муниципальный уровень</a:t>
            </a:r>
          </a:p>
        </p:txBody>
      </p:sp>
      <p:pic>
        <p:nvPicPr>
          <p:cNvPr id="1741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4198880" cy="604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843" r="557"/>
          <a:stretch>
            <a:fillRect/>
          </a:stretch>
        </p:blipFill>
        <p:spPr bwMode="auto">
          <a:xfrm>
            <a:off x="251520" y="683290"/>
            <a:ext cx="4341911" cy="604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913"/>
            <a:ext cx="9180513" cy="237648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43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1923"/>
          <a:stretch>
            <a:fillRect/>
          </a:stretch>
        </p:blipFill>
        <p:spPr bwMode="auto">
          <a:xfrm>
            <a:off x="250825" y="692150"/>
            <a:ext cx="4249167" cy="604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375" r="1768"/>
          <a:stretch>
            <a:fillRect/>
          </a:stretch>
        </p:blipFill>
        <p:spPr bwMode="auto">
          <a:xfrm>
            <a:off x="4593431" y="692150"/>
            <a:ext cx="4227041" cy="604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913"/>
            <a:ext cx="9180513" cy="237648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484" name="TextBox 8"/>
          <p:cNvSpPr txBox="1">
            <a:spLocks noChangeArrowheads="1"/>
          </p:cNvSpPr>
          <p:nvPr/>
        </p:nvSpPr>
        <p:spPr bwMode="auto">
          <a:xfrm>
            <a:off x="2195513" y="188913"/>
            <a:ext cx="4679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84212"/>
            <a:ext cx="7992690" cy="591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620713"/>
            <a:ext cx="8686800" cy="5256212"/>
          </a:xfrm>
        </p:spPr>
        <p:txBody>
          <a:bodyPr rtlCol="0">
            <a:normAutofit fontScale="90000"/>
          </a:bodyPr>
          <a:lstStyle/>
          <a:p>
            <a:pPr algn="l" fontAlgn="auto">
              <a:lnSpc>
                <a:spcPct val="80000"/>
              </a:lnSpc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Общие сведения</a:t>
            </a: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Дата рождения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: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15.12.1980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Профессиональное образовани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е: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г. Саранск, Государственное образовательное учреждение высшего профессионального образования «Мордовский государственный университет им. Н.П. Огарева», диплом №ВСВ 0033584, выдан 17 июня 2005 года, присуждена квалификация учитель химии и экологии, по специальности «Химия»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Общий трудовой стаж: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17 лет.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Стаж педагогической работы по специальности: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9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лет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Наличие квалификационной категории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: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высшая.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Дата последней аттестации: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16.12.2015г.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913"/>
            <a:ext cx="9180513" cy="237648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532" name="TextBox 8"/>
          <p:cNvSpPr txBox="1">
            <a:spLocks noChangeArrowheads="1"/>
          </p:cNvSpPr>
          <p:nvPr/>
        </p:nvSpPr>
        <p:spPr bwMode="auto">
          <a:xfrm>
            <a:off x="2195513" y="188913"/>
            <a:ext cx="4679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Российский уровень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3"/>
            <a:ext cx="7983537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0400"/>
            <a:ext cx="9278938" cy="75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-603250"/>
            <a:ext cx="9145588" cy="5032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7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 Проведение мастер-классов, открытых мероприятий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2355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1180"/>
          <a:stretch>
            <a:fillRect/>
          </a:stretch>
        </p:blipFill>
        <p:spPr bwMode="auto">
          <a:xfrm>
            <a:off x="292100" y="620713"/>
            <a:ext cx="4135438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20713"/>
            <a:ext cx="4403725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0400"/>
            <a:ext cx="9278938" cy="75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-387350"/>
            <a:ext cx="9145588" cy="3873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8. Экспертная деятельность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-171450"/>
            <a:ext cx="8642350" cy="11525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9.Общественно-педагогическая активность педагога: участие в комиссиях, педагогических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сообществах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, в жюри конкурсов</a:t>
            </a:r>
          </a:p>
        </p:txBody>
      </p:sp>
      <p:pic>
        <p:nvPicPr>
          <p:cNvPr id="2560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268413"/>
            <a:ext cx="3948113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413"/>
            <a:ext cx="3888358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-171450"/>
            <a:ext cx="8642350" cy="11525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6628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7" y="908720"/>
            <a:ext cx="434937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b="3124"/>
          <a:stretch/>
        </p:blipFill>
        <p:spPr>
          <a:xfrm>
            <a:off x="4611473" y="908720"/>
            <a:ext cx="4181645" cy="57606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-171450"/>
            <a:ext cx="8642350" cy="11525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b="2919"/>
          <a:stretch/>
        </p:blipFill>
        <p:spPr>
          <a:xfrm>
            <a:off x="2267744" y="255066"/>
            <a:ext cx="4392488" cy="63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97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142875"/>
            <a:ext cx="8642350" cy="6429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10. Наставничество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142875"/>
            <a:ext cx="8642350" cy="8382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11.Позитивные результаты работы с детьми</a:t>
            </a:r>
          </a:p>
        </p:txBody>
      </p:sp>
      <p:pic>
        <p:nvPicPr>
          <p:cNvPr id="1026" name="Picture 2" descr="F:\Чернова аттестация 2020\скан\справка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76" y="969026"/>
            <a:ext cx="4272247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1905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163" y="188913"/>
            <a:ext cx="8640762" cy="431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12.Участие педагога в профессиональных конкурсах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сети Интернет 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970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2702"/>
          <a:stretch>
            <a:fillRect/>
          </a:stretch>
        </p:blipFill>
        <p:spPr bwMode="auto">
          <a:xfrm>
            <a:off x="2411760" y="1282700"/>
            <a:ext cx="4128740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1905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163" y="188913"/>
            <a:ext cx="8640762" cy="431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очных  конкурсах республиканского уровня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18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845" b="2251"/>
          <a:stretch>
            <a:fillRect/>
          </a:stretch>
        </p:blipFill>
        <p:spPr bwMode="auto">
          <a:xfrm>
            <a:off x="2483768" y="471575"/>
            <a:ext cx="4443001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130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20713"/>
            <a:ext cx="9144000" cy="504825"/>
          </a:xfrm>
        </p:spPr>
        <p:txBody>
          <a:bodyPr rtlCol="0">
            <a:no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Представление педагогического опыта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00" name="Прямоугольник 2"/>
          <p:cNvSpPr>
            <a:spLocks noChangeArrowheads="1"/>
          </p:cNvSpPr>
          <p:nvPr/>
        </p:nvSpPr>
        <p:spPr bwMode="auto">
          <a:xfrm>
            <a:off x="900113" y="1363663"/>
            <a:ext cx="698500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Материал по обобщению педагогического опыта на тему: </a:t>
            </a:r>
            <a:r>
              <a:rPr lang="ru-RU" altLang="ru-RU" dirty="0"/>
              <a:t> </a:t>
            </a:r>
            <a:r>
              <a:rPr lang="ru-RU" altLang="ru-RU" sz="3600" dirty="0">
                <a:latin typeface="Times New Roman" pitchFamily="18" charset="0"/>
                <a:cs typeface="Times New Roman" pitchFamily="18" charset="0"/>
              </a:rPr>
              <a:t>«Развитие творческих способностей детей дошкольного возраста на занятиях в центре дополнительного образования» </a:t>
            </a:r>
            <a:r>
              <a:rPr lang="ru-RU" altLang="ru-RU" sz="3200" dirty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размещен на сайте:</a:t>
            </a:r>
          </a:p>
          <a:p>
            <a:pPr algn="ctr">
              <a:spcBef>
                <a:spcPct val="20000"/>
              </a:spcBef>
            </a:pPr>
            <a:r>
              <a:rPr lang="en-US" alt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alt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tyshruz.schoolrm.ru/</a:t>
            </a:r>
            <a:r>
              <a:rPr lang="ru-RU" alt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42863"/>
            <a:ext cx="9170987" cy="68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0"/>
            <a:ext cx="8642350" cy="8572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13. Награды и поощрения.</a:t>
            </a:r>
          </a:p>
        </p:txBody>
      </p:sp>
      <p:sp>
        <p:nvSpPr>
          <p:cNvPr id="31748" name="Прямоугольник 2"/>
          <p:cNvSpPr>
            <a:spLocks noChangeArrowheads="1"/>
          </p:cNvSpPr>
          <p:nvPr/>
        </p:nvSpPr>
        <p:spPr bwMode="auto">
          <a:xfrm>
            <a:off x="1331913" y="601663"/>
            <a:ext cx="6696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</a:t>
            </a:r>
            <a:endParaRPr lang="ru-RU" altLang="ru-RU"/>
          </a:p>
        </p:txBody>
      </p:sp>
      <p:pic>
        <p:nvPicPr>
          <p:cNvPr id="3174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3300"/>
          <a:stretch>
            <a:fillRect/>
          </a:stretch>
        </p:blipFill>
        <p:spPr bwMode="auto">
          <a:xfrm>
            <a:off x="250825" y="969963"/>
            <a:ext cx="4176713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2679" r="2289"/>
          <a:stretch>
            <a:fillRect/>
          </a:stretch>
        </p:blipFill>
        <p:spPr bwMode="auto">
          <a:xfrm>
            <a:off x="4572000" y="969963"/>
            <a:ext cx="424815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694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Прямоугольник 4"/>
          <p:cNvSpPr>
            <a:spLocks noChangeArrowheads="1"/>
          </p:cNvSpPr>
          <p:nvPr/>
        </p:nvSpPr>
        <p:spPr bwMode="auto">
          <a:xfrm>
            <a:off x="2339975" y="0"/>
            <a:ext cx="4103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Поощрения муниципального уровня </a:t>
            </a:r>
            <a:endParaRPr lang="ru-RU" altLang="ru-RU"/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1651" r="1622" b="1639"/>
          <a:stretch>
            <a:fillRect/>
          </a:stretch>
        </p:blipFill>
        <p:spPr bwMode="auto">
          <a:xfrm>
            <a:off x="2195512" y="489791"/>
            <a:ext cx="4392613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572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694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Прямоугольник 4"/>
          <p:cNvSpPr>
            <a:spLocks noChangeArrowheads="1"/>
          </p:cNvSpPr>
          <p:nvPr/>
        </p:nvSpPr>
        <p:spPr bwMode="auto">
          <a:xfrm>
            <a:off x="2339974" y="0"/>
            <a:ext cx="4536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Поощрения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республиканского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уровня </a:t>
            </a:r>
            <a:endParaRPr lang="ru-RU" altLang="ru-RU" dirty="0"/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/>
          <a:stretch>
            <a:fillRect/>
          </a:stretch>
        </p:blipFill>
        <p:spPr bwMode="auto">
          <a:xfrm>
            <a:off x="2326276" y="549194"/>
            <a:ext cx="4101699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620713"/>
            <a:ext cx="8686800" cy="5111750"/>
          </a:xfrm>
        </p:spPr>
        <p:txBody>
          <a:bodyPr rtlCol="0">
            <a:normAutofit/>
          </a:bodyPr>
          <a:lstStyle/>
          <a:p>
            <a:pPr algn="l" fontAlgn="auto">
              <a:lnSpc>
                <a:spcPct val="80000"/>
              </a:lnSpc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r="1695"/>
          <a:stretch/>
        </p:blipFill>
        <p:spPr>
          <a:xfrm>
            <a:off x="2195736" y="260647"/>
            <a:ext cx="4459589" cy="64078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388" y="115888"/>
            <a:ext cx="8785225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1. Реализация образовательных программ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/>
          <a:stretch/>
        </p:blipFill>
        <p:spPr>
          <a:xfrm>
            <a:off x="395536" y="765175"/>
            <a:ext cx="4104456" cy="5759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r="4420" b="2680"/>
          <a:stretch/>
        </p:blipFill>
        <p:spPr>
          <a:xfrm>
            <a:off x="4716016" y="765176"/>
            <a:ext cx="4041485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0"/>
            <a:ext cx="8642350" cy="10525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2. Результаты у</a:t>
            </a:r>
            <a:r>
              <a:rPr lang="ru-RU" sz="2000" b="1" dirty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частия в инновационной </a:t>
            </a:r>
            <a:br>
              <a:rPr lang="ru-RU" sz="2000" b="1" dirty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(экспериментальной) деятельности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3" name="Picture 2" descr="F:\аттестация 2019-2020\Карасева\грамоты\прика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513"/>
            <a:ext cx="3959994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b="4330"/>
          <a:stretch/>
        </p:blipFill>
        <p:spPr>
          <a:xfrm>
            <a:off x="4572000" y="1052513"/>
            <a:ext cx="3960440" cy="56927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63513"/>
            <a:ext cx="914400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525" y="-179388"/>
            <a:ext cx="8640763" cy="1447801"/>
          </a:xfrm>
        </p:spPr>
        <p:txBody>
          <a:bodyPr>
            <a:noAutofit/>
          </a:bodyPr>
          <a:lstStyle/>
          <a:p>
            <a:r>
              <a:rPr lang="ru-RU" altLang="ru-RU" sz="2000" b="1" dirty="0" smtClean="0">
                <a:solidFill>
                  <a:srgbClr val="953735"/>
                </a:solidFill>
                <a:latin typeface="Bookman Old Style" pitchFamily="18" charset="0"/>
              </a:rPr>
              <a:t>3.Участие детей в конкурсах; выставках; турнирах; соревнованиях; акциях; фестивалях</a:t>
            </a:r>
            <a:br>
              <a:rPr lang="ru-RU" altLang="ru-RU" sz="2000" b="1" dirty="0" smtClean="0">
                <a:solidFill>
                  <a:srgbClr val="953735"/>
                </a:solidFill>
                <a:latin typeface="Bookman Old Style" pitchFamily="18" charset="0"/>
              </a:rPr>
            </a:br>
            <a:r>
              <a:rPr lang="ru-RU" altLang="ru-RU" sz="18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Победы и призовые места в заочных/дистанционных </a:t>
            </a:r>
            <a:br>
              <a:rPr lang="ru-RU" altLang="ru-RU" sz="18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</a:br>
            <a:r>
              <a:rPr lang="ru-RU" altLang="ru-RU" sz="1800" b="1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мероприятиях в сети «Интернет»</a:t>
            </a:r>
            <a:endParaRPr lang="ru-RU" altLang="ru-RU" sz="1800" b="1" dirty="0" smtClean="0">
              <a:solidFill>
                <a:srgbClr val="953735"/>
              </a:solidFill>
              <a:latin typeface="Bookman Old Style" pitchFamily="18" charset="0"/>
            </a:endParaRPr>
          </a:p>
        </p:txBody>
      </p:sp>
      <p:pic>
        <p:nvPicPr>
          <p:cNvPr id="819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2283" r="1532" b="-433"/>
          <a:stretch>
            <a:fillRect/>
          </a:stretch>
        </p:blipFill>
        <p:spPr bwMode="auto">
          <a:xfrm>
            <a:off x="539750" y="1196975"/>
            <a:ext cx="40005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1050"/>
          <a:stretch>
            <a:fillRect/>
          </a:stretch>
        </p:blipFill>
        <p:spPr bwMode="auto">
          <a:xfrm>
            <a:off x="4572000" y="1196975"/>
            <a:ext cx="4119563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63513"/>
            <a:ext cx="914400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525" y="-179388"/>
            <a:ext cx="8640763" cy="1447801"/>
          </a:xfrm>
        </p:spPr>
        <p:txBody>
          <a:bodyPr>
            <a:noAutofit/>
          </a:bodyPr>
          <a:lstStyle/>
          <a:p>
            <a:endParaRPr lang="ru-RU" altLang="ru-RU" sz="2000" b="1" dirty="0" smtClean="0">
              <a:solidFill>
                <a:srgbClr val="953735"/>
              </a:solidFill>
              <a:latin typeface="Bookman Old Style" pitchFamily="18" charset="0"/>
            </a:endParaRPr>
          </a:p>
        </p:txBody>
      </p:sp>
      <p:pic>
        <p:nvPicPr>
          <p:cNvPr id="922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1183"/>
          <a:stretch>
            <a:fillRect/>
          </a:stretch>
        </p:blipFill>
        <p:spPr bwMode="auto">
          <a:xfrm>
            <a:off x="231209" y="336475"/>
            <a:ext cx="4260719" cy="602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/>
          <a:stretch>
            <a:fillRect/>
          </a:stretch>
        </p:blipFill>
        <p:spPr bwMode="auto">
          <a:xfrm>
            <a:off x="4584700" y="366922"/>
            <a:ext cx="4445359" cy="606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63513"/>
            <a:ext cx="914400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525" y="-179388"/>
            <a:ext cx="8640763" cy="1447801"/>
          </a:xfrm>
        </p:spPr>
        <p:txBody>
          <a:bodyPr>
            <a:noAutofit/>
          </a:bodyPr>
          <a:lstStyle/>
          <a:p>
            <a:endParaRPr lang="ru-RU" altLang="ru-RU" sz="2000" b="1" dirty="0" smtClean="0">
              <a:solidFill>
                <a:srgbClr val="953735"/>
              </a:solidFill>
              <a:latin typeface="Bookman Old Style" pitchFamily="18" charset="0"/>
            </a:endParaRPr>
          </a:p>
        </p:txBody>
      </p:sp>
      <p:pic>
        <p:nvPicPr>
          <p:cNvPr id="1024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48" y="3898"/>
            <a:ext cx="4573384" cy="653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3175</TotalTime>
  <Words>154</Words>
  <Application>Microsoft Office PowerPoint</Application>
  <PresentationFormat>Экран (4:3)</PresentationFormat>
  <Paragraphs>42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  Министерство образования Республики Мордовия Портфолио  </vt:lpstr>
      <vt:lpstr>               Общие сведения  Дата рождения: 15.12.1980  Профессиональное образование: г. Саранск, Государственное образовательное учреждение высшего профессионального образования «Мордовский государственный университет им. Н.П. Огарева», диплом №ВСВ 0033584, выдан 17 июня 2005 года, присуждена квалификация учитель химии и экологии, по специальности «Химия»  Общий трудовой стаж:  17 лет.  Стаж педагогической работы по специальности: 9 лет.  Наличие квалификационной категории: высшая.   Дата последней аттестации: 16.12.2015г.</vt:lpstr>
      <vt:lpstr>Представление педагогического опыта</vt:lpstr>
      <vt:lpstr>               </vt:lpstr>
      <vt:lpstr>1. Реализация образовательных программ</vt:lpstr>
      <vt:lpstr>2. Результаты участия в инновационной  (экспериментальной) деятельности</vt:lpstr>
      <vt:lpstr>3.Участие детей в конкурсах; выставках; турнирах; соревнованиях; акциях; фестивалях Победы и призовые места в заочных/дистанционных  мероприятиях в сети «Интернет»</vt:lpstr>
      <vt:lpstr>Презентация PowerPoint</vt:lpstr>
      <vt:lpstr>Презентация PowerPoint</vt:lpstr>
      <vt:lpstr> Победы и призовые места в очных муниципальных мероприятиях</vt:lpstr>
      <vt:lpstr>Презентация PowerPoint</vt:lpstr>
      <vt:lpstr>Презентация PowerPoint</vt:lpstr>
      <vt:lpstr>Презентация PowerPoint</vt:lpstr>
      <vt:lpstr>4.Наличие публикаций,  включая интернет – публикации </vt:lpstr>
      <vt:lpstr>5.Наличие авторских программ,  методических пособий</vt:lpstr>
      <vt:lpstr>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  </vt:lpstr>
      <vt:lpstr>   </vt:lpstr>
      <vt:lpstr>   </vt:lpstr>
      <vt:lpstr>   </vt:lpstr>
      <vt:lpstr>   </vt:lpstr>
      <vt:lpstr>  7. Проведение мастер-классов, открытых мероприятий Республиканский уровень</vt:lpstr>
      <vt:lpstr> 8. Экспертная деятельность</vt:lpstr>
      <vt:lpstr>  9.Общественно-педагогическая активность педагога: участие в комиссиях, педагогических сообществах , в жюри конкурсов</vt:lpstr>
      <vt:lpstr>  </vt:lpstr>
      <vt:lpstr>  </vt:lpstr>
      <vt:lpstr>10. Наставничество</vt:lpstr>
      <vt:lpstr>11.Позитивные результаты работы с детьми</vt:lpstr>
      <vt:lpstr>  12.Участие педагога в профессиональных конкурсах Победы и призовые места в конкурсах на порталах сети Интернет </vt:lpstr>
      <vt:lpstr> Участие в очных  конкурсах республиканского уровня  </vt:lpstr>
      <vt:lpstr>13. Награды и поощрения.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Тяштеня</cp:lastModifiedBy>
  <cp:revision>338</cp:revision>
  <dcterms:created xsi:type="dcterms:W3CDTF">2017-11-01T16:04:54Z</dcterms:created>
  <dcterms:modified xsi:type="dcterms:W3CDTF">2020-10-05T11:17:31Z</dcterms:modified>
</cp:coreProperties>
</file>