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A0031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42" autoAdjust="0"/>
    <p:restoredTop sz="94660"/>
  </p:normalViewPr>
  <p:slideViewPr>
    <p:cSldViewPr>
      <p:cViewPr>
        <p:scale>
          <a:sx n="76" d="100"/>
          <a:sy n="76" d="100"/>
        </p:scale>
        <p:origin x="-119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5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79712" y="1293194"/>
            <a:ext cx="5322291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6000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 algn="ctr"/>
            <a:r>
              <a:rPr lang="ru-RU" sz="6000" dirty="0" smtClean="0">
                <a:solidFill>
                  <a:srgbClr val="FF0000"/>
                </a:solidFill>
                <a:latin typeface="Arial Black" pitchFamily="34" charset="0"/>
              </a:rPr>
              <a:t>«</a:t>
            </a:r>
            <a:r>
              <a:rPr lang="ru-RU" sz="6000" dirty="0" smtClean="0">
                <a:solidFill>
                  <a:srgbClr val="FF0000"/>
                </a:solidFill>
                <a:latin typeface="Arial Black" pitchFamily="34" charset="0"/>
              </a:rPr>
              <a:t>УГАДАЙ </a:t>
            </a:r>
          </a:p>
          <a:p>
            <a:pPr algn="ctr"/>
            <a:r>
              <a:rPr lang="ru-RU" sz="6000" dirty="0" smtClean="0">
                <a:solidFill>
                  <a:srgbClr val="FF0000"/>
                </a:solidFill>
                <a:latin typeface="Arial Black" pitchFamily="34" charset="0"/>
              </a:rPr>
              <a:t>СКАЗОЧКУ»</a:t>
            </a:r>
            <a:endParaRPr lang="ru-RU" sz="60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6381" y="185664"/>
            <a:ext cx="856895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dirty="0" smtClean="0">
              <a:solidFill>
                <a:prstClr val="black"/>
              </a:solidFill>
              <a:latin typeface="Monotype Corsiva"/>
              <a:ea typeface="Times New Roman"/>
              <a:cs typeface="+mj-cs"/>
            </a:endParaRPr>
          </a:p>
          <a:p>
            <a:pPr algn="ctr"/>
            <a:r>
              <a:rPr lang="ru-RU" sz="2400" b="1" dirty="0" smtClean="0">
                <a:solidFill>
                  <a:srgbClr val="7A0031"/>
                </a:solidFill>
                <a:latin typeface="Monotype Corsiva"/>
                <a:ea typeface="Times New Roman"/>
                <a:cs typeface="+mj-cs"/>
              </a:rPr>
              <a:t>Муниципальное  </a:t>
            </a:r>
            <a:r>
              <a:rPr lang="ru-RU" sz="2400" b="1" dirty="0">
                <a:solidFill>
                  <a:srgbClr val="7A0031"/>
                </a:solidFill>
                <a:latin typeface="Monotype Corsiva"/>
                <a:ea typeface="Times New Roman"/>
                <a:cs typeface="+mj-cs"/>
              </a:rPr>
              <a:t>дошкольное образовательное   учреждение</a:t>
            </a:r>
            <a:r>
              <a:rPr lang="ru-RU" sz="2400" dirty="0">
                <a:solidFill>
                  <a:srgbClr val="7A0031"/>
                </a:solidFill>
                <a:latin typeface="Times New Roman"/>
                <a:ea typeface="Times New Roman"/>
                <a:cs typeface="+mj-cs"/>
              </a:rPr>
              <a:t/>
            </a:r>
            <a:br>
              <a:rPr lang="ru-RU" sz="2400" dirty="0">
                <a:solidFill>
                  <a:srgbClr val="7A0031"/>
                </a:solidFill>
                <a:latin typeface="Times New Roman"/>
                <a:ea typeface="Times New Roman"/>
                <a:cs typeface="+mj-cs"/>
              </a:rPr>
            </a:br>
            <a:r>
              <a:rPr lang="ru-RU" sz="2400" b="1" dirty="0">
                <a:solidFill>
                  <a:srgbClr val="7A0031"/>
                </a:solidFill>
                <a:latin typeface="Monotype Corsiva"/>
                <a:ea typeface="Times New Roman"/>
                <a:cs typeface="+mj-cs"/>
              </a:rPr>
              <a:t>                </a:t>
            </a:r>
            <a:r>
              <a:rPr lang="ru-RU" sz="2400" b="1" dirty="0" smtClean="0">
                <a:solidFill>
                  <a:srgbClr val="7A0031"/>
                </a:solidFill>
                <a:latin typeface="Monotype Corsiva"/>
                <a:ea typeface="Times New Roman"/>
                <a:cs typeface="+mj-cs"/>
              </a:rPr>
              <a:t>«Детский </a:t>
            </a:r>
            <a:r>
              <a:rPr lang="ru-RU" sz="2400" b="1" dirty="0">
                <a:solidFill>
                  <a:srgbClr val="7A0031"/>
                </a:solidFill>
                <a:latin typeface="Monotype Corsiva"/>
                <a:ea typeface="Times New Roman"/>
                <a:cs typeface="+mj-cs"/>
              </a:rPr>
              <a:t>сад №125 комбинированного вида»</a:t>
            </a:r>
            <a:r>
              <a:rPr lang="ru-RU" sz="2400" dirty="0">
                <a:solidFill>
                  <a:srgbClr val="7A0031"/>
                </a:solidFill>
                <a:latin typeface="Times New Roman"/>
                <a:ea typeface="Times New Roman"/>
                <a:cs typeface="+mj-cs"/>
              </a:rPr>
              <a:t/>
            </a:r>
            <a:br>
              <a:rPr lang="ru-RU" sz="2400" dirty="0">
                <a:solidFill>
                  <a:srgbClr val="7A0031"/>
                </a:solidFill>
                <a:latin typeface="Times New Roman"/>
                <a:ea typeface="Times New Roman"/>
                <a:cs typeface="+mj-cs"/>
              </a:rPr>
            </a:br>
            <a:endParaRPr lang="ru-RU" dirty="0">
              <a:solidFill>
                <a:srgbClr val="7A003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3075057"/>
            <a:ext cx="6534472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endParaRPr lang="ru-RU" sz="2000" b="1" dirty="0" smtClean="0">
              <a:solidFill>
                <a:srgbClr val="1F497D">
                  <a:lumMod val="75000"/>
                </a:srgbClr>
              </a:solidFill>
            </a:endParaRPr>
          </a:p>
          <a:p>
            <a:pPr lvl="0" algn="r"/>
            <a:endParaRPr lang="ru-RU" sz="2000" b="1" dirty="0">
              <a:solidFill>
                <a:srgbClr val="1F497D">
                  <a:lumMod val="75000"/>
                </a:srgbClr>
              </a:solidFill>
            </a:endParaRPr>
          </a:p>
          <a:p>
            <a:pPr lvl="0" algn="r"/>
            <a:endParaRPr lang="ru-RU" sz="2000" b="1" dirty="0" smtClean="0">
              <a:solidFill>
                <a:srgbClr val="1F497D">
                  <a:lumMod val="75000"/>
                </a:srgbClr>
              </a:solidFill>
            </a:endParaRPr>
          </a:p>
          <a:p>
            <a:pPr lvl="0" algn="r"/>
            <a:endParaRPr lang="ru-RU" sz="2000" b="1" dirty="0">
              <a:solidFill>
                <a:srgbClr val="1F497D">
                  <a:lumMod val="75000"/>
                </a:srgbClr>
              </a:solidFill>
            </a:endParaRPr>
          </a:p>
          <a:p>
            <a:pPr lvl="0" algn="r"/>
            <a:endParaRPr lang="ru-RU" sz="2000" b="1" dirty="0" smtClean="0">
              <a:solidFill>
                <a:srgbClr val="1F497D">
                  <a:lumMod val="75000"/>
                </a:srgbClr>
              </a:solidFill>
            </a:endParaRPr>
          </a:p>
          <a:p>
            <a:pPr lvl="0" algn="r"/>
            <a:endParaRPr lang="ru-RU" sz="2000" b="1" dirty="0">
              <a:solidFill>
                <a:srgbClr val="1F497D">
                  <a:lumMod val="75000"/>
                </a:srgbClr>
              </a:solidFill>
            </a:endParaRPr>
          </a:p>
          <a:p>
            <a:pPr lvl="0" algn="r"/>
            <a:endParaRPr lang="ru-RU" sz="2000" b="1" dirty="0" smtClean="0">
              <a:solidFill>
                <a:srgbClr val="1F497D">
                  <a:lumMod val="75000"/>
                </a:srgbClr>
              </a:solidFill>
            </a:endParaRPr>
          </a:p>
          <a:p>
            <a:pPr lvl="0" algn="r"/>
            <a:endParaRPr lang="ru-RU" sz="2000" b="1" dirty="0">
              <a:solidFill>
                <a:srgbClr val="1F497D">
                  <a:lumMod val="75000"/>
                </a:srgbClr>
              </a:solidFill>
            </a:endParaRPr>
          </a:p>
          <a:p>
            <a:pPr lvl="0" algn="r"/>
            <a:endParaRPr lang="ru-RU" sz="2000" b="1" dirty="0" smtClean="0">
              <a:solidFill>
                <a:srgbClr val="1F497D">
                  <a:lumMod val="75000"/>
                </a:srgbClr>
              </a:solidFill>
            </a:endParaRPr>
          </a:p>
          <a:p>
            <a:pPr lvl="0" algn="r"/>
            <a:r>
              <a:rPr lang="ru-RU" sz="2400" b="1" dirty="0" smtClean="0">
                <a:solidFill>
                  <a:srgbClr val="7A0031"/>
                </a:solidFill>
                <a:latin typeface="Monotype Corsiva" pitchFamily="66" charset="0"/>
              </a:rPr>
              <a:t>Подготовила  </a:t>
            </a:r>
            <a:r>
              <a:rPr lang="ru-RU" sz="2400" b="1" dirty="0">
                <a:solidFill>
                  <a:srgbClr val="7A0031"/>
                </a:solidFill>
                <a:latin typeface="Monotype Corsiva" pitchFamily="66" charset="0"/>
              </a:rPr>
              <a:t>воспитатель: </a:t>
            </a:r>
          </a:p>
          <a:p>
            <a:pPr lvl="0" algn="r"/>
            <a:r>
              <a:rPr lang="ru-RU" sz="2400" b="1" dirty="0">
                <a:solidFill>
                  <a:srgbClr val="7A0031"/>
                </a:solidFill>
                <a:latin typeface="Monotype Corsiva" pitchFamily="66" charset="0"/>
              </a:rPr>
              <a:t>Пронина Т.А.</a:t>
            </a:r>
          </a:p>
        </p:txBody>
      </p:sp>
    </p:spTree>
    <p:extLst>
      <p:ext uri="{BB962C8B-B14F-4D97-AF65-F5344CB8AC3E}">
        <p14:creationId xmlns:p14="http://schemas.microsoft.com/office/powerpoint/2010/main" val="3634530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" y="24016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75656" y="404664"/>
            <a:ext cx="626469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Arial Black" pitchFamily="34" charset="0"/>
              </a:rPr>
              <a:t>- Выйди на крылечко, посмотри, не идёт ли дождик! Только медведь вышел на крылечко, Машенька сейчас же залезла в короб, а на голову себе блюдо с пирожками поставила.</a:t>
            </a:r>
          </a:p>
          <a:p>
            <a:pPr algn="ctr"/>
            <a:r>
              <a:rPr lang="ru-RU" dirty="0" smtClean="0">
                <a:latin typeface="Arial Black" pitchFamily="34" charset="0"/>
              </a:rPr>
              <a:t>Вернулся </a:t>
            </a:r>
            <a:r>
              <a:rPr lang="ru-RU" dirty="0">
                <a:latin typeface="Arial Black" pitchFamily="34" charset="0"/>
              </a:rPr>
              <a:t>медведь, видит - короб готов. Взвалил его на спину и пошёл в деревню.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41"/>
          <a:stretch/>
        </p:blipFill>
        <p:spPr bwMode="auto">
          <a:xfrm>
            <a:off x="2781300" y="2347913"/>
            <a:ext cx="3230860" cy="3888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5137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45"/>
            <a:ext cx="9144000" cy="6860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28974" y="764704"/>
            <a:ext cx="66736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latin typeface="Arial Black" pitchFamily="34" charset="0"/>
              </a:rPr>
              <a:t>«Дед бил – бил не разбил, баба била – била </a:t>
            </a:r>
          </a:p>
          <a:p>
            <a:pPr algn="ctr"/>
            <a:r>
              <a:rPr lang="ru-RU" dirty="0" smtClean="0">
                <a:latin typeface="Arial Black" pitchFamily="34" charset="0"/>
              </a:rPr>
              <a:t>не разбила.  Мышка бежала хвостиком махнула </a:t>
            </a:r>
            <a:endParaRPr lang="ru-RU" dirty="0">
              <a:latin typeface="Arial Black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7" y="1441765"/>
            <a:ext cx="4997548" cy="4925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1018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77334" y="980728"/>
            <a:ext cx="64956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latin typeface="Arial Black" pitchFamily="34" charset="0"/>
              </a:rPr>
              <a:t>Старуха так и сделала: по коробу поскребла, </a:t>
            </a:r>
            <a:endParaRPr lang="ru-RU" b="1" dirty="0" smtClean="0">
              <a:latin typeface="Arial Black" pitchFamily="34" charset="0"/>
            </a:endParaRPr>
          </a:p>
          <a:p>
            <a:pPr algn="ctr"/>
            <a:r>
              <a:rPr lang="ru-RU" b="1" dirty="0" smtClean="0">
                <a:latin typeface="Arial Black" pitchFamily="34" charset="0"/>
              </a:rPr>
              <a:t>по </a:t>
            </a:r>
            <a:r>
              <a:rPr lang="ru-RU" b="1" dirty="0">
                <a:latin typeface="Arial Black" pitchFamily="34" charset="0"/>
              </a:rPr>
              <a:t>сусеку помела и наскребла муки горсти две</a:t>
            </a:r>
            <a:r>
              <a:rPr lang="ru-RU" b="1" dirty="0" smtClean="0">
                <a:latin typeface="Arial Black" pitchFamily="34" charset="0"/>
              </a:rPr>
              <a:t>.</a:t>
            </a:r>
          </a:p>
          <a:p>
            <a:pPr algn="ctr"/>
            <a:r>
              <a:rPr lang="ru-RU" b="1" dirty="0" smtClean="0">
                <a:latin typeface="Arial Black" pitchFamily="34" charset="0"/>
              </a:rPr>
              <a:t> </a:t>
            </a:r>
            <a:r>
              <a:rPr lang="ru-RU" b="1" dirty="0">
                <a:latin typeface="Arial Black" pitchFamily="34" charset="0"/>
              </a:rPr>
              <a:t>Замесила </a:t>
            </a:r>
            <a:r>
              <a:rPr lang="ru-RU" b="1" dirty="0" smtClean="0">
                <a:latin typeface="Arial Black" pitchFamily="34" charset="0"/>
              </a:rPr>
              <a:t>тесто.</a:t>
            </a:r>
            <a:endParaRPr lang="ru-RU" b="1" dirty="0">
              <a:latin typeface="Arial Black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988840"/>
            <a:ext cx="5787355" cy="4682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2505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86008" y="332656"/>
            <a:ext cx="537198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latin typeface="Arial Black" pitchFamily="34" charset="0"/>
              </a:rPr>
              <a:t>Забралась лисичка в теремок. </a:t>
            </a:r>
            <a:endParaRPr lang="ru-RU" dirty="0" smtClean="0">
              <a:latin typeface="Arial Black" pitchFamily="34" charset="0"/>
            </a:endParaRPr>
          </a:p>
          <a:p>
            <a:pPr algn="ctr"/>
            <a:r>
              <a:rPr lang="ru-RU" dirty="0" smtClean="0">
                <a:latin typeface="Arial Black" pitchFamily="34" charset="0"/>
              </a:rPr>
              <a:t>Стали </a:t>
            </a:r>
            <a:r>
              <a:rPr lang="ru-RU" dirty="0">
                <a:latin typeface="Arial Black" pitchFamily="34" charset="0"/>
              </a:rPr>
              <a:t>они вчетвером жить.</a:t>
            </a:r>
          </a:p>
          <a:p>
            <a:pPr algn="ctr"/>
            <a:r>
              <a:rPr lang="ru-RU" dirty="0">
                <a:latin typeface="Arial Black" pitchFamily="34" charset="0"/>
              </a:rPr>
              <a:t>Прибежал волчок-серый бочок, </a:t>
            </a:r>
            <a:endParaRPr lang="ru-RU" dirty="0" smtClean="0">
              <a:latin typeface="Arial Black" pitchFamily="34" charset="0"/>
            </a:endParaRPr>
          </a:p>
          <a:p>
            <a:pPr algn="ctr"/>
            <a:r>
              <a:rPr lang="ru-RU" dirty="0" smtClean="0">
                <a:latin typeface="Arial Black" pitchFamily="34" charset="0"/>
              </a:rPr>
              <a:t>заглянул </a:t>
            </a:r>
            <a:r>
              <a:rPr lang="ru-RU" dirty="0">
                <a:latin typeface="Arial Black" pitchFamily="34" charset="0"/>
              </a:rPr>
              <a:t>в дверь, и спрашивает:</a:t>
            </a:r>
          </a:p>
          <a:p>
            <a:pPr algn="ctr"/>
            <a:r>
              <a:rPr lang="ru-RU" dirty="0">
                <a:latin typeface="Arial Black" pitchFamily="34" charset="0"/>
              </a:rPr>
              <a:t> — Терем-теремок! Кто в тереме живёт?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3592" y="1988840"/>
            <a:ext cx="5176813" cy="4388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0875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63688" y="404664"/>
            <a:ext cx="697819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latin typeface="Arial Black" pitchFamily="34" charset="0"/>
              </a:rPr>
              <a:t>Пришла весна красна — у лисы избенка растаяла, </a:t>
            </a:r>
            <a:endParaRPr lang="ru-RU" dirty="0" smtClean="0">
              <a:latin typeface="Arial Black" pitchFamily="34" charset="0"/>
            </a:endParaRPr>
          </a:p>
          <a:p>
            <a:pPr algn="ctr"/>
            <a:r>
              <a:rPr lang="ru-RU" dirty="0" smtClean="0">
                <a:latin typeface="Arial Black" pitchFamily="34" charset="0"/>
              </a:rPr>
              <a:t>а </a:t>
            </a:r>
            <a:r>
              <a:rPr lang="ru-RU" dirty="0">
                <a:latin typeface="Arial Black" pitchFamily="34" charset="0"/>
              </a:rPr>
              <a:t>у зайца стоит по-старому. </a:t>
            </a:r>
            <a:endParaRPr lang="ru-RU" dirty="0" smtClean="0">
              <a:latin typeface="Arial Black" pitchFamily="34" charset="0"/>
            </a:endParaRPr>
          </a:p>
          <a:p>
            <a:pPr algn="ctr"/>
            <a:r>
              <a:rPr lang="ru-RU" dirty="0" smtClean="0">
                <a:latin typeface="Arial Black" pitchFamily="34" charset="0"/>
              </a:rPr>
              <a:t>Вот </a:t>
            </a:r>
            <a:r>
              <a:rPr lang="ru-RU" dirty="0">
                <a:latin typeface="Arial Black" pitchFamily="34" charset="0"/>
              </a:rPr>
              <a:t>лиса и попросилась у него переночевать, </a:t>
            </a:r>
            <a:endParaRPr lang="ru-RU" dirty="0" smtClean="0">
              <a:latin typeface="Arial Black" pitchFamily="34" charset="0"/>
            </a:endParaRPr>
          </a:p>
          <a:p>
            <a:pPr algn="ctr"/>
            <a:r>
              <a:rPr lang="ru-RU" dirty="0" smtClean="0">
                <a:latin typeface="Arial Black" pitchFamily="34" charset="0"/>
              </a:rPr>
              <a:t>да </a:t>
            </a:r>
            <a:r>
              <a:rPr lang="ru-RU" dirty="0">
                <a:latin typeface="Arial Black" pitchFamily="34" charset="0"/>
              </a:rPr>
              <a:t>его из избенки и выгнала. </a:t>
            </a:r>
            <a:endParaRPr lang="ru-RU" dirty="0" smtClean="0">
              <a:latin typeface="Arial Black" pitchFamily="34" charset="0"/>
            </a:endParaRPr>
          </a:p>
          <a:p>
            <a:pPr algn="ctr"/>
            <a:r>
              <a:rPr lang="ru-RU" dirty="0" smtClean="0">
                <a:latin typeface="Arial Black" pitchFamily="34" charset="0"/>
              </a:rPr>
              <a:t>Идет </a:t>
            </a:r>
            <a:r>
              <a:rPr lang="ru-RU" dirty="0">
                <a:latin typeface="Arial Black" pitchFamily="34" charset="0"/>
              </a:rPr>
              <a:t>дорогой зайчик, плачет. </a:t>
            </a:r>
            <a:endParaRPr lang="ru-RU" dirty="0" smtClean="0">
              <a:latin typeface="Arial Black" pitchFamily="34" charset="0"/>
            </a:endParaRPr>
          </a:p>
          <a:p>
            <a:pPr algn="ctr"/>
            <a:r>
              <a:rPr lang="ru-RU" dirty="0" smtClean="0">
                <a:latin typeface="Arial Black" pitchFamily="34" charset="0"/>
              </a:rPr>
              <a:t>Ему </a:t>
            </a:r>
            <a:r>
              <a:rPr lang="ru-RU" dirty="0">
                <a:latin typeface="Arial Black" pitchFamily="34" charset="0"/>
              </a:rPr>
              <a:t>навстречу собака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984" y="2240894"/>
            <a:ext cx="4425280" cy="4356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061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63688" y="332656"/>
            <a:ext cx="663194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latin typeface="Arial Black" pitchFamily="34" charset="0"/>
              </a:rPr>
              <a:t>Коза накормила, напоила козлят </a:t>
            </a:r>
            <a:r>
              <a:rPr lang="ru-RU" dirty="0" smtClean="0">
                <a:latin typeface="Arial Black" pitchFamily="34" charset="0"/>
              </a:rPr>
              <a:t>и</a:t>
            </a:r>
          </a:p>
          <a:p>
            <a:pPr algn="ctr"/>
            <a:r>
              <a:rPr lang="ru-RU" dirty="0" smtClean="0">
                <a:latin typeface="Arial Black" pitchFamily="34" charset="0"/>
              </a:rPr>
              <a:t> </a:t>
            </a:r>
            <a:r>
              <a:rPr lang="ru-RU" dirty="0">
                <a:latin typeface="Arial Black" pitchFamily="34" charset="0"/>
              </a:rPr>
              <a:t>строго-настрого наказала:</a:t>
            </a:r>
          </a:p>
          <a:p>
            <a:pPr marL="285750" indent="-285750" algn="ctr">
              <a:buFontTx/>
              <a:buChar char="-"/>
            </a:pPr>
            <a:r>
              <a:rPr lang="ru-RU" dirty="0" smtClean="0">
                <a:latin typeface="Arial Black" pitchFamily="34" charset="0"/>
              </a:rPr>
              <a:t>Кто </a:t>
            </a:r>
            <a:r>
              <a:rPr lang="ru-RU" dirty="0">
                <a:latin typeface="Arial Black" pitchFamily="34" charset="0"/>
              </a:rPr>
              <a:t>придет к избушечке, станет проситься </a:t>
            </a:r>
            <a:endParaRPr lang="ru-RU" dirty="0" smtClean="0">
              <a:latin typeface="Arial Black" pitchFamily="34" charset="0"/>
            </a:endParaRPr>
          </a:p>
          <a:p>
            <a:pPr marL="285750" indent="-285750" algn="ctr">
              <a:buFontTx/>
              <a:buChar char="-"/>
            </a:pPr>
            <a:r>
              <a:rPr lang="ru-RU" dirty="0" smtClean="0">
                <a:latin typeface="Arial Black" pitchFamily="34" charset="0"/>
              </a:rPr>
              <a:t>толстым </a:t>
            </a:r>
            <a:r>
              <a:rPr lang="ru-RU" dirty="0">
                <a:latin typeface="Arial Black" pitchFamily="34" charset="0"/>
              </a:rPr>
              <a:t>голосом </a:t>
            </a:r>
            <a:endParaRPr lang="ru-RU" dirty="0" smtClean="0">
              <a:latin typeface="Arial Black" pitchFamily="34" charset="0"/>
            </a:endParaRPr>
          </a:p>
          <a:p>
            <a:pPr marL="285750" indent="-285750" algn="ctr">
              <a:buFontTx/>
              <a:buChar char="-"/>
            </a:pPr>
            <a:r>
              <a:rPr lang="ru-RU" dirty="0" smtClean="0">
                <a:latin typeface="Arial Black" pitchFamily="34" charset="0"/>
              </a:rPr>
              <a:t>да </a:t>
            </a:r>
            <a:r>
              <a:rPr lang="ru-RU" dirty="0">
                <a:latin typeface="Arial Black" pitchFamily="34" charset="0"/>
              </a:rPr>
              <a:t>не переберет всего, что я вам причитываю, </a:t>
            </a:r>
            <a:endParaRPr lang="ru-RU" dirty="0" smtClean="0">
              <a:latin typeface="Arial Black" pitchFamily="34" charset="0"/>
            </a:endParaRPr>
          </a:p>
          <a:p>
            <a:pPr marL="285750" indent="-285750" algn="ctr">
              <a:buFontTx/>
              <a:buChar char="-"/>
            </a:pPr>
            <a:r>
              <a:rPr lang="ru-RU" dirty="0" smtClean="0">
                <a:latin typeface="Arial Black" pitchFamily="34" charset="0"/>
              </a:rPr>
              <a:t>- </a:t>
            </a:r>
            <a:r>
              <a:rPr lang="ru-RU" dirty="0">
                <a:latin typeface="Arial Black" pitchFamily="34" charset="0"/>
              </a:rPr>
              <a:t>дверь не отворяйте, никого не впускайте.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115" y="2086982"/>
            <a:ext cx="4336530" cy="4366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1249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07704" y="476672"/>
            <a:ext cx="632897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latin typeface="Arial Black" pitchFamily="34" charset="0"/>
              </a:rPr>
              <a:t>Выглянул петушок, а лиса цап-царап — </a:t>
            </a:r>
            <a:endParaRPr lang="ru-RU" dirty="0" smtClean="0">
              <a:latin typeface="Arial Black" pitchFamily="34" charset="0"/>
            </a:endParaRPr>
          </a:p>
          <a:p>
            <a:pPr algn="ctr"/>
            <a:r>
              <a:rPr lang="ru-RU" dirty="0" smtClean="0">
                <a:latin typeface="Arial Black" pitchFamily="34" charset="0"/>
              </a:rPr>
              <a:t>и </a:t>
            </a:r>
            <a:r>
              <a:rPr lang="ru-RU" dirty="0">
                <a:latin typeface="Arial Black" pitchFamily="34" charset="0"/>
              </a:rPr>
              <a:t>потащила его.</a:t>
            </a:r>
          </a:p>
          <a:p>
            <a:pPr algn="ctr"/>
            <a:r>
              <a:rPr lang="ru-RU" dirty="0">
                <a:latin typeface="Arial Black" pitchFamily="34" charset="0"/>
              </a:rPr>
              <a:t>Несет лиса петушка, а он кричит:</a:t>
            </a:r>
          </a:p>
          <a:p>
            <a:pPr algn="ctr"/>
            <a:r>
              <a:rPr lang="ru-RU" dirty="0">
                <a:latin typeface="Arial Black" pitchFamily="34" charset="0"/>
              </a:rPr>
              <a:t>— Котик-братик, спаси меня! Несет меня лиса </a:t>
            </a:r>
            <a:endParaRPr lang="ru-RU" dirty="0" smtClean="0">
              <a:latin typeface="Arial Black" pitchFamily="34" charset="0"/>
            </a:endParaRPr>
          </a:p>
          <a:p>
            <a:pPr algn="ctr"/>
            <a:r>
              <a:rPr lang="ru-RU" dirty="0" smtClean="0">
                <a:latin typeface="Arial Black" pitchFamily="34" charset="0"/>
              </a:rPr>
              <a:t>в </a:t>
            </a:r>
            <a:r>
              <a:rPr lang="ru-RU" dirty="0">
                <a:latin typeface="Arial Black" pitchFamily="34" charset="0"/>
              </a:rPr>
              <a:t>темные лиса, за крутые горы.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997" y="2564904"/>
            <a:ext cx="4746390" cy="3552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9440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39108" y="404664"/>
            <a:ext cx="670247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— </a:t>
            </a:r>
            <a:r>
              <a:rPr lang="ru-RU" dirty="0">
                <a:latin typeface="Arial Black" pitchFamily="34" charset="0"/>
              </a:rPr>
              <a:t>О чем ты, </a:t>
            </a:r>
            <a:r>
              <a:rPr lang="ru-RU" dirty="0" err="1">
                <a:latin typeface="Arial Black" pitchFamily="34" charset="0"/>
              </a:rPr>
              <a:t>Снегурушка</a:t>
            </a:r>
            <a:r>
              <a:rPr lang="ru-RU" dirty="0">
                <a:latin typeface="Arial Black" pitchFamily="34" charset="0"/>
              </a:rPr>
              <a:t>, плачешь?</a:t>
            </a:r>
          </a:p>
          <a:p>
            <a:pPr algn="ctr"/>
            <a:r>
              <a:rPr lang="ru-RU" dirty="0" smtClean="0">
                <a:latin typeface="Arial Black" pitchFamily="34" charset="0"/>
              </a:rPr>
              <a:t>— </a:t>
            </a:r>
            <a:r>
              <a:rPr lang="ru-RU" dirty="0">
                <a:latin typeface="Arial Black" pitchFamily="34" charset="0"/>
              </a:rPr>
              <a:t>Как мне, батюшка-</a:t>
            </a:r>
            <a:r>
              <a:rPr lang="ru-RU" dirty="0" err="1">
                <a:latin typeface="Arial Black" pitchFamily="34" charset="0"/>
              </a:rPr>
              <a:t>медведушка</a:t>
            </a:r>
            <a:r>
              <a:rPr lang="ru-RU" dirty="0">
                <a:latin typeface="Arial Black" pitchFamily="34" charset="0"/>
              </a:rPr>
              <a:t>, не плакать? </a:t>
            </a:r>
            <a:endParaRPr lang="ru-RU" dirty="0" smtClean="0">
              <a:latin typeface="Arial Black" pitchFamily="34" charset="0"/>
            </a:endParaRPr>
          </a:p>
          <a:p>
            <a:pPr algn="ctr"/>
            <a:r>
              <a:rPr lang="ru-RU" dirty="0" smtClean="0">
                <a:latin typeface="Arial Black" pitchFamily="34" charset="0"/>
              </a:rPr>
              <a:t>Я </a:t>
            </a:r>
            <a:r>
              <a:rPr lang="ru-RU" dirty="0">
                <a:latin typeface="Arial Black" pitchFamily="34" charset="0"/>
              </a:rPr>
              <a:t>одна у дедушки, у бабушки внучка </a:t>
            </a:r>
            <a:r>
              <a:rPr lang="ru-RU" dirty="0" err="1" smtClean="0">
                <a:latin typeface="Arial Black" pitchFamily="34" charset="0"/>
              </a:rPr>
              <a:t>Снегурушка</a:t>
            </a:r>
            <a:r>
              <a:rPr lang="ru-RU" dirty="0" smtClean="0">
                <a:latin typeface="Arial Black" pitchFamily="34" charset="0"/>
              </a:rPr>
              <a:t>.</a:t>
            </a:r>
          </a:p>
          <a:p>
            <a:pPr algn="ctr"/>
            <a:r>
              <a:rPr lang="ru-RU" dirty="0" smtClean="0">
                <a:latin typeface="Arial Black" pitchFamily="34" charset="0"/>
              </a:rPr>
              <a:t>Меня </a:t>
            </a:r>
            <a:r>
              <a:rPr lang="ru-RU" dirty="0">
                <a:latin typeface="Arial Black" pitchFamily="34" charset="0"/>
              </a:rPr>
              <a:t>подружки в лес заманили, </a:t>
            </a:r>
            <a:endParaRPr lang="ru-RU" dirty="0" smtClean="0">
              <a:latin typeface="Arial Black" pitchFamily="34" charset="0"/>
            </a:endParaRPr>
          </a:p>
          <a:p>
            <a:pPr algn="ctr"/>
            <a:r>
              <a:rPr lang="ru-RU" dirty="0" smtClean="0">
                <a:latin typeface="Arial Black" pitchFamily="34" charset="0"/>
              </a:rPr>
              <a:t>заманивши </a:t>
            </a:r>
            <a:r>
              <a:rPr lang="ru-RU" dirty="0">
                <a:latin typeface="Arial Black" pitchFamily="34" charset="0"/>
              </a:rPr>
              <a:t>— покинули.</a:t>
            </a:r>
          </a:p>
          <a:p>
            <a:pPr algn="ctr"/>
            <a:r>
              <a:rPr lang="ru-RU" dirty="0" smtClean="0">
                <a:latin typeface="Arial Black" pitchFamily="34" charset="0"/>
              </a:rPr>
              <a:t>— </a:t>
            </a:r>
            <a:r>
              <a:rPr lang="ru-RU" dirty="0">
                <a:latin typeface="Arial Black" pitchFamily="34" charset="0"/>
              </a:rPr>
              <a:t>Сойди, я тебя отнесу домой.</a:t>
            </a:r>
          </a:p>
          <a:p>
            <a:pPr algn="ctr"/>
            <a:r>
              <a:rPr lang="ru-RU" dirty="0" smtClean="0">
                <a:latin typeface="Arial Black" pitchFamily="34" charset="0"/>
              </a:rPr>
              <a:t>— </a:t>
            </a:r>
            <a:r>
              <a:rPr lang="ru-RU" dirty="0">
                <a:latin typeface="Arial Black" pitchFamily="34" charset="0"/>
              </a:rPr>
              <a:t>Нет. Я тебя боюсь, ты меня съешь!</a:t>
            </a:r>
          </a:p>
          <a:p>
            <a:pPr algn="ctr"/>
            <a:r>
              <a:rPr lang="ru-RU" dirty="0" smtClean="0">
                <a:latin typeface="Arial Black" pitchFamily="34" charset="0"/>
              </a:rPr>
              <a:t>Медведь </a:t>
            </a:r>
            <a:r>
              <a:rPr lang="ru-RU" dirty="0">
                <a:latin typeface="Arial Black" pitchFamily="34" charset="0"/>
              </a:rPr>
              <a:t>ушел от нее.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255" y="2712988"/>
            <a:ext cx="4388049" cy="3812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3561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47664" y="260648"/>
            <a:ext cx="7776488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latin typeface="Arial Black" pitchFamily="34" charset="0"/>
              </a:rPr>
              <a:t>Назад идут, у бабушки вода </a:t>
            </a:r>
            <a:r>
              <a:rPr lang="ru-RU" dirty="0" err="1">
                <a:latin typeface="Arial Black" pitchFamily="34" charset="0"/>
              </a:rPr>
              <a:t>трё</a:t>
            </a:r>
            <a:r>
              <a:rPr lang="ru-RU" dirty="0">
                <a:latin typeface="Arial Black" pitchFamily="34" charset="0"/>
              </a:rPr>
              <a:t>-ё-х, </a:t>
            </a:r>
            <a:r>
              <a:rPr lang="ru-RU" dirty="0" err="1">
                <a:latin typeface="Arial Black" pitchFamily="34" charset="0"/>
              </a:rPr>
              <a:t>плё</a:t>
            </a:r>
            <a:r>
              <a:rPr lang="ru-RU" dirty="0">
                <a:latin typeface="Arial Black" pitchFamily="34" charset="0"/>
              </a:rPr>
              <a:t>-ё-х! </a:t>
            </a:r>
            <a:endParaRPr lang="ru-RU" dirty="0" smtClean="0">
              <a:latin typeface="Arial Black" pitchFamily="34" charset="0"/>
            </a:endParaRPr>
          </a:p>
          <a:p>
            <a:pPr algn="ctr"/>
            <a:r>
              <a:rPr lang="ru-RU" dirty="0" smtClean="0">
                <a:latin typeface="Arial Black" pitchFamily="34" charset="0"/>
              </a:rPr>
              <a:t>У </a:t>
            </a:r>
            <a:r>
              <a:rPr lang="ru-RU" dirty="0">
                <a:latin typeface="Arial Black" pitchFamily="34" charset="0"/>
              </a:rPr>
              <a:t>внучки — трёх! </a:t>
            </a:r>
            <a:r>
              <a:rPr lang="ru-RU" dirty="0" err="1" smtClean="0">
                <a:latin typeface="Arial Black" pitchFamily="34" charset="0"/>
              </a:rPr>
              <a:t>плёх</a:t>
            </a:r>
            <a:r>
              <a:rPr lang="ru-RU" dirty="0">
                <a:latin typeface="Arial Black" pitchFamily="34" charset="0"/>
              </a:rPr>
              <a:t>! У курочки — трёх-трёх! </a:t>
            </a:r>
            <a:r>
              <a:rPr lang="ru-RU" dirty="0" err="1">
                <a:latin typeface="Arial Black" pitchFamily="34" charset="0"/>
              </a:rPr>
              <a:t>плёх-плёх</a:t>
            </a:r>
            <a:r>
              <a:rPr lang="ru-RU" dirty="0">
                <a:latin typeface="Arial Black" pitchFamily="34" charset="0"/>
              </a:rPr>
              <a:t>! </a:t>
            </a:r>
            <a:endParaRPr lang="ru-RU" dirty="0" smtClean="0">
              <a:latin typeface="Arial Black" pitchFamily="34" charset="0"/>
            </a:endParaRPr>
          </a:p>
          <a:p>
            <a:pPr algn="ctr"/>
            <a:r>
              <a:rPr lang="ru-RU" dirty="0" smtClean="0">
                <a:latin typeface="Arial Black" pitchFamily="34" charset="0"/>
              </a:rPr>
              <a:t>У </a:t>
            </a:r>
            <a:r>
              <a:rPr lang="ru-RU" dirty="0">
                <a:latin typeface="Arial Black" pitchFamily="34" charset="0"/>
              </a:rPr>
              <a:t>мышки — трёх-трёх-трёх! </a:t>
            </a:r>
            <a:r>
              <a:rPr lang="ru-RU" dirty="0" err="1" smtClean="0">
                <a:latin typeface="Arial Black" pitchFamily="34" charset="0"/>
              </a:rPr>
              <a:t>плёх-плёх-плёх</a:t>
            </a:r>
            <a:r>
              <a:rPr lang="ru-RU" dirty="0">
                <a:latin typeface="Arial Black" pitchFamily="34" charset="0"/>
              </a:rPr>
              <a:t>!</a:t>
            </a:r>
          </a:p>
          <a:p>
            <a:pPr algn="ctr"/>
            <a:r>
              <a:rPr lang="ru-RU" dirty="0">
                <a:latin typeface="Arial Black" pitchFamily="34" charset="0"/>
              </a:rPr>
              <a:t>Вот раз наши водоносы пошли за водой. </a:t>
            </a:r>
            <a:endParaRPr lang="ru-RU" dirty="0" smtClean="0">
              <a:latin typeface="Arial Black" pitchFamily="34" charset="0"/>
            </a:endParaRPr>
          </a:p>
          <a:p>
            <a:pPr algn="ctr"/>
            <a:r>
              <a:rPr lang="ru-RU" dirty="0" smtClean="0">
                <a:latin typeface="Arial Black" pitchFamily="34" charset="0"/>
              </a:rPr>
              <a:t>Воды </a:t>
            </a:r>
            <a:r>
              <a:rPr lang="ru-RU" dirty="0">
                <a:latin typeface="Arial Black" pitchFamily="34" charset="0"/>
              </a:rPr>
              <a:t>набрали, идут домой </a:t>
            </a:r>
            <a:endParaRPr lang="ru-RU" dirty="0" smtClean="0">
              <a:latin typeface="Arial Black" pitchFamily="34" charset="0"/>
            </a:endParaRPr>
          </a:p>
          <a:p>
            <a:pPr algn="ctr"/>
            <a:r>
              <a:rPr lang="ru-RU" dirty="0" smtClean="0">
                <a:latin typeface="Arial Black" pitchFamily="34" charset="0"/>
              </a:rPr>
              <a:t>через </a:t>
            </a:r>
            <a:r>
              <a:rPr lang="ru-RU" dirty="0">
                <a:latin typeface="Arial Black" pitchFamily="34" charset="0"/>
              </a:rPr>
              <a:t>огород.</a:t>
            </a:r>
          </a:p>
          <a:p>
            <a:pPr algn="ctr"/>
            <a:r>
              <a:rPr lang="ru-RU" dirty="0">
                <a:latin typeface="Arial Black" pitchFamily="34" charset="0"/>
              </a:rPr>
              <a:t>А в огороде яблонька росла, и на ней яблоки висели. </a:t>
            </a:r>
            <a:endParaRPr lang="ru-RU" dirty="0" smtClean="0">
              <a:latin typeface="Arial Black" pitchFamily="34" charset="0"/>
            </a:endParaRPr>
          </a:p>
          <a:p>
            <a:pPr algn="ctr"/>
            <a:r>
              <a:rPr lang="ru-RU" dirty="0" smtClean="0">
                <a:latin typeface="Arial Black" pitchFamily="34" charset="0"/>
              </a:rPr>
              <a:t>А </a:t>
            </a:r>
            <a:r>
              <a:rPr lang="ru-RU" dirty="0">
                <a:latin typeface="Arial Black" pitchFamily="34" charset="0"/>
              </a:rPr>
              <a:t>под яблонькой зайка сидел</a:t>
            </a:r>
            <a:r>
              <a:rPr lang="ru-RU" dirty="0" smtClean="0">
                <a:latin typeface="Arial Black" pitchFamily="34" charset="0"/>
              </a:rPr>
              <a:t>.</a:t>
            </a:r>
          </a:p>
          <a:p>
            <a:pPr algn="ctr"/>
            <a:r>
              <a:rPr lang="ru-RU" dirty="0" smtClean="0">
                <a:latin typeface="Arial Black" pitchFamily="34" charset="0"/>
              </a:rPr>
              <a:t> </a:t>
            </a:r>
            <a:r>
              <a:rPr lang="ru-RU" dirty="0">
                <a:latin typeface="Arial Black" pitchFamily="34" charset="0"/>
              </a:rPr>
              <a:t>Налетел на яблоньку ветерок, </a:t>
            </a:r>
            <a:endParaRPr lang="ru-RU" dirty="0" smtClean="0">
              <a:latin typeface="Arial Black" pitchFamily="34" charset="0"/>
            </a:endParaRPr>
          </a:p>
          <a:p>
            <a:pPr algn="ctr"/>
            <a:r>
              <a:rPr lang="ru-RU" dirty="0" smtClean="0">
                <a:latin typeface="Arial Black" pitchFamily="34" charset="0"/>
              </a:rPr>
              <a:t>яблоньку </a:t>
            </a:r>
            <a:r>
              <a:rPr lang="ru-RU" dirty="0">
                <a:latin typeface="Arial Black" pitchFamily="34" charset="0"/>
              </a:rPr>
              <a:t>качнул, яблочко хлоп — и зайке в лоб!</a:t>
            </a:r>
          </a:p>
          <a:p>
            <a:pPr algn="ctr"/>
            <a:r>
              <a:rPr lang="ru-RU" dirty="0">
                <a:latin typeface="Arial Black" pitchFamily="34" charset="0"/>
              </a:rPr>
              <a:t>Прыгнул зайка, да прямо нашим водоносам под ноги.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429000"/>
            <a:ext cx="5184576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9586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403</Words>
  <Application>Microsoft Office PowerPoint</Application>
  <PresentationFormat>Экран (4:3)</PresentationFormat>
  <Paragraphs>64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1</cp:lastModifiedBy>
  <cp:revision>10</cp:revision>
  <dcterms:modified xsi:type="dcterms:W3CDTF">2020-04-27T10:55:10Z</dcterms:modified>
</cp:coreProperties>
</file>