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2" r:id="rId4"/>
    <p:sldId id="269" r:id="rId5"/>
    <p:sldId id="258" r:id="rId6"/>
    <p:sldId id="264" r:id="rId7"/>
    <p:sldId id="265" r:id="rId8"/>
    <p:sldId id="260" r:id="rId9"/>
    <p:sldId id="266" r:id="rId10"/>
    <p:sldId id="268" r:id="rId11"/>
    <p:sldId id="270" r:id="rId12"/>
    <p:sldId id="271" r:id="rId13"/>
    <p:sldId id="261" r:id="rId14"/>
    <p:sldId id="267" r:id="rId15"/>
    <p:sldId id="263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FF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713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1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73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2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018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138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56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09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3AF0-1C8D-466B-BD3B-6A01C602A2BD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B24C-792E-4FF2-8F66-4968A68800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869160"/>
            <a:ext cx="3960440" cy="1417360"/>
          </a:xfrm>
        </p:spPr>
        <p:txBody>
          <a:bodyPr>
            <a:normAutofit/>
          </a:bodyPr>
          <a:lstStyle/>
          <a:p>
            <a:r>
              <a:rPr lang="ru-RU" sz="1300" dirty="0" smtClean="0"/>
              <a:t>Подготовила: учитель истории и</a:t>
            </a:r>
          </a:p>
          <a:p>
            <a:r>
              <a:rPr lang="ru-RU" sz="1300" dirty="0" smtClean="0"/>
              <a:t>обществознания</a:t>
            </a:r>
          </a:p>
          <a:p>
            <a:r>
              <a:rPr lang="ru-RU" sz="1300" dirty="0" smtClean="0"/>
              <a:t>Гарбузова О.Р.</a:t>
            </a:r>
          </a:p>
          <a:p>
            <a:r>
              <a:rPr lang="ru-RU" sz="1300" dirty="0" smtClean="0"/>
              <a:t>МОУ «Средняя школа № 36»</a:t>
            </a:r>
          </a:p>
          <a:p>
            <a:endParaRPr lang="ru-RU" sz="13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14356"/>
            <a:ext cx="9144000" cy="21236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ОТКЛОНЯЮЩЕЕСЯ</a:t>
            </a:r>
          </a:p>
          <a:p>
            <a:pPr algn="ctr"/>
            <a:r>
              <a:rPr lang="ru-RU" sz="6600" b="1" cap="none" spc="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ПОВЕДЕНИЕ</a:t>
            </a:r>
            <a:endParaRPr lang="ru-RU" sz="66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85728"/>
            <a:ext cx="7929618" cy="5078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                       </a:t>
            </a:r>
            <a:r>
              <a:rPr lang="ru-RU" sz="4400" dirty="0" smtClean="0">
                <a:solidFill>
                  <a:srgbClr val="0000FF"/>
                </a:solidFill>
              </a:rPr>
              <a:t>ФАКТЫ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подростков риск развития алкогольной зависимости в 1,5 раза выше, чем у людей в возрасте 30-35 лет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 девушек и женщин зависимость от алкоголя формируется быстрее, чем у юношей и мужчин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В последнее время широкое распространение получил «ПИВНОЙ» алкоголизм у школьников 12-14 лет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642918"/>
            <a:ext cx="83582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Пьянство – русский народный обычай: </a:t>
            </a:r>
          </a:p>
          <a:p>
            <a:r>
              <a:rPr lang="ru-RU" sz="3200" dirty="0" smtClean="0">
                <a:solidFill>
                  <a:srgbClr val="0000FF"/>
                </a:solidFill>
              </a:rPr>
              <a:t>                миф или реальность?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857364"/>
            <a:ext cx="82153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000" dirty="0" smtClean="0"/>
              <a:t>Наши предки традиционно пили напитки, крепость которых не превышала 15 градусов (пиво, медовуха) по определённым праздникам. Впервые водка в Россию была завезена из Генуи в 1428 году. Но познакомившись с последствиями её употребления, ввоз водки в Россию запретили. </a:t>
            </a:r>
          </a:p>
          <a:p>
            <a:r>
              <a:rPr lang="ru-RU" sz="2000" dirty="0" smtClean="0"/>
              <a:t>      Первый «Царёв кабак» был открыт в Москве при Иване Грозном. В открытую продажу водка стала поступать при Петре </a:t>
            </a:r>
            <a:r>
              <a:rPr lang="en-US" sz="2000" dirty="0" smtClean="0"/>
              <a:t>I</a:t>
            </a:r>
            <a:r>
              <a:rPr lang="ru-RU" sz="2000" dirty="0" smtClean="0"/>
              <a:t>, но подавали её гостям только вместе с обильной мясной пищей. Считалось, что это позволит предотвратить состояние опьянения. </a:t>
            </a:r>
          </a:p>
          <a:p>
            <a:r>
              <a:rPr lang="ru-RU" sz="2000" dirty="0" smtClean="0"/>
              <a:t>      В 17-18 веках в России случались трезвеннические бунты. Крестьяне были возмущены политикой государства, благодаря которой водка стала доступным напитком.</a:t>
            </a:r>
          </a:p>
          <a:p>
            <a:r>
              <a:rPr lang="ru-RU" sz="2000" dirty="0" smtClean="0"/>
              <a:t>       Резкое распространение алкоголя стало происходить в начале 19 века. С этого времени торговля алкоголем стала одним из основных источников поступления денег в государственную казну.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0009-009-No-s-16-go-stoletija-nachalsja-massovyj-zavoz-iz-za-granitsy-vodki-i-vi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616000" cy="3150793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i.jpeg медаль за пьянство 7 кг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876"/>
            <a:ext cx="4146413" cy="3096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357950" y="357166"/>
            <a:ext cx="20717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«Царёв кабак» </a:t>
            </a:r>
            <a:endParaRPr lang="ru-RU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4500570"/>
            <a:ext cx="40719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Медаль «За пьянство», учреждённая Петром </a:t>
            </a:r>
            <a:r>
              <a:rPr lang="en-US" sz="2800" dirty="0" smtClean="0"/>
              <a:t>I</a:t>
            </a:r>
            <a:r>
              <a:rPr lang="ru-RU" sz="2800" dirty="0" smtClean="0"/>
              <a:t>, вес без цепи около 7 кг.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286808" cy="4401205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НАРКОМАНИЯ </a:t>
            </a:r>
            <a:r>
              <a:rPr lang="ru-RU" sz="4000" dirty="0" smtClean="0"/>
              <a:t>– болезненное, часто непреодолимое влечение к наркотическим средствам, приводящее к глубокому истощению психических и физических сил человека, к разрушению его личности.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Мои документы\503b4928f17165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810000" cy="2943225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76487480_large_pravonar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653378" cy="2952000"/>
          </a:xfrm>
          <a:prstGeom prst="rect">
            <a:avLst/>
          </a:prstGeom>
          <a:noFill/>
        </p:spPr>
      </p:pic>
      <p:pic>
        <p:nvPicPr>
          <p:cNvPr id="4102" name="Picture 6" descr="C:\Documents and Settings\Admin\Мои документы\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643314"/>
            <a:ext cx="3780000" cy="2842556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Мои документы\2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285728"/>
            <a:ext cx="3630773" cy="313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14290"/>
            <a:ext cx="82153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FF"/>
                </a:solidFill>
              </a:rPr>
              <a:t>ГУБИТЕЛЬНЫЕ ПОСЛЕДСТВИЯ УПОТРЕБЛЕНИЯ НАРКОТИКОВ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У 25-30-летних родителей, пробовавших в 15-16-летнем возрасте наркотики, риск рождения ребёнка с физическими или психическими отклонениями повышается в 2-3 раза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Эффективность лечения наркомании всего 1-2 человека из 10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4098" name="Picture 2" descr="C:\Documents and Settings\Admin\Мои документы\67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18000"/>
            <a:ext cx="3598482" cy="4140000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Мои документы\1331814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000372"/>
            <a:ext cx="4720523" cy="356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81439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Алкоголизм и наркомания самым пагубным образом влияют на человека, разрушая его личность, причиняя огромные страдания его близким.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143116"/>
            <a:ext cx="850112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36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Не позволяй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другим манипулировать собой. </a:t>
            </a:r>
          </a:p>
          <a:p>
            <a:pPr algn="ctr"/>
            <a:r>
              <a:rPr lang="ru-RU" sz="3600" b="1" cap="all" spc="0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Делай свой выбор сам!</a:t>
            </a:r>
            <a:endParaRPr lang="ru-RU" sz="3600" b="1" cap="all" spc="0" dirty="0">
              <a:ln w="0"/>
              <a:solidFill>
                <a:srgbClr val="92D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785794"/>
            <a:ext cx="8001056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Отклоняющееся поведение </a:t>
            </a:r>
            <a:r>
              <a:rPr lang="ru-RU" sz="4000" dirty="0" smtClean="0">
                <a:solidFill>
                  <a:schemeClr val="tx1"/>
                </a:solidFill>
              </a:rPr>
              <a:t>– </a:t>
            </a:r>
            <a:r>
              <a:rPr lang="ru-RU" sz="4000" dirty="0" err="1" smtClean="0">
                <a:solidFill>
                  <a:schemeClr val="tx1"/>
                </a:solidFill>
              </a:rPr>
              <a:t>поведение</a:t>
            </a:r>
            <a:r>
              <a:rPr lang="ru-RU" sz="4000" dirty="0" smtClean="0">
                <a:solidFill>
                  <a:schemeClr val="tx1"/>
                </a:solidFill>
              </a:rPr>
              <a:t>, которое не согласуется с социальными нормами.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429684" cy="57246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Проявления отклоняющегося поведения:</a:t>
            </a:r>
          </a:p>
          <a:p>
            <a:endParaRPr lang="ru-RU" dirty="0" smtClean="0"/>
          </a:p>
          <a:p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 Аморальные поступки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Правонарушения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Новаторские предложения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Общественно-безопасные особенности личности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821537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Формы отклоняющегося поведения</a:t>
            </a:r>
            <a:endParaRPr lang="ru-R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642918"/>
            <a:ext cx="807249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На уровне отдельной личности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2428868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Подросток стал заядлым курильщиком</a:t>
            </a:r>
            <a:endParaRPr lang="ru-RU" sz="6000" dirty="0"/>
          </a:p>
        </p:txBody>
      </p:sp>
      <p:pic>
        <p:nvPicPr>
          <p:cNvPr id="1026" name="Picture 2" descr="C:\Documents and Settings\Admin\Мои документы\1228230983_secondhandsmoking01-595x7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7158" y="1975793"/>
            <a:ext cx="3429024" cy="4882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57242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000" dirty="0" smtClean="0">
                <a:solidFill>
                  <a:srgbClr val="0000FF"/>
                </a:solidFill>
              </a:rPr>
              <a:t>В малых социальных группах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428736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Пьющие родители не заботятся о малолетних детях</a:t>
            </a:r>
            <a:endParaRPr lang="ru-RU" sz="4800" dirty="0"/>
          </a:p>
        </p:txBody>
      </p:sp>
      <p:pic>
        <p:nvPicPr>
          <p:cNvPr id="2050" name="Picture 2" descr="C:\Documents and Settings\Admin\Мои документы\70565877_1297503716_rebenok_i_alkogol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86346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072494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4400" dirty="0" smtClean="0">
                <a:solidFill>
                  <a:srgbClr val="0000FF"/>
                </a:solidFill>
              </a:rPr>
              <a:t>На уровне государства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1214422"/>
            <a:ext cx="35004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Чиновник вымогает взятку</a:t>
            </a:r>
            <a:endParaRPr lang="ru-RU" sz="5400" dirty="0"/>
          </a:p>
        </p:txBody>
      </p:sp>
      <p:pic>
        <p:nvPicPr>
          <p:cNvPr id="1026" name="Picture 2" descr="C:\Documents and Settings\Admin\Мои документы\i.jpeg чиновни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857784" cy="5114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2"/>
            <a:ext cx="8072494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АЛКОГОЛИЗМ </a:t>
            </a:r>
            <a:r>
              <a:rPr lang="ru-RU" sz="4000" dirty="0" smtClean="0"/>
              <a:t>– хроническое заболевание, обусловленное систематическим употреблением спиртных напитков, ведущее к физической, психической, социальной деградации личности.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Мои документы\f1aec2a53c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14290"/>
            <a:ext cx="3984000" cy="298800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Мои документы\482188_20111127145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429000"/>
            <a:ext cx="4038631" cy="3132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Мои документы\photo_50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42852"/>
            <a:ext cx="4471110" cy="648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407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vyach</cp:lastModifiedBy>
  <cp:revision>24</cp:revision>
  <dcterms:created xsi:type="dcterms:W3CDTF">2004-11-17T20:06:44Z</dcterms:created>
  <dcterms:modified xsi:type="dcterms:W3CDTF">2022-01-24T15:32:11Z</dcterms:modified>
</cp:coreProperties>
</file>