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8" r:id="rId10"/>
    <p:sldId id="269" r:id="rId11"/>
    <p:sldId id="270" r:id="rId12"/>
    <p:sldId id="271" r:id="rId13"/>
    <p:sldId id="272" r:id="rId14"/>
    <p:sldId id="277" r:id="rId15"/>
    <p:sldId id="278" r:id="rId16"/>
    <p:sldId id="279" r:id="rId17"/>
    <p:sldId id="280" r:id="rId18"/>
    <p:sldId id="281" r:id="rId19"/>
    <p:sldId id="287" r:id="rId20"/>
    <p:sldId id="288" r:id="rId21"/>
    <p:sldId id="289" r:id="rId22"/>
    <p:sldId id="293" r:id="rId23"/>
    <p:sldId id="296" r:id="rId24"/>
    <p:sldId id="29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776" y="2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00490-3C84-4F72-9ACD-A954B6EB5F2B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splatnye-fony-dlya-presentacii-powerpoin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739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76672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«Культура и традиции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Мордовского народа»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8dc66f562cd6fd8b35294f3e9548e66.jpg"/>
          <p:cNvPicPr>
            <a:picLocks noChangeAspect="1"/>
          </p:cNvPicPr>
          <p:nvPr/>
        </p:nvPicPr>
        <p:blipFill>
          <a:blip r:embed="rId3" cstate="print"/>
          <a:srcRect l="8349" r="8163"/>
          <a:stretch>
            <a:fillRect/>
          </a:stretch>
        </p:blipFill>
        <p:spPr>
          <a:xfrm>
            <a:off x="323528" y="4293096"/>
            <a:ext cx="2880320" cy="2298535"/>
          </a:xfrm>
          <a:prstGeom prst="rect">
            <a:avLst/>
          </a:prstGeom>
        </p:spPr>
      </p:pic>
      <p:pic>
        <p:nvPicPr>
          <p:cNvPr id="7" name="Рисунок 6" descr="13996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420888"/>
            <a:ext cx="2404864" cy="3607296"/>
          </a:xfrm>
          <a:prstGeom prst="rect">
            <a:avLst/>
          </a:prstGeom>
        </p:spPr>
      </p:pic>
      <p:pic>
        <p:nvPicPr>
          <p:cNvPr id="8" name="Рисунок 7" descr="b4aacfc98f6b1bae2990efa67af4d676_768.jpg"/>
          <p:cNvPicPr>
            <a:picLocks noChangeAspect="1"/>
          </p:cNvPicPr>
          <p:nvPr/>
        </p:nvPicPr>
        <p:blipFill>
          <a:blip r:embed="rId5" cstate="print"/>
          <a:srcRect l="13189"/>
          <a:stretch>
            <a:fillRect/>
          </a:stretch>
        </p:blipFill>
        <p:spPr>
          <a:xfrm>
            <a:off x="6012160" y="2132856"/>
            <a:ext cx="2843808" cy="2286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013176"/>
            <a:ext cx="3024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Подготовила: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С/п. к/в «Детский сад «Звёздочка» Фролова Л.П.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cfe7240a45.jpg"/>
          <p:cNvPicPr>
            <a:picLocks noChangeAspect="1"/>
          </p:cNvPicPr>
          <p:nvPr/>
        </p:nvPicPr>
        <p:blipFill>
          <a:blip r:embed="rId2" cstate="print"/>
          <a:srcRect l="8962" t="17709" r="3538" b="20417"/>
          <a:stretch>
            <a:fillRect/>
          </a:stretch>
        </p:blipFill>
        <p:spPr>
          <a:xfrm>
            <a:off x="0" y="5705872"/>
            <a:ext cx="9144000" cy="1152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Домашняя утварь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47c0688b5cac53a45b69feceef26f9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908720"/>
            <a:ext cx="2497460" cy="2493297"/>
          </a:xfrm>
          <a:prstGeom prst="rect">
            <a:avLst/>
          </a:prstGeom>
        </p:spPr>
      </p:pic>
      <p:pic>
        <p:nvPicPr>
          <p:cNvPr id="4098" name="Picture 2" descr="http://samovarchiki.ru/images/products/2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2808312" cy="2445271"/>
          </a:xfrm>
          <a:prstGeom prst="rect">
            <a:avLst/>
          </a:prstGeom>
          <a:noFill/>
        </p:spPr>
      </p:pic>
      <p:pic>
        <p:nvPicPr>
          <p:cNvPr id="7" name="Рисунок 6" descr="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284984"/>
            <a:ext cx="3096344" cy="2322258"/>
          </a:xfrm>
          <a:prstGeom prst="rect">
            <a:avLst/>
          </a:prstGeom>
        </p:spPr>
      </p:pic>
      <p:pic>
        <p:nvPicPr>
          <p:cNvPr id="8" name="Рисунок 7" descr="0013-021-.jpg"/>
          <p:cNvPicPr>
            <a:picLocks noChangeAspect="1"/>
          </p:cNvPicPr>
          <p:nvPr/>
        </p:nvPicPr>
        <p:blipFill>
          <a:blip r:embed="rId6" cstate="print"/>
          <a:srcRect l="11090" t="6238" b="23065"/>
          <a:stretch>
            <a:fillRect/>
          </a:stretch>
        </p:blipFill>
        <p:spPr>
          <a:xfrm>
            <a:off x="6372200" y="3212976"/>
            <a:ext cx="2520280" cy="244827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Пашенное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земледелие</a:t>
            </a:r>
            <a:r>
              <a:rPr lang="ru-RU" dirty="0"/>
              <a:t>. </a:t>
            </a:r>
          </a:p>
        </p:txBody>
      </p:sp>
      <p:pic>
        <p:nvPicPr>
          <p:cNvPr id="4" name="Рисунок 3" descr="dc008764cd9d237eb10e00ad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680520" cy="4104456"/>
          </a:xfrm>
          <a:prstGeom prst="rect">
            <a:avLst/>
          </a:prstGeom>
        </p:spPr>
      </p:pic>
      <p:pic>
        <p:nvPicPr>
          <p:cNvPr id="5" name="Рисунок 4" descr="ya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1907704" cy="1431159"/>
          </a:xfrm>
          <a:prstGeom prst="rect">
            <a:avLst/>
          </a:prstGeom>
        </p:spPr>
      </p:pic>
      <p:pic>
        <p:nvPicPr>
          <p:cNvPr id="6" name="Рисунок 5" descr="175862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2016224" cy="2060848"/>
          </a:xfrm>
          <a:prstGeom prst="rect">
            <a:avLst/>
          </a:prstGeom>
        </p:spPr>
      </p:pic>
      <p:pic>
        <p:nvPicPr>
          <p:cNvPr id="7" name="Рисунок 6" descr="kolos-chastnyi-selskohozyaistvennyi-vk-v-lunintse.jpg"/>
          <p:cNvPicPr>
            <a:picLocks noChangeAspect="1"/>
          </p:cNvPicPr>
          <p:nvPr/>
        </p:nvPicPr>
        <p:blipFill>
          <a:blip r:embed="rId5" cstate="print"/>
          <a:srcRect t="12715" b="14174"/>
          <a:stretch>
            <a:fillRect/>
          </a:stretch>
        </p:blipFill>
        <p:spPr>
          <a:xfrm>
            <a:off x="179512" y="4005064"/>
            <a:ext cx="2026728" cy="1390309"/>
          </a:xfrm>
          <a:prstGeom prst="rect">
            <a:avLst/>
          </a:prstGeom>
        </p:spPr>
      </p:pic>
      <p:pic>
        <p:nvPicPr>
          <p:cNvPr id="8" name="Рисунок 7" descr="rizol-za-grasak-galerija-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908720"/>
            <a:ext cx="1841593" cy="1484784"/>
          </a:xfrm>
          <a:prstGeom prst="rect">
            <a:avLst/>
          </a:prstGeom>
        </p:spPr>
      </p:pic>
      <p:pic>
        <p:nvPicPr>
          <p:cNvPr id="9" name="Рисунок 8" descr="222609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2780928"/>
            <a:ext cx="1777360" cy="2580039"/>
          </a:xfrm>
          <a:prstGeom prst="rect">
            <a:avLst/>
          </a:prstGeom>
        </p:spPr>
      </p:pic>
      <p:pic>
        <p:nvPicPr>
          <p:cNvPr id="10" name="Рисунок 9" descr="bb90fe1433f5e5ed733e32d58121c3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11" name="Рисунок 10" descr="bb90fe1433f5e5ed733e32d58121c391.jpg"/>
          <p:cNvPicPr>
            <a:picLocks noChangeAspect="1"/>
          </p:cNvPicPr>
          <p:nvPr/>
        </p:nvPicPr>
        <p:blipFill>
          <a:blip r:embed="rId9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Огородничество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6" name="Рисунок 5" descr="1450647941849e09c158b16dc73f7d5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76326" cy="1825135"/>
          </a:xfrm>
          <a:prstGeom prst="rect">
            <a:avLst/>
          </a:prstGeom>
        </p:spPr>
      </p:pic>
      <p:pic>
        <p:nvPicPr>
          <p:cNvPr id="7" name="Рисунок 6" descr="Tehnologiya-vyirashhivaniya-i-hraneniya-morkovi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84784"/>
            <a:ext cx="2195736" cy="1500289"/>
          </a:xfrm>
          <a:prstGeom prst="rect">
            <a:avLst/>
          </a:prstGeom>
        </p:spPr>
      </p:pic>
      <p:pic>
        <p:nvPicPr>
          <p:cNvPr id="9" name="Рисунок 8" descr="107156_or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24944"/>
            <a:ext cx="2339752" cy="1798320"/>
          </a:xfrm>
          <a:prstGeom prst="rect">
            <a:avLst/>
          </a:prstGeom>
        </p:spPr>
      </p:pic>
      <p:pic>
        <p:nvPicPr>
          <p:cNvPr id="10" name="Рисунок 9" descr="ogurc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25144"/>
            <a:ext cx="2267744" cy="1274984"/>
          </a:xfrm>
          <a:prstGeom prst="rect">
            <a:avLst/>
          </a:prstGeom>
        </p:spPr>
      </p:pic>
      <p:pic>
        <p:nvPicPr>
          <p:cNvPr id="11" name="Рисунок 10" descr="852d6ce53c800d6c3b4aa864633101f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116632"/>
            <a:ext cx="1979712" cy="1772816"/>
          </a:xfrm>
          <a:prstGeom prst="rect">
            <a:avLst/>
          </a:prstGeom>
        </p:spPr>
      </p:pic>
      <p:pic>
        <p:nvPicPr>
          <p:cNvPr id="12" name="Рисунок 11" descr="2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2280" y="1844824"/>
            <a:ext cx="2051720" cy="1624584"/>
          </a:xfrm>
          <a:prstGeom prst="rect">
            <a:avLst/>
          </a:prstGeom>
        </p:spPr>
      </p:pic>
      <p:pic>
        <p:nvPicPr>
          <p:cNvPr id="13" name="Рисунок 12" descr="10-samykh-poleznykh-produktov-dlya-zhenshchin-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3292" y="3501008"/>
            <a:ext cx="1900708" cy="1032718"/>
          </a:xfrm>
          <a:prstGeom prst="rect">
            <a:avLst/>
          </a:prstGeom>
        </p:spPr>
      </p:pic>
      <p:pic>
        <p:nvPicPr>
          <p:cNvPr id="14" name="Рисунок 13" descr="лук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4797152"/>
            <a:ext cx="1907704" cy="1240971"/>
          </a:xfrm>
          <a:prstGeom prst="rect">
            <a:avLst/>
          </a:prstGeom>
        </p:spPr>
      </p:pic>
      <p:pic>
        <p:nvPicPr>
          <p:cNvPr id="15" name="Рисунок 14" descr="image (1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67744" y="1268760"/>
            <a:ext cx="498280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18864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Скотоводство и пчеловодство.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12-031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3912435" cy="2934326"/>
          </a:xfrm>
          <a:prstGeom prst="rect">
            <a:avLst/>
          </a:prstGeom>
        </p:spPr>
      </p:pic>
      <p:pic>
        <p:nvPicPr>
          <p:cNvPr id="6" name="Рисунок 5" descr="img9.jpg"/>
          <p:cNvPicPr>
            <a:picLocks noChangeAspect="1"/>
          </p:cNvPicPr>
          <p:nvPr/>
        </p:nvPicPr>
        <p:blipFill>
          <a:blip r:embed="rId4" cstate="print"/>
          <a:srcRect t="11151" r="50000"/>
          <a:stretch>
            <a:fillRect/>
          </a:stretch>
        </p:blipFill>
        <p:spPr>
          <a:xfrm>
            <a:off x="5580112" y="1700808"/>
            <a:ext cx="2968696" cy="3956505"/>
          </a:xfrm>
          <a:prstGeom prst="rect">
            <a:avLst/>
          </a:prstGeom>
        </p:spPr>
      </p:pic>
      <p:pic>
        <p:nvPicPr>
          <p:cNvPr id="7" name="Рисунок 6" descr="img15.jpg"/>
          <p:cNvPicPr>
            <a:picLocks noChangeAspect="1"/>
          </p:cNvPicPr>
          <p:nvPr/>
        </p:nvPicPr>
        <p:blipFill>
          <a:blip r:embed="rId2" cstate="print"/>
          <a:srcRect l="34949" b="86749"/>
          <a:stretch>
            <a:fillRect/>
          </a:stretch>
        </p:blipFill>
        <p:spPr>
          <a:xfrm rot="5400000">
            <a:off x="-2519772" y="2519772"/>
            <a:ext cx="5948264" cy="90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8864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Мужской мордовский национальный костюм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131a880ca75723f672897d35906a74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692696"/>
            <a:ext cx="2326754" cy="4701318"/>
          </a:xfrm>
          <a:prstGeom prst="rect">
            <a:avLst/>
          </a:prstGeom>
        </p:spPr>
      </p:pic>
      <p:pic>
        <p:nvPicPr>
          <p:cNvPr id="6" name="Рисунок 5" descr="4627ffede39cbe5664868e4954547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836712"/>
            <a:ext cx="4174217" cy="446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517232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Рубаха -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панар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,  штаны –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понкст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и пояс - кушак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537321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Сумань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- приталенное суконное пальто черного или коричневого цвета.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aqltzug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908720"/>
            <a:ext cx="2490155" cy="4581128"/>
          </a:xfrm>
          <a:prstGeom prst="rect">
            <a:avLst/>
          </a:prstGeom>
        </p:spPr>
      </p:pic>
      <p:pic>
        <p:nvPicPr>
          <p:cNvPr id="5" name="Рисунок 4" descr="vishivka-na-mordovskom-kostyume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980728"/>
            <a:ext cx="2437408" cy="4409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Женский мордовский национальный костюм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5892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Девушка - эрзянка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55892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Девушка - </a:t>
            </a:r>
            <a:r>
              <a:rPr lang="ru-RU" dirty="0" err="1" smtClean="0"/>
              <a:t>мокшанка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Женский мордовский национальный костюм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80207333b5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196752"/>
            <a:ext cx="2699513" cy="2912100"/>
          </a:xfrm>
          <a:prstGeom prst="rect">
            <a:avLst/>
          </a:prstGeom>
        </p:spPr>
      </p:pic>
      <p:pic>
        <p:nvPicPr>
          <p:cNvPr id="7" name="Рисунок 6" descr="ff3bdb8d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268760"/>
            <a:ext cx="3476104" cy="2607078"/>
          </a:xfrm>
          <a:prstGeom prst="rect">
            <a:avLst/>
          </a:prstGeom>
        </p:spPr>
      </p:pic>
      <p:pic>
        <p:nvPicPr>
          <p:cNvPr id="8" name="Рисунок 7" descr="poyas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284984"/>
            <a:ext cx="2735782" cy="2225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422108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Пулай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украшение  наподобие пояса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077072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Праздничный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пулай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украшение наподобие пояса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35896" y="566124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Пояс с кистями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5" name="Рисунок 4" descr="598c3f956d8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2924175" cy="4238625"/>
          </a:xfrm>
          <a:prstGeom prst="rect">
            <a:avLst/>
          </a:prstGeom>
        </p:spPr>
      </p:pic>
      <p:pic>
        <p:nvPicPr>
          <p:cNvPr id="8" name="Рисунок 7" descr="tatarskij-nacionalnyj-kostyum-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340768"/>
            <a:ext cx="3618532" cy="3618532"/>
          </a:xfrm>
          <a:prstGeom prst="rect">
            <a:avLst/>
          </a:prstGeom>
        </p:spPr>
      </p:pic>
      <p:pic>
        <p:nvPicPr>
          <p:cNvPr id="9" name="Рисунок 8" descr="aneuet8k.jpg"/>
          <p:cNvPicPr>
            <a:picLocks noChangeAspect="1"/>
          </p:cNvPicPr>
          <p:nvPr/>
        </p:nvPicPr>
        <p:blipFill>
          <a:blip r:embed="rId5" cstate="print"/>
          <a:srcRect r="26948"/>
          <a:stretch>
            <a:fillRect/>
          </a:stretch>
        </p:blipFill>
        <p:spPr>
          <a:xfrm>
            <a:off x="2195736" y="2924944"/>
            <a:ext cx="4032448" cy="2854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Головные уборы мордовского национального костюма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53012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высокие головные уборы мордвы.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5157192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высокие головные уборы мордвы.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Обувь мордовского народа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0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08720"/>
            <a:ext cx="3563888" cy="2672916"/>
          </a:xfrm>
          <a:prstGeom prst="rect">
            <a:avLst/>
          </a:prstGeom>
        </p:spPr>
      </p:pic>
      <p:pic>
        <p:nvPicPr>
          <p:cNvPr id="6" name="Рисунок 5" descr="lap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08720"/>
            <a:ext cx="3899912" cy="2534120"/>
          </a:xfrm>
          <a:prstGeom prst="rect">
            <a:avLst/>
          </a:prstGeom>
        </p:spPr>
      </p:pic>
      <p:pic>
        <p:nvPicPr>
          <p:cNvPr id="7" name="Рисунок 6" descr="1_52551efd8c1a652551efd8c1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068960"/>
            <a:ext cx="2592288" cy="2397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342900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Лапти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566124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Валенки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371703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Сапоги со складчатым голенищем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26064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Мордовская национальная кухня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edvezhi-lapy-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2304256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636912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Офтонь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мадя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(мокш.)/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Овтонь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лапа (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эрз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.) 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«Медвежья лапа».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vyalinaya-plotva-rece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429000"/>
            <a:ext cx="2736304" cy="2004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558924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Рыба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article4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908720"/>
            <a:ext cx="2188602" cy="19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3928" y="299695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Квашеные овощи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maska-iz-rzhanogo-hleba-vosstanovit-zhiznesposobnyy-balans-kozhnogo-pokro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3573016"/>
            <a:ext cx="2712165" cy="1872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6136" y="551723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Хлеб ржаной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0336435a611f4b1d1c8f0673f53038d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1124744"/>
            <a:ext cx="2505472" cy="16630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72200" y="29969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Хлеб пшеничный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splatnye-fony-dlya-presentacii-powerpoin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76672"/>
            <a:ext cx="367240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«Мой любимый мордовский край»</a:t>
            </a:r>
          </a:p>
          <a:p>
            <a:pPr algn="ctr"/>
            <a:r>
              <a:rPr lang="ru-RU" dirty="0"/>
              <a:t> 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 российских огромных просторах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Есть зелёный затерянный рай.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Это светлый, уютный и скромный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Мой любимый мордовский край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 народ весёлый и сильный,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Работящий и дружный народ,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 приветливый, и красивый,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Он в согласье и в мире живёт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Здесь гостей хлебом-солью встречают,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На столе - стопка </a:t>
            </a:r>
            <a:r>
              <a:rPr lang="ru-RU" b="1" dirty="0" err="1">
                <a:solidFill>
                  <a:srgbClr val="002060"/>
                </a:solidFill>
              </a:rPr>
              <a:t>пачат</a:t>
            </a:r>
            <a:r>
              <a:rPr lang="ru-RU" b="1" dirty="0">
                <a:solidFill>
                  <a:srgbClr val="002060"/>
                </a:solidFill>
              </a:rPr>
              <a:t> - блинов, 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Позой - брагой поят - угощают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Да водой из святых родников</a:t>
            </a:r>
            <a:r>
              <a:rPr lang="ru-RU" b="1" dirty="0" smtClean="0">
                <a:solidFill>
                  <a:srgbClr val="002060"/>
                </a:solidFill>
              </a:rPr>
              <a:t>…</a:t>
            </a:r>
          </a:p>
          <a:p>
            <a:pPr algn="ctr"/>
            <a:endParaRPr lang="ru-RU" dirty="0"/>
          </a:p>
          <a:p>
            <a:pPr algn="r"/>
            <a:r>
              <a:rPr lang="ru-RU" i="1" dirty="0" smtClean="0">
                <a:solidFill>
                  <a:srgbClr val="002060"/>
                </a:solidFill>
              </a:rPr>
              <a:t>Юлия Кошелева</a:t>
            </a:r>
            <a:endParaRPr lang="ru-RU" dirty="0">
              <a:solidFill>
                <a:srgbClr val="002060"/>
              </a:solidFill>
            </a:endParaRPr>
          </a:p>
          <a:p>
            <a:pPr algn="r"/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 descr="7RH1JkdnATE.jpg"/>
          <p:cNvPicPr>
            <a:picLocks noChangeAspect="1"/>
          </p:cNvPicPr>
          <p:nvPr/>
        </p:nvPicPr>
        <p:blipFill>
          <a:blip r:embed="rId3" cstate="print"/>
          <a:srcRect l="6313" r="4849"/>
          <a:stretch>
            <a:fillRect/>
          </a:stretch>
        </p:blipFill>
        <p:spPr>
          <a:xfrm>
            <a:off x="3923928" y="980728"/>
            <a:ext cx="5112568" cy="468052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Мордовская национальная кухня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2736304" cy="2052228"/>
          </a:xfrm>
          <a:prstGeom prst="rect">
            <a:avLst/>
          </a:prstGeom>
        </p:spPr>
      </p:pic>
      <p:pic>
        <p:nvPicPr>
          <p:cNvPr id="6" name="Рисунок 5" descr="perlovka_s_mjasom-0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764705"/>
            <a:ext cx="3024336" cy="2113837"/>
          </a:xfrm>
          <a:prstGeom prst="rect">
            <a:avLst/>
          </a:prstGeom>
        </p:spPr>
      </p:pic>
      <p:pic>
        <p:nvPicPr>
          <p:cNvPr id="7" name="Рисунок 6" descr="orig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429000"/>
            <a:ext cx="2952328" cy="2160240"/>
          </a:xfrm>
          <a:prstGeom prst="rect">
            <a:avLst/>
          </a:prstGeom>
        </p:spPr>
      </p:pic>
      <p:pic>
        <p:nvPicPr>
          <p:cNvPr id="8" name="Рисунок 7" descr="lcTBKtvkqsFs8XPDskPl5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429000"/>
            <a:ext cx="3491880" cy="2088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29969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Пшенная каша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2924944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Перловая каша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566124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Каша из полбы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573325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Каша из ржи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1663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Мордовская национальная кухня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orig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2376264" cy="1763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7890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евчелень-прякат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ирог со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свежей калиной </a:t>
            </a:r>
          </a:p>
        </p:txBody>
      </p:sp>
      <p:pic>
        <p:nvPicPr>
          <p:cNvPr id="7" name="Рисунок 6" descr="ixdft6.jpg"/>
          <p:cNvPicPr>
            <a:picLocks noChangeAspect="1"/>
          </p:cNvPicPr>
          <p:nvPr/>
        </p:nvPicPr>
        <p:blipFill>
          <a:blip r:embed="rId4" cstate="print"/>
          <a:srcRect l="27950"/>
          <a:stretch>
            <a:fillRect/>
          </a:stretch>
        </p:blipFill>
        <p:spPr>
          <a:xfrm>
            <a:off x="3059832" y="3789040"/>
            <a:ext cx="3347864" cy="1815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824" y="5517232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Пачат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мокш.) или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Пачалксеть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эрз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.)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блины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8685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836712"/>
            <a:ext cx="1739535" cy="2043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904" y="292494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Чапамо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ловса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густой кисломолочный напиток</a:t>
            </a:r>
          </a:p>
        </p:txBody>
      </p:sp>
      <p:pic>
        <p:nvPicPr>
          <p:cNvPr id="11" name="Рисунок 10" descr="168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556792"/>
            <a:ext cx="2627784" cy="1968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4208" y="386104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Поза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2606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Искусство  мордовского  народа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thumb_12828_default_bi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908720"/>
            <a:ext cx="2710780" cy="1805379"/>
          </a:xfrm>
          <a:prstGeom prst="rect">
            <a:avLst/>
          </a:prstGeom>
        </p:spPr>
      </p:pic>
      <p:pic>
        <p:nvPicPr>
          <p:cNvPr id="6" name="Рисунок 5" descr="10572_f7c9adcd1be1dc88ade38ff8d68b40f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268760"/>
            <a:ext cx="3018681" cy="4024908"/>
          </a:xfrm>
          <a:prstGeom prst="rect">
            <a:avLst/>
          </a:prstGeom>
        </p:spPr>
      </p:pic>
      <p:pic>
        <p:nvPicPr>
          <p:cNvPr id="7" name="Рисунок 6" descr="601047-w70@3x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08720"/>
            <a:ext cx="1800200" cy="4286190"/>
          </a:xfrm>
          <a:prstGeom prst="rect">
            <a:avLst/>
          </a:prstGeom>
        </p:spPr>
      </p:pic>
      <p:pic>
        <p:nvPicPr>
          <p:cNvPr id="8" name="Рисунок 7" descr="etnografic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3284984"/>
            <a:ext cx="3441576" cy="2275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544522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27089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Узорное ткачество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537321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Ювелирное искусство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760" y="558924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Декоративная резьба по дереву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Мордовские народные музыкальные инструменты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b1411cf025b710a5bde4ef316456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980728"/>
            <a:ext cx="2455957" cy="1512168"/>
          </a:xfrm>
          <a:prstGeom prst="rect">
            <a:avLst/>
          </a:prstGeom>
        </p:spPr>
      </p:pic>
      <p:pic>
        <p:nvPicPr>
          <p:cNvPr id="6" name="Рисунок 5" descr="ClarinetMusicalInstrument_13.jpg0333ccaf-06fe-4fe4-a47e-799570c697a3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908720"/>
            <a:ext cx="1728192" cy="1728192"/>
          </a:xfrm>
          <a:prstGeom prst="rect">
            <a:avLst/>
          </a:prstGeom>
        </p:spPr>
      </p:pic>
      <p:pic>
        <p:nvPicPr>
          <p:cNvPr id="7" name="Рисунок 6" descr="trembita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852936"/>
            <a:ext cx="3445396" cy="1535448"/>
          </a:xfrm>
          <a:prstGeom prst="rect">
            <a:avLst/>
          </a:prstGeom>
        </p:spPr>
      </p:pic>
      <p:pic>
        <p:nvPicPr>
          <p:cNvPr id="10" name="Рисунок 9" descr="308862_html_m53e6ebb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221088"/>
            <a:ext cx="4626124" cy="1553867"/>
          </a:xfrm>
          <a:prstGeom prst="rect">
            <a:avLst/>
          </a:prstGeom>
        </p:spPr>
      </p:pic>
      <p:pic>
        <p:nvPicPr>
          <p:cNvPr id="11" name="Рисунок 10" descr="PNGPIX-COM-Flute-PNG-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1124744"/>
            <a:ext cx="2448272" cy="1830764"/>
          </a:xfrm>
          <a:prstGeom prst="rect">
            <a:avLst/>
          </a:prstGeom>
        </p:spPr>
      </p:pic>
      <p:pic>
        <p:nvPicPr>
          <p:cNvPr id="12" name="Рисунок 11" descr="c9b7b20ac0e60fc6864025a113f191f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420888"/>
            <a:ext cx="3008188" cy="1861788"/>
          </a:xfrm>
          <a:prstGeom prst="rect">
            <a:avLst/>
          </a:prstGeom>
        </p:spPr>
      </p:pic>
      <p:pic>
        <p:nvPicPr>
          <p:cNvPr id="13" name="Рисунок 12" descr="_________________571a393e316f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4077072"/>
            <a:ext cx="2627784" cy="17082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256490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Волынка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44008" y="292494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Флейта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20272" y="2636912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Кларнет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32240" y="386104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Торама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03648" y="5661248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Times New Roman" pitchFamily="18" charset="0"/>
              </a:rPr>
              <a:t>Трещотка</a:t>
            </a:r>
            <a:endParaRPr lang="ru-RU" sz="1200" b="1" dirty="0"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1640" y="400506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Times New Roman" pitchFamily="18" charset="0"/>
              </a:rPr>
              <a:t>Трещотка</a:t>
            </a:r>
            <a:endParaRPr lang="ru-RU" sz="1200" b="1" dirty="0"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3720" y="558924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Ксилофон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0466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russkoe_p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810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0"/>
            <a:ext cx="3635896" cy="6955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 моя».</a:t>
            </a:r>
          </a:p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тебе, Мордовия, желаю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Звёздочкой негаснущей гореть.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 тебя, цветущий край,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знаю,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Мне не жить, не строить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не петь.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Плещет воды Мокша на приволье,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Хлебородны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сурские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поля,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всё Мордовии раздолье,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Родина любимая моя.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Русские с мордвою и татары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живут заботою одной.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Ты, как мать, нас собрала недаром,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сделать крепче край родной.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Валентина Мирошина</a:t>
            </a:r>
          </a:p>
          <a:p>
            <a:pPr algn="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splatnye-fony-dlya-presentacii-powerpoin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Многонациональная Мордовия.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3115511" cy="4437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ib7a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196752"/>
            <a:ext cx="3086833" cy="42930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40152" y="5445224"/>
            <a:ext cx="3096344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ТАТАРЫ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3161_95f5c14d91355997b73653d1698420e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276872"/>
            <a:ext cx="3034423" cy="42930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5" name="Рисунок 4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pic>
        <p:nvPicPr>
          <p:cNvPr id="7" name="Рисунок 6" descr="karusel_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764704"/>
            <a:ext cx="7056784" cy="495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1640" y="0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народ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Рисунок 11" descr="bb90fe1433f5e5ed733e32d58121c391.jpg"/>
          <p:cNvPicPr>
            <a:picLocks noChangeAspect="1"/>
          </p:cNvPicPr>
          <p:nvPr/>
        </p:nvPicPr>
        <p:blipFill>
          <a:blip r:embed="rId2" cstate="print"/>
          <a:srcRect l="4049"/>
          <a:stretch>
            <a:fillRect/>
          </a:stretch>
        </p:blipFill>
        <p:spPr>
          <a:xfrm rot="16200000">
            <a:off x="-2362572" y="2362572"/>
            <a:ext cx="5768752" cy="1043608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4" name="Рисунок 3" descr="062916_002226235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908720"/>
            <a:ext cx="7547992" cy="5028850"/>
          </a:xfrm>
          <a:prstGeom prst="rect">
            <a:avLst/>
          </a:prstGeom>
        </p:spPr>
      </p:pic>
      <p:pic>
        <p:nvPicPr>
          <p:cNvPr id="5" name="Рисунок 4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45509" y="2645507"/>
            <a:ext cx="6118599" cy="827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1166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Мордовский народ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rcRect l="34949" b="86749"/>
          <a:stretch>
            <a:fillRect/>
          </a:stretch>
        </p:blipFill>
        <p:spPr>
          <a:xfrm rot="5400000">
            <a:off x="-2519772" y="2519772"/>
            <a:ext cx="5948264" cy="908720"/>
          </a:xfrm>
          <a:prstGeom prst="rect">
            <a:avLst/>
          </a:prstGeom>
        </p:spPr>
      </p:pic>
      <p:pic>
        <p:nvPicPr>
          <p:cNvPr id="4" name="Рисунок 3" descr="IMG_4941.jpg"/>
          <p:cNvPicPr>
            <a:picLocks noChangeAspect="1"/>
          </p:cNvPicPr>
          <p:nvPr/>
        </p:nvPicPr>
        <p:blipFill>
          <a:blip r:embed="rId3" cstate="print"/>
          <a:srcRect l="14509" r="5693"/>
          <a:stretch>
            <a:fillRect/>
          </a:stretch>
        </p:blipFill>
        <p:spPr>
          <a:xfrm>
            <a:off x="1331640" y="980728"/>
            <a:ext cx="7128792" cy="4725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88640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Татарский народ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45509" y="2645507"/>
            <a:ext cx="6118599" cy="827585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04664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Жилище мордовского народа </a:t>
            </a:r>
          </a:p>
        </p:txBody>
      </p:sp>
      <p:pic>
        <p:nvPicPr>
          <p:cNvPr id="6" name="Рисунок 5" descr="1755b.jpg"/>
          <p:cNvPicPr>
            <a:picLocks noChangeAspect="1"/>
          </p:cNvPicPr>
          <p:nvPr/>
        </p:nvPicPr>
        <p:blipFill>
          <a:blip r:embed="rId3" cstate="print"/>
          <a:srcRect r="6614"/>
          <a:stretch>
            <a:fillRect/>
          </a:stretch>
        </p:blipFill>
        <p:spPr>
          <a:xfrm>
            <a:off x="899592" y="1196752"/>
            <a:ext cx="3744416" cy="3000538"/>
          </a:xfrm>
          <a:prstGeom prst="rect">
            <a:avLst/>
          </a:prstGeom>
        </p:spPr>
      </p:pic>
      <p:pic>
        <p:nvPicPr>
          <p:cNvPr id="8" name="Рисунок 7" descr="92575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492896"/>
            <a:ext cx="4355871" cy="348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45509" y="2645507"/>
            <a:ext cx="6118599" cy="827585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8864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Планировка жилой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части мордвы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ello_html_2d57f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492896"/>
            <a:ext cx="4329374" cy="3419874"/>
          </a:xfrm>
          <a:prstGeom prst="rect">
            <a:avLst/>
          </a:prstGeom>
        </p:spPr>
      </p:pic>
      <p:pic>
        <p:nvPicPr>
          <p:cNvPr id="9" name="Рисунок 8" descr="img19.jpg"/>
          <p:cNvPicPr>
            <a:picLocks noChangeAspect="1"/>
          </p:cNvPicPr>
          <p:nvPr/>
        </p:nvPicPr>
        <p:blipFill>
          <a:blip r:embed="rId4" cstate="print"/>
          <a:srcRect l="50000" t="26200" r="6688" b="9401"/>
          <a:stretch>
            <a:fillRect/>
          </a:stretch>
        </p:blipFill>
        <p:spPr>
          <a:xfrm>
            <a:off x="1043608" y="908720"/>
            <a:ext cx="396044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663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Домашняя утварь </a:t>
            </a:r>
          </a:p>
        </p:txBody>
      </p:sp>
      <p:pic>
        <p:nvPicPr>
          <p:cNvPr id="3" name="Рисунок 2" descr="14cfe7240a45.jpg"/>
          <p:cNvPicPr>
            <a:picLocks noChangeAspect="1"/>
          </p:cNvPicPr>
          <p:nvPr/>
        </p:nvPicPr>
        <p:blipFill>
          <a:blip r:embed="rId2" cstate="print"/>
          <a:srcRect l="8962" t="17709" r="3538" b="20417"/>
          <a:stretch>
            <a:fillRect/>
          </a:stretch>
        </p:blipFill>
        <p:spPr>
          <a:xfrm>
            <a:off x="0" y="5705872"/>
            <a:ext cx="9144000" cy="1152128"/>
          </a:xfrm>
          <a:prstGeom prst="rect">
            <a:avLst/>
          </a:prstGeom>
        </p:spPr>
      </p:pic>
      <p:pic>
        <p:nvPicPr>
          <p:cNvPr id="4" name="Рисунок 3" descr="4220f7e20f2f2e81e993227ffff37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2520280" cy="1890210"/>
          </a:xfrm>
          <a:prstGeom prst="rect">
            <a:avLst/>
          </a:prstGeom>
        </p:spPr>
      </p:pic>
      <p:pic>
        <p:nvPicPr>
          <p:cNvPr id="5" name="Рисунок 4" descr="1920x1080resize_portfolio266_88_1334134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212976"/>
            <a:ext cx="2808312" cy="2106234"/>
          </a:xfrm>
          <a:prstGeom prst="rect">
            <a:avLst/>
          </a:prstGeom>
        </p:spPr>
      </p:pic>
      <p:pic>
        <p:nvPicPr>
          <p:cNvPr id="6" name="Рисунок 5" descr="14841367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836712"/>
            <a:ext cx="2483768" cy="1862826"/>
          </a:xfrm>
          <a:prstGeom prst="rect">
            <a:avLst/>
          </a:prstGeom>
        </p:spPr>
      </p:pic>
      <p:pic>
        <p:nvPicPr>
          <p:cNvPr id="7" name="Рисунок 6" descr="_1_06_6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284984"/>
            <a:ext cx="2929508" cy="1953005"/>
          </a:xfrm>
          <a:prstGeom prst="rect">
            <a:avLst/>
          </a:prstGeom>
        </p:spPr>
      </p:pic>
      <p:pic>
        <p:nvPicPr>
          <p:cNvPr id="8" name="Рисунок 7" descr="information_items_4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764704"/>
            <a:ext cx="2173596" cy="1988840"/>
          </a:xfrm>
          <a:prstGeom prst="rect">
            <a:avLst/>
          </a:prstGeom>
        </p:spPr>
      </p:pic>
      <p:pic>
        <p:nvPicPr>
          <p:cNvPr id="9" name="Рисунок 8" descr="k6jpg_8485654_20355381.jpg"/>
          <p:cNvPicPr>
            <a:picLocks noChangeAspect="1"/>
          </p:cNvPicPr>
          <p:nvPr/>
        </p:nvPicPr>
        <p:blipFill>
          <a:blip r:embed="rId8" cstate="print"/>
          <a:srcRect t="13060" r="9419"/>
          <a:stretch>
            <a:fillRect/>
          </a:stretch>
        </p:blipFill>
        <p:spPr>
          <a:xfrm>
            <a:off x="3707904" y="3068960"/>
            <a:ext cx="1728192" cy="2212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270892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Утюг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270892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Туески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7089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Самовар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544522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Сундук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530120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Фонарь керосиновый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530120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Крынка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763</TotalTime>
  <Words>235</Words>
  <Application>Microsoft Office PowerPoint</Application>
  <PresentationFormat>Экран (4:3)</PresentationFormat>
  <Paragraphs>89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</dc:creator>
  <cp:lastModifiedBy>Александр</cp:lastModifiedBy>
  <cp:revision>77</cp:revision>
  <dcterms:created xsi:type="dcterms:W3CDTF">2017-12-10T11:33:33Z</dcterms:created>
  <dcterms:modified xsi:type="dcterms:W3CDTF">2022-12-14T20:54:45Z</dcterms:modified>
</cp:coreProperties>
</file>