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3" r:id="rId1"/>
  </p:sldMasterIdLst>
  <p:notesMasterIdLst>
    <p:notesMasterId r:id="rId44"/>
  </p:notesMasterIdLst>
  <p:sldIdLst>
    <p:sldId id="256" r:id="rId2"/>
    <p:sldId id="463" r:id="rId3"/>
    <p:sldId id="396" r:id="rId4"/>
    <p:sldId id="464" r:id="rId5"/>
    <p:sldId id="402" r:id="rId6"/>
    <p:sldId id="476" r:id="rId7"/>
    <p:sldId id="465" r:id="rId8"/>
    <p:sldId id="398" r:id="rId9"/>
    <p:sldId id="481" r:id="rId10"/>
    <p:sldId id="399" r:id="rId11"/>
    <p:sldId id="447" r:id="rId12"/>
    <p:sldId id="479" r:id="rId13"/>
    <p:sldId id="403" r:id="rId14"/>
    <p:sldId id="404" r:id="rId15"/>
    <p:sldId id="405" r:id="rId16"/>
    <p:sldId id="408" r:id="rId17"/>
    <p:sldId id="428" r:id="rId18"/>
    <p:sldId id="413" r:id="rId19"/>
    <p:sldId id="411" r:id="rId20"/>
    <p:sldId id="475" r:id="rId21"/>
    <p:sldId id="415" r:id="rId22"/>
    <p:sldId id="466" r:id="rId23"/>
    <p:sldId id="417" r:id="rId24"/>
    <p:sldId id="472" r:id="rId25"/>
    <p:sldId id="418" r:id="rId26"/>
    <p:sldId id="467" r:id="rId27"/>
    <p:sldId id="468" r:id="rId28"/>
    <p:sldId id="471" r:id="rId29"/>
    <p:sldId id="419" r:id="rId30"/>
    <p:sldId id="470" r:id="rId31"/>
    <p:sldId id="420" r:id="rId32"/>
    <p:sldId id="473" r:id="rId33"/>
    <p:sldId id="474" r:id="rId34"/>
    <p:sldId id="421" r:id="rId35"/>
    <p:sldId id="480" r:id="rId36"/>
    <p:sldId id="423" r:id="rId37"/>
    <p:sldId id="478" r:id="rId38"/>
    <p:sldId id="482" r:id="rId39"/>
    <p:sldId id="439" r:id="rId40"/>
    <p:sldId id="435" r:id="rId41"/>
    <p:sldId id="436" r:id="rId42"/>
    <p:sldId id="46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3600"/>
    <a:srgbClr val="4C004C"/>
    <a:srgbClr val="DF45BE"/>
    <a:srgbClr val="333300"/>
    <a:srgbClr val="FF3300"/>
    <a:srgbClr val="3333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0" autoAdjust="0"/>
    <p:restoredTop sz="98318" autoAdjust="0"/>
  </p:normalViewPr>
  <p:slideViewPr>
    <p:cSldViewPr>
      <p:cViewPr varScale="1">
        <p:scale>
          <a:sx n="82" d="100"/>
          <a:sy n="82" d="100"/>
        </p:scale>
        <p:origin x="188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5936CB-0A3C-40A4-AA1D-E972030E732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B4DE3BB-BC29-4244-9EA7-2AFD0E79FC6B}">
      <dgm:prSet/>
      <dgm:spPr/>
      <dgm:t>
        <a:bodyPr/>
        <a:lstStyle/>
        <a:p>
          <a:pPr rtl="0"/>
          <a:endParaRPr lang="ru-RU"/>
        </a:p>
      </dgm:t>
    </dgm:pt>
    <dgm:pt modelId="{1BFABB9E-A522-4430-ADB3-7C8788C3D748}" type="sibTrans" cxnId="{05EEE513-19EC-465E-A1C4-D1661BC3149B}">
      <dgm:prSet/>
      <dgm:spPr/>
      <dgm:t>
        <a:bodyPr/>
        <a:lstStyle/>
        <a:p>
          <a:endParaRPr lang="ru-RU"/>
        </a:p>
      </dgm:t>
    </dgm:pt>
    <dgm:pt modelId="{7CEA24AE-E5C6-44F2-8B37-6D2507FD19F9}" type="parTrans" cxnId="{05EEE513-19EC-465E-A1C4-D1661BC3149B}">
      <dgm:prSet/>
      <dgm:spPr/>
      <dgm:t>
        <a:bodyPr/>
        <a:lstStyle/>
        <a:p>
          <a:endParaRPr lang="ru-RU"/>
        </a:p>
      </dgm:t>
    </dgm:pt>
    <dgm:pt modelId="{1B53A03E-36A5-405C-A293-1C1EAD99B1A2}" type="pres">
      <dgm:prSet presAssocID="{775936CB-0A3C-40A4-AA1D-E972030E732D}" presName="linearFlow" presStyleCnt="0">
        <dgm:presLayoutVars>
          <dgm:dir/>
          <dgm:animLvl val="lvl"/>
          <dgm:resizeHandles val="exact"/>
        </dgm:presLayoutVars>
      </dgm:prSet>
      <dgm:spPr/>
    </dgm:pt>
    <dgm:pt modelId="{500FCF45-3F39-4B8D-B29A-C53625B3AF84}" type="pres">
      <dgm:prSet presAssocID="{CB4DE3BB-BC29-4244-9EA7-2AFD0E79FC6B}" presName="composite" presStyleCnt="0"/>
      <dgm:spPr/>
    </dgm:pt>
    <dgm:pt modelId="{B4390172-5500-447B-91CD-4F24430FF2BE}" type="pres">
      <dgm:prSet presAssocID="{CB4DE3BB-BC29-4244-9EA7-2AFD0E79FC6B}" presName="parentText" presStyleLbl="alignNode1" presStyleIdx="0" presStyleCnt="1" custLinFactNeighborX="-4589" custLinFactNeighborY="18171">
        <dgm:presLayoutVars>
          <dgm:chMax val="1"/>
          <dgm:bulletEnabled val="1"/>
        </dgm:presLayoutVars>
      </dgm:prSet>
      <dgm:spPr/>
    </dgm:pt>
    <dgm:pt modelId="{47ED34B9-A41E-4A69-9107-B06AF93CD8F1}" type="pres">
      <dgm:prSet presAssocID="{CB4DE3BB-BC29-4244-9EA7-2AFD0E79FC6B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05EEE513-19EC-465E-A1C4-D1661BC3149B}" srcId="{775936CB-0A3C-40A4-AA1D-E972030E732D}" destId="{CB4DE3BB-BC29-4244-9EA7-2AFD0E79FC6B}" srcOrd="0" destOrd="0" parTransId="{7CEA24AE-E5C6-44F2-8B37-6D2507FD19F9}" sibTransId="{1BFABB9E-A522-4430-ADB3-7C8788C3D748}"/>
    <dgm:cxn modelId="{98D7EC61-7E3F-47D3-8CE7-EDA279D52DF6}" type="presOf" srcId="{CB4DE3BB-BC29-4244-9EA7-2AFD0E79FC6B}" destId="{B4390172-5500-447B-91CD-4F24430FF2BE}" srcOrd="0" destOrd="0" presId="urn:microsoft.com/office/officeart/2005/8/layout/chevron2"/>
    <dgm:cxn modelId="{2550BDAA-925D-402E-B3E7-155D0B86FC23}" type="presOf" srcId="{775936CB-0A3C-40A4-AA1D-E972030E732D}" destId="{1B53A03E-36A5-405C-A293-1C1EAD99B1A2}" srcOrd="0" destOrd="0" presId="urn:microsoft.com/office/officeart/2005/8/layout/chevron2"/>
    <dgm:cxn modelId="{884CDF8F-025A-4E0E-B8B4-94E20A71DEA0}" type="presParOf" srcId="{1B53A03E-36A5-405C-A293-1C1EAD99B1A2}" destId="{500FCF45-3F39-4B8D-B29A-C53625B3AF84}" srcOrd="0" destOrd="0" presId="urn:microsoft.com/office/officeart/2005/8/layout/chevron2"/>
    <dgm:cxn modelId="{6176FA37-7559-40BE-AE5D-4AEA31E58050}" type="presParOf" srcId="{500FCF45-3F39-4B8D-B29A-C53625B3AF84}" destId="{B4390172-5500-447B-91CD-4F24430FF2BE}" srcOrd="0" destOrd="0" presId="urn:microsoft.com/office/officeart/2005/8/layout/chevron2"/>
    <dgm:cxn modelId="{F356F6B0-68D3-4D08-99E2-D95B25C60467}" type="presParOf" srcId="{500FCF45-3F39-4B8D-B29A-C53625B3AF84}" destId="{47ED34B9-A41E-4A69-9107-B06AF93CD8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90172-5500-447B-91CD-4F24430FF2BE}">
      <dsp:nvSpPr>
        <dsp:cNvPr id="0" name=""/>
        <dsp:cNvSpPr/>
      </dsp:nvSpPr>
      <dsp:spPr>
        <a:xfrm rot="5400000">
          <a:off x="-190313" y="190313"/>
          <a:ext cx="1268760" cy="8881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 rot="-5400000">
        <a:off x="1" y="444065"/>
        <a:ext cx="888132" cy="380628"/>
      </dsp:txXfrm>
    </dsp:sp>
    <dsp:sp modelId="{47ED34B9-A41E-4A69-9107-B06AF93CD8F1}">
      <dsp:nvSpPr>
        <dsp:cNvPr id="0" name=""/>
        <dsp:cNvSpPr/>
      </dsp:nvSpPr>
      <dsp:spPr>
        <a:xfrm rot="5400000">
          <a:off x="4111903" y="-3223771"/>
          <a:ext cx="824694" cy="72722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38ECE67-321B-4B47-AD4D-A14D147B8784}" type="datetimeFigureOut">
              <a:rPr lang="ru-RU"/>
              <a:pPr>
                <a:defRPr/>
              </a:pPr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54456B0-D262-4E77-9384-1D0EB79E06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0598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F8F29-F6B0-4B21-A345-F325D3B9ED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04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285FD-9398-4EA0-AC66-1EB6A3760C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96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285FD-9398-4EA0-AC66-1EB6A3760C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6612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285FD-9398-4EA0-AC66-1EB6A3760C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985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285FD-9398-4EA0-AC66-1EB6A3760C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8212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285FD-9398-4EA0-AC66-1EB6A3760C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620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4239E-A061-44F1-B6EA-E543C53B24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562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4EB0C-3F98-422D-95F1-6EFA6E7EB0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26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BA286-6E3A-4650-B61E-C753A7AE3D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FC92F-2718-4857-95C5-0339487FDF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16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285FD-9398-4EA0-AC66-1EB6A3760C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56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A0061-B70D-4BC3-877A-B4D222F0E9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43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885259-024D-481D-8B3A-D9678E2398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47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F2BC8-9F0B-4D5F-821C-2833ACD449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5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2E464F-90F0-406A-8B07-767CDC952E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35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285FD-9398-4EA0-AC66-1EB6A3760C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47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3C2285FD-9398-4EA0-AC66-1EB6A3760C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00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  <p:sldLayoutId id="2147484156" r:id="rId13"/>
    <p:sldLayoutId id="2147484157" r:id="rId14"/>
    <p:sldLayoutId id="2147484158" r:id="rId15"/>
    <p:sldLayoutId id="21474841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be8/be8e0217faacddf48c4b333ee05b5301/Predstavlenie-pedagogicheskogo-opyta-Gudozhnikovoy-YU.A..pdf" TargetMode="External"/><Relationship Id="rId2" Type="http://schemas.openxmlformats.org/officeDocument/2006/relationships/hyperlink" Target="http://ds20sar.schoolrm.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upload2.schoolrm.ru/iblock/9fb/9fbb0e1614be025235cc69bb805fc3a0/dukhovnoe-vospitanie8.pd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users/1784358" TargetMode="External"/><Relationship Id="rId2" Type="http://schemas.openxmlformats.org/officeDocument/2006/relationships/hyperlink" Target="https://youtu.be/b0sYx4m3gX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20sar.schoolrm.ru/sveden/employees/11132/187557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lshkola.edurm.ru/doshkolnoe-obrazovanie/%d0%ba%d0%be%d0%bd%d1%81%d0%bf%d0%b5%d0%ba%d1%82-%d0%bc%d0%b0%d1%81%d1%82%d0%b5%d1%80-%d0%ba%d0%bb%d0%b0%d1%81%d1%81%d0%b0-%d0%bf%d0%be-%d0%b1%d0%b0%d1%82%d0%b8%d0%ba%d1%83-%d1%82%d0%b5%d0%bc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60350"/>
            <a:ext cx="7772400" cy="836613"/>
          </a:xfrm>
        </p:spPr>
        <p:txBody>
          <a:bodyPr>
            <a:normAutofit fontScale="90000"/>
          </a:bodyPr>
          <a:lstStyle/>
          <a:p>
            <a:pPr algn="ctr">
              <a:tabLst>
                <a:tab pos="4927600" algn="l"/>
              </a:tabLst>
              <a:defRPr/>
            </a:pPr>
            <a:r>
              <a:rPr lang="ru-RU" dirty="0">
                <a:solidFill>
                  <a:srgbClr val="810D36"/>
                </a:solidFill>
              </a:rPr>
              <a:t>                               </a:t>
            </a:r>
            <a:br>
              <a:rPr lang="ru-RU" dirty="0">
                <a:solidFill>
                  <a:srgbClr val="810D36"/>
                </a:solidFill>
              </a:rPr>
            </a:br>
            <a:br>
              <a:rPr lang="ru-RU" dirty="0">
                <a:solidFill>
                  <a:srgbClr val="810D36"/>
                </a:solidFill>
              </a:rPr>
            </a:br>
            <a:br>
              <a:rPr lang="ru-RU" dirty="0">
                <a:solidFill>
                  <a:srgbClr val="810D36"/>
                </a:solidFill>
              </a:rPr>
            </a:br>
            <a:br>
              <a:rPr lang="ru-RU" dirty="0">
                <a:solidFill>
                  <a:srgbClr val="810D36"/>
                </a:solidFill>
              </a:rPr>
            </a:br>
            <a:br>
              <a:rPr lang="ru-RU" dirty="0">
                <a:solidFill>
                  <a:srgbClr val="810D36"/>
                </a:solidFill>
              </a:rPr>
            </a:br>
            <a:br>
              <a:rPr lang="ru-RU" dirty="0">
                <a:solidFill>
                  <a:srgbClr val="810D36"/>
                </a:solidFill>
              </a:rPr>
            </a:br>
            <a:br>
              <a:rPr lang="ru-RU" dirty="0">
                <a:solidFill>
                  <a:srgbClr val="810D36"/>
                </a:solidFill>
              </a:rPr>
            </a:br>
            <a:br>
              <a:rPr lang="ru-RU" dirty="0">
                <a:solidFill>
                  <a:srgbClr val="810D36"/>
                </a:solidFill>
              </a:rPr>
            </a:br>
            <a:endParaRPr lang="ru-RU" sz="6000" dirty="0">
              <a:solidFill>
                <a:srgbClr val="810D36"/>
              </a:solidFill>
            </a:endParaRPr>
          </a:p>
        </p:txBody>
      </p:sp>
      <p:sp>
        <p:nvSpPr>
          <p:cNvPr id="3075" name="Скругленный прямоугольник 4"/>
          <p:cNvSpPr>
            <a:spLocks noChangeArrowheads="1"/>
          </p:cNvSpPr>
          <p:nvPr/>
        </p:nvSpPr>
        <p:spPr bwMode="auto">
          <a:xfrm>
            <a:off x="5577666" y="2830858"/>
            <a:ext cx="1695632" cy="2398367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endParaRPr lang="ru-RU"/>
          </a:p>
        </p:txBody>
      </p:sp>
      <p:sp>
        <p:nvSpPr>
          <p:cNvPr id="3076" name="Скругленный прямоугольник 5"/>
          <p:cNvSpPr>
            <a:spLocks noChangeArrowheads="1"/>
          </p:cNvSpPr>
          <p:nvPr/>
        </p:nvSpPr>
        <p:spPr bwMode="auto">
          <a:xfrm>
            <a:off x="1403350" y="1628775"/>
            <a:ext cx="7056438" cy="1633538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73649090"/>
              </p:ext>
            </p:extLst>
          </p:nvPr>
        </p:nvGraphicFramePr>
        <p:xfrm>
          <a:off x="12032" y="0"/>
          <a:ext cx="8160368" cy="126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51520" y="260648"/>
            <a:ext cx="8352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i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3614" y="291425"/>
            <a:ext cx="5568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457" y="836712"/>
            <a:ext cx="268220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ru-RU" sz="2900" dirty="0">
                <a:solidFill>
                  <a:srgbClr val="200041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297603"/>
            <a:ext cx="7956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2000" dirty="0" err="1">
                <a:solidFill>
                  <a:srgbClr val="200041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Гудожниковой</a:t>
            </a:r>
            <a:r>
              <a:rPr kumimoji="0" lang="ru-RU" sz="2000" dirty="0">
                <a:solidFill>
                  <a:srgbClr val="200041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Юлии Анатольевны 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kumimoji="0" lang="ru-RU" sz="2000" i="1" dirty="0">
                <a:solidFill>
                  <a:srgbClr val="200041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br>
              <a:rPr kumimoji="0" lang="ru-RU" sz="2000" i="1" dirty="0">
                <a:solidFill>
                  <a:srgbClr val="200041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i="1" dirty="0">
                <a:solidFill>
                  <a:srgbClr val="200041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№20 комбинированного вида»</a:t>
            </a:r>
            <a:br>
              <a:rPr kumimoji="0" lang="ru-RU" sz="2000" i="1" dirty="0">
                <a:solidFill>
                  <a:srgbClr val="200041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2000" i="1" dirty="0">
              <a:solidFill>
                <a:srgbClr val="200041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1" y="3140968"/>
            <a:ext cx="504056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kumimoji="0" lang="ru-RU" altLang="ru-RU" sz="1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kumimoji="0" lang="ru-RU" altLang="ru-RU" sz="140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.01.1982 г.</a:t>
            </a: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kumimoji="0" lang="ru-RU" altLang="ru-RU" sz="140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МГПИ им. М.Е. </a:t>
            </a:r>
            <a:r>
              <a:rPr kumimoji="0" lang="ru-RU" altLang="ru-RU" sz="1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kumimoji="0" lang="ru-RU" altLang="ru-RU" sz="1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2005 г.</a:t>
            </a:r>
            <a:r>
              <a:rPr kumimoji="0" lang="ru-RU" altLang="ru-RU" sz="140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40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kumimoji="0" lang="ru-RU" altLang="ru-RU" sz="140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40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 и методика начального образования</a:t>
            </a:r>
            <a:r>
              <a:rPr kumimoji="0" lang="ru-RU" altLang="ru-RU" sz="140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defRPr/>
            </a:pP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kumimoji="0" lang="ru-RU" altLang="ru-RU" sz="140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altLang="ru-RU" sz="1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  <a:r>
              <a:rPr kumimoji="0" lang="ru-RU" altLang="ru-RU" sz="140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kumimoji="0" lang="ru-RU" altLang="ru-RU" sz="1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defRPr/>
            </a:pP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kumimoji="0" lang="ru-RU" altLang="ru-RU" sz="1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г.,  </a:t>
            </a:r>
            <a:r>
              <a:rPr lang="ru-RU" altLang="ru-RU" sz="1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высшего образования </a:t>
            </a:r>
            <a:r>
              <a:rPr kumimoji="0" lang="ru-RU" altLang="ru-RU" sz="1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«Мордовский государственный педагогический институт им. М.Е. </a:t>
            </a:r>
            <a:r>
              <a:rPr kumimoji="0" lang="ru-RU" altLang="ru-RU" sz="1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kumimoji="0" lang="ru-RU" altLang="ru-RU" sz="1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«Дошкольное образование с основами гувернерского дела». Ведение профессиональной деятельности в сфере дошкольного образования.</a:t>
            </a:r>
            <a:endParaRPr kumimoji="0" lang="ru-RU" altLang="ru-RU" sz="1400" b="0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sz="1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ru-RU" altLang="ru-RU" sz="1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br>
              <a:rPr kumimoji="0" lang="ru-RU" alt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20  лет</a:t>
            </a: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данной должности: </a:t>
            </a:r>
            <a:r>
              <a:rPr lang="ru-RU" altLang="ru-RU" sz="14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kumimoji="0" lang="ru-RU" altLang="ru-RU" sz="140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лет</a:t>
            </a:r>
            <a:endParaRPr kumimoji="0" lang="ru-RU" altLang="ru-RU" sz="1400" b="0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defRPr/>
            </a:pP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 первая, приказ МОРМ от 22.05.2019 г. № 541</a:t>
            </a: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 : 22.05.2019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DBF70C-FCF3-48A2-AF54-A22FAE8324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33" y="2773843"/>
            <a:ext cx="2164963" cy="324744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366E1-0070-4E66-ADC1-1247C2B2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326" y="587411"/>
            <a:ext cx="5680036" cy="659160"/>
          </a:xfrm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4F01E3-D095-4CF7-9486-1CA74E0CE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97986"/>
            <a:ext cx="3667204" cy="27670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2AE4A6-14DB-4FDA-BF46-F741C9B9C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316413"/>
            <a:ext cx="3667204" cy="2476590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 flipV="1">
            <a:off x="4449412" y="6292552"/>
            <a:ext cx="273378" cy="8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6458717-204B-4E56-856E-EF9AB1C3C42A}"/>
              </a:ext>
            </a:extLst>
          </p:cNvPr>
          <p:cNvGrpSpPr/>
          <p:nvPr/>
        </p:nvGrpSpPr>
        <p:grpSpPr>
          <a:xfrm>
            <a:off x="251520" y="153139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3917301D-0A6A-4849-9631-35CAF3E8087D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04EB78F9-FE77-443C-AC76-064338EA964F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374362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9CF93-C97E-4402-A779-B2803BAC0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174" y="443705"/>
            <a:ext cx="5090140" cy="6810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публикаций.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r>
              <a:rPr lang="ru-RU" sz="20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791C5D5-E350-46AC-9DEE-F1AAF3D653AB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0F48F50D-BAAB-462C-8C85-5CA0313BD0E5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E4B0A8FB-8EB0-40EF-B371-B3962F612AB5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553FD8-DE85-499B-9382-0E8479C4C6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" y="1277708"/>
            <a:ext cx="2232248" cy="3157551"/>
          </a:xfr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BA400605-7CB9-47F6-B3EB-E93EC85D3B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45024"/>
            <a:ext cx="2966988" cy="2867838"/>
          </a:xfrm>
        </p:spPr>
      </p:pic>
      <p:pic>
        <p:nvPicPr>
          <p:cNvPr id="10" name="Объект 7">
            <a:extLst>
              <a:ext uri="{FF2B5EF4-FFF2-40B4-BE49-F238E27FC236}">
                <a16:creationId xmlns:a16="http://schemas.microsoft.com/office/drawing/2014/main" id="{47C2F9D6-57D4-45F6-A99B-071396A74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76" y="1046659"/>
            <a:ext cx="274447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27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4724E-F97A-444E-8789-2F5ABFA29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1988840"/>
          </a:xfrm>
        </p:spPr>
        <p:txBody>
          <a:bodyPr>
            <a:noAutofit/>
          </a:bodyPr>
          <a:lstStyle/>
          <a:p>
            <a:pPr algn="ctr"/>
            <a:b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b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4.РЕЗУЛЬТАТЫ УЧАСТИЯ ВОСПИТАННИКОВ 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в </a:t>
            </a: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конкурсах ; выставках; турнирах;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соревнованиях; акциях;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фестивалях.</a:t>
            </a:r>
            <a:br>
              <a:rPr lang="ru-RU" altLang="ru-RU" sz="200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8D84A56-DC6C-4C6F-AFAF-4AF874431F5F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7" name="Нашивка 6">
              <a:extLst>
                <a:ext uri="{FF2B5EF4-FFF2-40B4-BE49-F238E27FC236}">
                  <a16:creationId xmlns:a16="http://schemas.microsoft.com/office/drawing/2014/main" id="{953AF485-B068-4D38-831D-F8F5514E0D8F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>
              <a:extLst>
                <a:ext uri="{FF2B5EF4-FFF2-40B4-BE49-F238E27FC236}">
                  <a16:creationId xmlns:a16="http://schemas.microsoft.com/office/drawing/2014/main" id="{AABEE224-161D-400D-956E-CADE7E120409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01DEB5A-2D97-42A7-BC15-7388153C33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32856"/>
            <a:ext cx="3384376" cy="4104456"/>
          </a:xfrm>
        </p:spPr>
      </p:pic>
    </p:spTree>
    <p:extLst>
      <p:ext uri="{BB962C8B-B14F-4D97-AF65-F5344CB8AC3E}">
        <p14:creationId xmlns:p14="http://schemas.microsoft.com/office/powerpoint/2010/main" val="1597815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4724E-F97A-444E-8789-2F5ABFA29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1988840"/>
          </a:xfrm>
        </p:spPr>
        <p:txBody>
          <a:bodyPr>
            <a:noAutofit/>
          </a:bodyPr>
          <a:lstStyle/>
          <a:p>
            <a:pPr algn="ctr"/>
            <a:b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b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4.РЕЗУЛЬТАТЫ УЧАСТИЯ ВОСПИТАННИКОВ 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в </a:t>
            </a: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конкурсах ; выставках; турнирах;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соревнованиях; акциях;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фестивалях.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Муниципальный уровень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C85202B-1418-405B-B9FA-F68113D1D3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3" y="2204864"/>
            <a:ext cx="3084022" cy="3312367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6479E7-B263-4B87-9502-0FA3F54CEE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27" y="2204864"/>
            <a:ext cx="3088178" cy="3312367"/>
          </a:xfr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8D84A56-DC6C-4C6F-AFAF-4AF874431F5F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7" name="Нашивка 6">
              <a:extLst>
                <a:ext uri="{FF2B5EF4-FFF2-40B4-BE49-F238E27FC236}">
                  <a16:creationId xmlns:a16="http://schemas.microsoft.com/office/drawing/2014/main" id="{953AF485-B068-4D38-831D-F8F5514E0D8F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>
              <a:extLst>
                <a:ext uri="{FF2B5EF4-FFF2-40B4-BE49-F238E27FC236}">
                  <a16:creationId xmlns:a16="http://schemas.microsoft.com/office/drawing/2014/main" id="{AABEE224-161D-400D-956E-CADE7E120409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3671401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223AF-8802-4713-8E10-B45FE871F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4.РЕЗУЛЬТАТЫ УЧАСТИЯ ВОСПИТАННИКОВ в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конкурсах ; выставках; турнирах;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соревнованиях; акциях;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фестивалях.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Республиканский уровень</a:t>
            </a:r>
            <a:endParaRPr lang="ru-RU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C4A3ECD-00B0-404D-B450-B9A56C44FE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8" y="2276872"/>
            <a:ext cx="2664295" cy="3858960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E3F061-2238-444B-A805-6E5F572CCD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304661"/>
            <a:ext cx="3005955" cy="3858960"/>
          </a:xfr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23AA6C1-D44F-4094-A92A-0470D11E86D1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8A18C656-823F-4B1B-BD04-AF11FEAEFCCA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7A396CFB-F781-4AC0-97AF-80CD2BA66B44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3941344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D1520-985B-4B7F-9602-38A2852A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4.РЕЗУЛЬТАТЫ УЧАСТИЯ ВОСПИТАННИКОВ в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конкурсах ; выставках; турнирах;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соревнованиях; акциях;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фестивалях.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Российский уровень</a:t>
            </a:r>
            <a:endParaRPr lang="ru-RU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B1C7BFE-CB53-461B-8E8E-B103BA2CE8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5" y="2218049"/>
            <a:ext cx="2743200" cy="3873731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D51FC1-992E-41E7-93C8-A53DA9D948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14" y="2218049"/>
            <a:ext cx="2743200" cy="3873731"/>
          </a:xfr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38A468C-5882-432C-95D3-EE2C54EC0E23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2CAA3A4F-A299-420D-8B6F-49ED728A9CB1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A4F9A9F1-48E1-4F19-BD92-F43F837D3D10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2714601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11E67-F5AC-46E2-B948-C15BE4B0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4.РЕЗУЛЬТАТЫ УЧАСТИЯ ВОСПИТАННИКОВ в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конкурсах ; выставках; турнирах;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соревнованиях; акциях;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фестивалях.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Российский уровень</a:t>
            </a:r>
            <a:endParaRPr lang="ru-RU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E9C3442-CDA0-4E55-BB86-AC0C2AC9A0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40" y="2374669"/>
            <a:ext cx="2743200" cy="3873731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B97FA0-DA6E-4542-A419-E0F909B60C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74669"/>
            <a:ext cx="2743200" cy="3873731"/>
          </a:xfr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8238D16-9599-49C9-B950-A5D317BB80FB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543A21E0-A9DC-4A39-8670-CC604B526DA0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D7739377-3364-4987-A9C4-1E945FD81ABE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4029178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1EA95-0F80-4BEA-990E-E090B144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4. РЕЗУЛЬТАТЫ УЧАСТИЯ ВОСПИТАННИКОВ в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конкурсах ; выставках; турнирах;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соревнованиях; акциях;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фестивалях.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Международный уровень</a:t>
            </a:r>
            <a:endParaRPr lang="ru-RU" sz="2000" dirty="0"/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2020042C-1CE4-4F52-80CC-1C0BCECDC7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397184"/>
            <a:ext cx="2743200" cy="3873731"/>
          </a:xfr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DD11A2D-EF9F-4D15-8D7E-E9CDCBCA03F0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9AB0BEF6-A2B6-470C-976B-20C663B6D115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7B0E4AE6-B358-40D2-8799-CDF6253E7755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10" name="Объект 5">
            <a:extLst>
              <a:ext uri="{FF2B5EF4-FFF2-40B4-BE49-F238E27FC236}">
                <a16:creationId xmlns:a16="http://schemas.microsoft.com/office/drawing/2014/main" id="{CEC6F2A6-DDBB-45E0-9C10-A1C90DACFF8D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97184"/>
            <a:ext cx="274814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09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9158E-659C-4FD1-A925-379AEB380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88640"/>
            <a:ext cx="5337640" cy="936104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53EBE7-E858-4A52-8433-A3D43CEB6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45636"/>
            <a:ext cx="3456384" cy="5013176"/>
          </a:xfr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437E035-7553-43F8-AA70-C3ECFC1F8A2E}"/>
              </a:ext>
            </a:extLst>
          </p:cNvPr>
          <p:cNvGrpSpPr/>
          <p:nvPr/>
        </p:nvGrpSpPr>
        <p:grpSpPr>
          <a:xfrm>
            <a:off x="395536" y="190255"/>
            <a:ext cx="912237" cy="934489"/>
            <a:chOff x="-303900" y="-3"/>
            <a:chExt cx="1192033" cy="1268760"/>
          </a:xfrm>
        </p:grpSpPr>
        <p:sp>
          <p:nvSpPr>
            <p:cNvPr id="9" name="Нашивка 6">
              <a:extLst>
                <a:ext uri="{FF2B5EF4-FFF2-40B4-BE49-F238E27FC236}">
                  <a16:creationId xmlns:a16="http://schemas.microsoft.com/office/drawing/2014/main" id="{4C6142F9-B7E8-409D-82FC-169583551809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Нашивка 4">
              <a:extLst>
                <a:ext uri="{FF2B5EF4-FFF2-40B4-BE49-F238E27FC236}">
                  <a16:creationId xmlns:a16="http://schemas.microsoft.com/office/drawing/2014/main" id="{33D345EC-1E4C-4D6C-93FE-B37A40252144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F5D294-0C5C-4093-81D7-664BE183C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45636"/>
            <a:ext cx="354470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5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60EF39-41B5-4195-BE15-B807B108E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188640"/>
            <a:ext cx="4977602" cy="864096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4F070A2-827F-4652-AB1C-3B6DE1C537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88" y="1916832"/>
            <a:ext cx="2748140" cy="3881437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DC329E7-C0C2-4962-A7B5-EE976BF01F4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192" y="2420888"/>
            <a:ext cx="2748140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8E10C31-EFB7-4E07-B295-7CDFE556B259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6221BCB5-B420-4979-87C6-2C21334FD335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F654CDAF-025F-4BE3-AA94-40A113341433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C88B0658-265F-4856-AF27-041BFAD91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9" y="1196752"/>
            <a:ext cx="274478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AA30D-E70C-4F41-BCB1-F8D2E8D14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39" y="476672"/>
            <a:ext cx="5625673" cy="6264696"/>
          </a:xfrm>
        </p:spPr>
        <p:txBody>
          <a:bodyPr>
            <a:normAutofit/>
          </a:bodyPr>
          <a:lstStyle/>
          <a:p>
            <a:pPr algn="ctr"/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 педагогического опыта на сайтах: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Тема опыта: «Роль национальной культуры  в нравственно-патриотическом воспитании старших дошкольников в рамках реализации ФОП ДО»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Predstavlenie-pedagogicheskogo-opyta-Gudozhnikovoy-YU.A..pdf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(schoolrm.ru)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dukhovnoe-vospitanie8.pdf (schoolrm.ru)</a:t>
            </a:r>
            <a:b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6D7D8EE-7084-4A22-9E7A-8FECD3874E2F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4" name="Нашивка 6">
              <a:extLst>
                <a:ext uri="{FF2B5EF4-FFF2-40B4-BE49-F238E27FC236}">
                  <a16:creationId xmlns:a16="http://schemas.microsoft.com/office/drawing/2014/main" id="{9C65B718-3E84-4431-B85F-4A1AFEA18FE5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Нашивка 4">
              <a:extLst>
                <a:ext uri="{FF2B5EF4-FFF2-40B4-BE49-F238E27FC236}">
                  <a16:creationId xmlns:a16="http://schemas.microsoft.com/office/drawing/2014/main" id="{6AA10DA4-32BA-44BA-8B5F-93E451F66175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2539911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327C3-241A-4B8D-B2C0-B5A75E3E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6.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0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4222070-1F3B-466D-AD4D-56704DD5F7F3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9A085330-ABED-4C6C-B42F-46CBFD01FFCB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1D310E23-38FF-4283-A79B-6D5408E28F7D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D27C1F-BE5B-4E14-87DF-8FD639D67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65" y="1930400"/>
            <a:ext cx="3456384" cy="480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12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25FE1-122E-49CA-A910-5DBFE5F2E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6.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0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18E61D5-2CC8-4D62-BB71-F80B731949AD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6231681A-941A-4E3A-A0B8-A123756F6B38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E51D5EEB-7455-4BD2-B1A9-2C78F5B14AE6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86FCD7-F25B-4E5B-81EC-ACDCA23FD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5" y="2104282"/>
            <a:ext cx="3096344" cy="3997001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F11A0BF5-5F41-4E09-B228-9884F6ECE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91" y="2154076"/>
            <a:ext cx="274447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01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D1E90-BDC9-46EF-A7E8-070663450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20AB3AB-CF91-4020-A5F6-A255F3EC0F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772816"/>
            <a:ext cx="2916236" cy="4269209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FA98D11C-559F-4D52-A362-57D59F29BD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50" y="1844675"/>
            <a:ext cx="3378854" cy="4197350"/>
          </a:xfr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98C6102-FB58-4F4E-896C-1C92532B1411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7" name="Нашивка 6">
              <a:extLst>
                <a:ext uri="{FF2B5EF4-FFF2-40B4-BE49-F238E27FC236}">
                  <a16:creationId xmlns:a16="http://schemas.microsoft.com/office/drawing/2014/main" id="{F407AF1A-7D0D-44EE-8495-A32C8BA0DB76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>
              <a:extLst>
                <a:ext uri="{FF2B5EF4-FFF2-40B4-BE49-F238E27FC236}">
                  <a16:creationId xmlns:a16="http://schemas.microsoft.com/office/drawing/2014/main" id="{C54E5DF5-B8F4-4D57-81B6-8DD1104DBA3A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3012747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EE482-4469-4E24-9B83-6C36848C3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8. ЭКСПЕРТНАЯ ДЕЯТЕЛЬНОСТЬ</a:t>
            </a: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3D65D3-77DE-4DE4-83C9-8C1BC4B5E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88053"/>
            <a:ext cx="3600400" cy="4701257"/>
          </a:xfr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7B064F9-04CE-439C-948F-1232547C2AA6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6E5D6EF5-0207-4B0D-A357-87D93861D6F7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D0405558-F513-43DA-BF5D-F60215F1FA3B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1240486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09CB3-9B2E-4790-9380-D98D3810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член жюри</a:t>
            </a: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216B4E-298C-4669-A239-863A14D0F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930400"/>
            <a:ext cx="3240359" cy="4220740"/>
          </a:xfr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DC0FDB0-79B5-4374-BAF9-9C2E456A4AB4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7" name="Нашивка 6">
              <a:extLst>
                <a:ext uri="{FF2B5EF4-FFF2-40B4-BE49-F238E27FC236}">
                  <a16:creationId xmlns:a16="http://schemas.microsoft.com/office/drawing/2014/main" id="{CAE47D9C-2CD8-47C4-9795-BBF2A4670774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>
              <a:extLst>
                <a:ext uri="{FF2B5EF4-FFF2-40B4-BE49-F238E27FC236}">
                  <a16:creationId xmlns:a16="http://schemas.microsoft.com/office/drawing/2014/main" id="{4C4D1F30-1C6F-42A6-B79E-6BE4B8C22166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A29741-8605-4A03-A08B-0C3C4D63D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1926141"/>
            <a:ext cx="2984390" cy="422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72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DB40E-AD83-4857-85B4-5BFFC7390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член жюри</a:t>
            </a:r>
            <a:endParaRPr lang="ru-RU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7ECA249-3A32-430B-9301-FBECAA3E33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53" y="2164441"/>
            <a:ext cx="2739044" cy="3873731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A4C3E7-FB77-444F-A703-1256619A9B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1" y="2160588"/>
            <a:ext cx="2744785" cy="3881437"/>
          </a:xfr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78A63D9-B32F-4F99-9EF5-3718B7707E3A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5EACA352-58E7-4D9E-AA72-00845C85E134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9AC85686-2A05-4B7B-8A37-395996834C22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1279074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B19550-521E-49E4-9CB2-4066B13D0EE1}"/>
              </a:ext>
            </a:extLst>
          </p:cNvPr>
          <p:cNvSpPr txBox="1"/>
          <p:nvPr/>
        </p:nvSpPr>
        <p:spPr>
          <a:xfrm>
            <a:off x="1979712" y="332656"/>
            <a:ext cx="48969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член жюри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0FFB2-3BE8-4DD7-A180-D92FBCD7C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78136"/>
            <a:ext cx="2304256" cy="28781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C7F40E-91ED-4E0B-B765-F5A8DC30A4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3560" y="1140567"/>
            <a:ext cx="2425153" cy="30243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CB7E16-C447-4DA7-B716-2ED82EAC7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77" y="4378514"/>
            <a:ext cx="3880246" cy="2425154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ABA0A1A-F359-47BD-9CE0-E3F0B1EC3975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33A1AB7A-9E1A-41C0-92BC-6284896C4FDE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108DE2B5-6439-4061-B566-462EFB0E2F5F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3832404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D3C84-FE42-4843-9312-A88B4A91F6CA}"/>
              </a:ext>
            </a:extLst>
          </p:cNvPr>
          <p:cNvSpPr txBox="1"/>
          <p:nvPr/>
        </p:nvSpPr>
        <p:spPr>
          <a:xfrm>
            <a:off x="2051720" y="332656"/>
            <a:ext cx="48249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член жюри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B7955E-C2DC-4C75-8043-E7C28817EF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2232248" cy="28563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B9EBB-B1C1-47EA-A1A7-3EE627BC1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2047" y="884618"/>
            <a:ext cx="2550799" cy="36071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6186E1-B48C-4C0D-8501-1344B50EA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237" y="3720341"/>
            <a:ext cx="2439525" cy="344976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3A24E35-CCFA-4A29-8E06-88D5DF63238E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CF060BDF-86A4-4F49-9712-E4ABAC1E97DC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C15B0CB2-3C7A-4C56-B014-0148E3AE7C16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2422887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52A62-F798-46E8-9F87-FA05DE4D6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0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E24628D-DF53-43DD-8132-25C2A80DF151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8BBE517A-2424-4F4A-9C0B-FFF6FFA5E42E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FE117DA4-F873-44C1-9359-109883ED6EB0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BB6815-8E8D-4078-BAAA-9CE87BE323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07" y="1196752"/>
            <a:ext cx="361498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0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21ADD-60B6-4613-A960-CA71C577D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300427-0F27-4455-B030-68B1DD5E4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051120"/>
            <a:ext cx="3088109" cy="499024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5060825-E058-4B93-A63B-E5B1C24211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51120"/>
            <a:ext cx="3456384" cy="5101202"/>
          </a:xfr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BA5CD73-123A-45D6-9EC9-BE50D675F3BE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D85EC359-A872-4CF2-9DAD-2BBA3097DB85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E8A01241-A32C-464F-802B-FEED06D2A936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BCCD3E-62D3-4EB6-93C7-B95909142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38138"/>
            <a:ext cx="3616122" cy="51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3799B-8DE7-479D-995E-5AEA15FB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1. Участие в инновационной (экспериментальной ) деятельности</a:t>
            </a:r>
            <a:b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001 (2)">
            <a:extLst>
              <a:ext uri="{FF2B5EF4-FFF2-40B4-BE49-F238E27FC236}">
                <a16:creationId xmlns:a16="http://schemas.microsoft.com/office/drawing/2014/main" id="{4065E06F-E624-45D0-A3E5-EDBB5568B6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60" y="1700809"/>
            <a:ext cx="3055749" cy="433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B36A836D-D260-4F2D-96B3-7F8490FFFD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68738" y="1700809"/>
            <a:ext cx="3655590" cy="4339442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3754330" y="5364975"/>
            <a:ext cx="266880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42E7F23-9EA3-4F6A-B46A-6BFF3947E284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4D65071F-B519-4109-9A55-72C32D781A5B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866A9F49-4A78-47DD-A445-86053A6FABBE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1552094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1131A-9581-407C-8885-A31728F36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0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1848600-D7A4-4B4E-9458-D91A62CD7D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78196"/>
            <a:ext cx="3312368" cy="466383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3764339-CAAC-4FA1-A455-B3EE797F42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38" y="1378196"/>
            <a:ext cx="3312368" cy="4663830"/>
          </a:xfr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D593C06-C6A2-49D7-92EB-052E1481CA7F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66838945-E229-4086-A596-5A3D0567198E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4707B718-B816-4C2B-9C2F-747F9472BDEE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2523811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F8328-291D-43C4-BE64-06E5466D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2EC796C-1F61-4F53-95EA-A0A251DD40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2" y="1378196"/>
            <a:ext cx="3088110" cy="466383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940D0C6-7308-41A1-9BA3-CAABB663E2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38" y="1378196"/>
            <a:ext cx="2979134" cy="4663830"/>
          </a:xfr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9C60D58-BF95-4FF5-8C9F-53A73FE93291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64ED8E1E-4A72-45EA-A468-7741F73162CD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A6F70D6A-1703-457C-ADF5-84A4C01CF172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788506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0763-71AA-4B6C-8705-0A2EFD9F4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C90B9CC-EE48-41B6-B76D-43AF577B70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3088110" cy="455724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17F6C40-6346-4B2A-AA96-46CB13F69E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02" y="1484784"/>
            <a:ext cx="3088110" cy="4557241"/>
          </a:xfr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FB6BC70-9932-4779-BE95-B7BEB60C4094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5A9B4318-C677-4C5F-AE3C-88866567B954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632D2658-B004-413E-8296-B5F60DEF5A2E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3691541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52A62-F798-46E8-9F87-FA05DE4D6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E24628D-DF53-43DD-8132-25C2A80DF151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8BBE517A-2424-4F4A-9C0B-FFF6FFA5E42E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FE117DA4-F873-44C1-9359-109883ED6EB0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05C6-C118-470F-88F2-7605C777E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70000"/>
            <a:ext cx="3600400" cy="518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39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F9D78-86FC-4BBD-BD44-4AC4A631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0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597DF90-D25B-42CA-B13F-3C594328FA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2" y="1772816"/>
            <a:ext cx="3113600" cy="426920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1899B16-07C4-42A8-94A5-9C1A1DFA19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70" y="1772816"/>
            <a:ext cx="3199062" cy="4269209"/>
          </a:xfr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B0AF6C9-3460-43D8-AF6B-7B42A5A7DD7A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E42505C3-F69F-4E74-AC6F-FF4480843314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9651AB2C-727F-4EE0-BB07-D73BE12A5932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3591741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D4B29-D29C-4838-9C65-16225A729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0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EA6315E-B2CE-4D2B-9C06-573035E4FE42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5" name="Нашивка 6">
              <a:extLst>
                <a:ext uri="{FF2B5EF4-FFF2-40B4-BE49-F238E27FC236}">
                  <a16:creationId xmlns:a16="http://schemas.microsoft.com/office/drawing/2014/main" id="{F833D706-1B3F-4BED-9CA4-DE640C4C23C9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Нашивка 4">
              <a:extLst>
                <a:ext uri="{FF2B5EF4-FFF2-40B4-BE49-F238E27FC236}">
                  <a16:creationId xmlns:a16="http://schemas.microsoft.com/office/drawing/2014/main" id="{63DC5D61-13A9-47C0-A90E-59B37016E5EE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D14C28-94A2-4397-93BA-EAE5B34AA6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060" y="1070188"/>
            <a:ext cx="3708789" cy="524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1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DD40B-E11E-42F0-8469-439273EE2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13. Участие педагога в профессиональных конкурсах:  Муниципальный уровень</a:t>
            </a:r>
            <a:endParaRPr lang="ru-RU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E9B484D-D315-447D-A153-149499780F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7" y="2164441"/>
            <a:ext cx="2751513" cy="3873731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DD8A83C4-5282-45CE-896D-E143061ABD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38" y="2160588"/>
            <a:ext cx="2744475" cy="3881437"/>
          </a:xfr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A2EFB68-5ADE-40E5-8BFB-D83C5873A801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7" name="Нашивка 6">
              <a:extLst>
                <a:ext uri="{FF2B5EF4-FFF2-40B4-BE49-F238E27FC236}">
                  <a16:creationId xmlns:a16="http://schemas.microsoft.com/office/drawing/2014/main" id="{5147532C-4D21-47CA-AFA7-0A3E84CAD462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>
              <a:extLst>
                <a:ext uri="{FF2B5EF4-FFF2-40B4-BE49-F238E27FC236}">
                  <a16:creationId xmlns:a16="http://schemas.microsoft.com/office/drawing/2014/main" id="{10C1A192-021F-44AC-910B-C9E7190233A6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1433889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9B7C6-D33E-434D-8BEF-B0D256D8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Республиканский уровень:</a:t>
            </a:r>
            <a:endParaRPr lang="ru-RU" sz="20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110AA08-7DD9-4850-92CD-47EBBBAF2A93}"/>
              </a:ext>
            </a:extLst>
          </p:cNvPr>
          <p:cNvSpPr txBox="1">
            <a:spLocks/>
          </p:cNvSpPr>
          <p:nvPr/>
        </p:nvSpPr>
        <p:spPr>
          <a:xfrm>
            <a:off x="761999" y="7620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0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6699B11-1FE8-4244-B01B-E16969AB551A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B77A5C00-05FA-4F66-B20A-E0507DE939FA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41E3489D-F6CC-45D9-94BD-4DA09EF16EF4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8A236D4-39CC-42C1-B0D5-848B79295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00290"/>
            <a:ext cx="3096344" cy="44644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C13EF0-ADD8-41CB-9FED-27B2B1BB2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22400"/>
            <a:ext cx="3168352" cy="452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35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477FF-6BCB-451C-867C-6CD2FD0E2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14. Награды и поощрения 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0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215054E-A8D6-4D17-BBC8-BB60F7B54EB9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4" name="Нашивка 6">
              <a:extLst>
                <a:ext uri="{FF2B5EF4-FFF2-40B4-BE49-F238E27FC236}">
                  <a16:creationId xmlns:a16="http://schemas.microsoft.com/office/drawing/2014/main" id="{8E48AEE4-B36C-4A5D-883A-1FD1CB4F0AAF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Нашивка 4">
              <a:extLst>
                <a:ext uri="{FF2B5EF4-FFF2-40B4-BE49-F238E27FC236}">
                  <a16:creationId xmlns:a16="http://schemas.microsoft.com/office/drawing/2014/main" id="{4142646A-2A7F-4869-A570-6AA0AE69BA28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5D1AFA-4AFB-4728-9D89-DD612F0052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56" y="1051121"/>
            <a:ext cx="3600400" cy="509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52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FAAA4-352F-4925-9255-0FFF9F5C6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51514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14. Награды и поощрения </a:t>
            </a:r>
            <a:b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E6955C9-15B5-4BDD-BE0B-F612E3BF6C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3" y="1259631"/>
            <a:ext cx="2748140" cy="3881437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6F3E90C2-2602-4CF4-9F79-1DC2E05C64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73736FEA-BAD2-4760-A986-FACFF708E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59632"/>
            <a:ext cx="2664296" cy="3881437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4C6FD6E-4D77-4F5E-8ACE-11F69884A63E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10" name="Нашивка 6">
              <a:extLst>
                <a:ext uri="{FF2B5EF4-FFF2-40B4-BE49-F238E27FC236}">
                  <a16:creationId xmlns:a16="http://schemas.microsoft.com/office/drawing/2014/main" id="{EAF99B6E-F211-4AD6-9787-1E620E750552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Нашивка 4">
              <a:extLst>
                <a:ext uri="{FF2B5EF4-FFF2-40B4-BE49-F238E27FC236}">
                  <a16:creationId xmlns:a16="http://schemas.microsoft.com/office/drawing/2014/main" id="{DFDA7D9F-8E61-4714-AEAC-D7F4DD641C80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21597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13E13-837B-4DE4-BB8D-F8FFC9BCF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1. Участие в инновационной (экспериментальной ) деятельности</a:t>
            </a:r>
            <a:b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0BA03E-5AAE-4057-8330-98E6248F39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9" y="1844675"/>
            <a:ext cx="2968185" cy="419735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F54383C0-748D-423A-A9FD-D9A6028812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83" y="1844824"/>
            <a:ext cx="3339329" cy="4197201"/>
          </a:xfr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C214D89-53FE-40D0-9F06-6464E8C318CF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7FE884B3-CA39-4041-A7C4-F17452EBF913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5F3ABE4E-2913-4AEB-B9BC-4FE8A8C5A751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1009412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B62E5-311E-47FD-9C79-6843E32A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51514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14. Награды и поощрения </a:t>
            </a:r>
            <a:br>
              <a:rPr lang="ru-RU" alt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353A2B-5E3A-4AE9-BC17-70B5C5B8C5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17016"/>
            <a:ext cx="2520280" cy="3559611"/>
          </a:xfrm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ADA2FBDB-195E-4B6D-9A7F-237B55543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212976"/>
            <a:ext cx="2468154" cy="348598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D1DC898-897B-4F65-87B5-4D80D829734F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9" name="Нашивка 6">
              <a:extLst>
                <a:ext uri="{FF2B5EF4-FFF2-40B4-BE49-F238E27FC236}">
                  <a16:creationId xmlns:a16="http://schemas.microsoft.com/office/drawing/2014/main" id="{26D3860C-AAA4-426C-864D-6C776C2DE7A1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Нашивка 4">
              <a:extLst>
                <a:ext uri="{FF2B5EF4-FFF2-40B4-BE49-F238E27FC236}">
                  <a16:creationId xmlns:a16="http://schemas.microsoft.com/office/drawing/2014/main" id="{D0A71E8B-B56F-464E-9EA7-E02D29E5E8E1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11" name="Объект 4">
            <a:extLst>
              <a:ext uri="{FF2B5EF4-FFF2-40B4-BE49-F238E27FC236}">
                <a16:creationId xmlns:a16="http://schemas.microsoft.com/office/drawing/2014/main" id="{79461621-194A-413E-9126-4ECF252FC4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87" y="840155"/>
            <a:ext cx="2494210" cy="35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04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01D43-EAB7-48D4-B942-55662B5F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0" kern="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Приложение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69ED59-8E72-4D29-959A-24EBF94DD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124744"/>
            <a:ext cx="6986737" cy="49166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0" i="0" u="none" strike="noStrike" dirty="0">
                <a:effectLst/>
                <a:latin typeface="Roboto" panose="02000000000000000000" pitchFamily="2" charset="0"/>
                <a:hlinkClick r:id="rId2"/>
              </a:rPr>
              <a:t>https://youtu.be/b0sYx4m3gXc</a:t>
            </a:r>
            <a:r>
              <a:rPr lang="ru-RU" sz="2000" b="0" i="0" u="none" strike="noStrike" dirty="0">
                <a:effectLst/>
                <a:latin typeface="Roboto" panose="02000000000000000000" pitchFamily="2" charset="0"/>
              </a:rPr>
              <a:t>  ООД по конструированию на тему: «Поможем доктору Айболиту»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BC990B9-AD76-4C7C-A554-EE215A02E4CB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760FA489-9EBE-47A3-8CE1-5BCC3C36E77E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05A926A3-44A5-4FB3-BD90-6FE1CE5A5B96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BC1AAE-F7B7-484B-8C07-FF34AD535DEA}"/>
              </a:ext>
            </a:extLst>
          </p:cNvPr>
          <p:cNvSpPr txBox="1"/>
          <p:nvPr/>
        </p:nvSpPr>
        <p:spPr>
          <a:xfrm rot="10800000" flipV="1">
            <a:off x="609597" y="4587827"/>
            <a:ext cx="62670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hlinkClick r:id="rId3"/>
              </a:rPr>
              <a:t>Юлия Анатольевна Гудожникова. Страница автора. Свидетельство о публикации в СМИ получено. Профиль 1784358. Воспитателям детских садов, школьным учителям и педагогам - </a:t>
            </a:r>
            <a:r>
              <a:rPr lang="ru-RU" dirty="0" err="1">
                <a:hlinkClick r:id="rId3"/>
              </a:rPr>
              <a:t>Маам.ру</a:t>
            </a:r>
            <a:r>
              <a:rPr lang="ru-RU" dirty="0">
                <a:hlinkClick r:id="rId3"/>
              </a:rPr>
              <a:t> (maam.ru)</a:t>
            </a:r>
            <a:endParaRPr lang="ru-RU" dirty="0"/>
          </a:p>
          <a:p>
            <a:pPr algn="just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6B48B5-2B6D-4FA9-ADC8-C262D0F92925}"/>
              </a:ext>
            </a:extLst>
          </p:cNvPr>
          <p:cNvSpPr txBox="1"/>
          <p:nvPr/>
        </p:nvSpPr>
        <p:spPr>
          <a:xfrm flipH="1">
            <a:off x="609598" y="2833501"/>
            <a:ext cx="6770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Гудожникова Юлия Анатольевна | МДОУ «Детский сад №20 комбинированного вида», г. Саранск (schoolrm.ru)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279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C7E05-A729-47F8-B990-10BE0499A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4784"/>
            <a:ext cx="7242048" cy="2376264"/>
          </a:xfrm>
        </p:spPr>
        <p:txBody>
          <a:bodyPr>
            <a:normAutofit/>
          </a:bodyPr>
          <a:lstStyle/>
          <a:p>
            <a:pPr algn="ctr"/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88A1900-2BEB-48EF-9BA1-7371A7547377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4" name="Нашивка 6">
              <a:extLst>
                <a:ext uri="{FF2B5EF4-FFF2-40B4-BE49-F238E27FC236}">
                  <a16:creationId xmlns:a16="http://schemas.microsoft.com/office/drawing/2014/main" id="{6816FBDD-0132-4D7F-BE49-B4397C025124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Нашивка 4">
              <a:extLst>
                <a:ext uri="{FF2B5EF4-FFF2-40B4-BE49-F238E27FC236}">
                  <a16:creationId xmlns:a16="http://schemas.microsoft.com/office/drawing/2014/main" id="{C37BA811-35B0-4878-8446-C47CF3468E4E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101308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7CFFB-5BD1-43FC-86AD-45608F91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7242048" cy="504056"/>
          </a:xfrm>
        </p:spPr>
        <p:txBody>
          <a:bodyPr>
            <a:noAutofit/>
          </a:bodyPr>
          <a:lstStyle/>
          <a:p>
            <a:pPr algn="r"/>
            <a: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1. Участие в инновационной (экспериментальной ) деятельности</a:t>
            </a:r>
            <a:b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77DE812-1819-4555-9C33-08C2A2B7CE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39849"/>
            <a:ext cx="3555353" cy="4701257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5493BDBA-6D5A-4F33-BE85-47D2ACA36D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8" y="1339850"/>
            <a:ext cx="3325176" cy="4701257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9FCBC51-3ED7-4A9C-B570-3EEAB487DCEA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8" name="Нашивка 6">
              <a:extLst>
                <a:ext uri="{FF2B5EF4-FFF2-40B4-BE49-F238E27FC236}">
                  <a16:creationId xmlns:a16="http://schemas.microsoft.com/office/drawing/2014/main" id="{7128B1FD-A995-4B94-8DE9-242FB6340D9B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>
              <a:extLst>
                <a:ext uri="{FF2B5EF4-FFF2-40B4-BE49-F238E27FC236}">
                  <a16:creationId xmlns:a16="http://schemas.microsoft.com/office/drawing/2014/main" id="{1A3D6CE3-70AA-4363-A6DF-DE43EDBB5917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</p:spTree>
    <p:extLst>
      <p:ext uri="{BB962C8B-B14F-4D97-AF65-F5344CB8AC3E}">
        <p14:creationId xmlns:p14="http://schemas.microsoft.com/office/powerpoint/2010/main" val="2307039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1CEED-C462-499A-9E49-8ED5BBC6F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1. Участие в инновационной (экспериментальной ) деятельности</a:t>
            </a:r>
            <a:br>
              <a:rPr lang="ru-RU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32263C3-66B9-4C5F-BC05-2DD1A6485DF6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14E0B676-87BF-48EE-96AE-2DC5679EB391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2225905D-BA5B-482F-B224-237FB25FFF37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564279-00D3-4A9E-81F1-AE20B81F7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0" y="1420639"/>
            <a:ext cx="3024336" cy="37195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C547DE-4304-4956-B2E9-4B8FFB001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78" y="3187245"/>
            <a:ext cx="2713274" cy="36707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9349AA-1A4B-4C81-9464-D438C5B563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541" y="1051121"/>
            <a:ext cx="3010947" cy="41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E32C3-1CD0-47BB-B3A8-AB2689A9A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0030B1-A864-4ADA-B8F6-AE749BA3EB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справка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0D92E9-ECB8-45E4-8DB2-707A46233C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справка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2B4223A-97B7-4C6F-944B-C699F7E0936B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603E0C16-0162-43F0-9F64-42E6FDE8E7E6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C29DEC71-15BE-4929-9832-D0EFBE923E5C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B1CF21-E2E6-4073-BE06-51E61F032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88" y="1270000"/>
            <a:ext cx="3410040" cy="49565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53F816-BAB8-4AB6-A1E7-EB5324BC3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89" y="1270000"/>
            <a:ext cx="3598599" cy="49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74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9930A-8D0F-47FC-8463-76A955D96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3. Наличие публикаций.</a:t>
            </a:r>
            <a:br>
              <a:rPr lang="ru-RU" sz="20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Республиканский уровень.</a:t>
            </a:r>
            <a:br>
              <a:rPr lang="ru-RU" sz="20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13105A-F4F0-44A6-A79D-103215FFCE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0" y="1490161"/>
            <a:ext cx="3312368" cy="4758239"/>
          </a:xfr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52F6EB9-2ADD-41AC-8249-8444FBE2C535}"/>
              </a:ext>
            </a:extLst>
          </p:cNvPr>
          <p:cNvGrpSpPr/>
          <p:nvPr/>
        </p:nvGrpSpPr>
        <p:grpSpPr>
          <a:xfrm>
            <a:off x="179512" y="116632"/>
            <a:ext cx="912237" cy="934489"/>
            <a:chOff x="-303900" y="-3"/>
            <a:chExt cx="1192033" cy="1268760"/>
          </a:xfrm>
        </p:grpSpPr>
        <p:sp>
          <p:nvSpPr>
            <p:cNvPr id="6" name="Нашивка 6">
              <a:extLst>
                <a:ext uri="{FF2B5EF4-FFF2-40B4-BE49-F238E27FC236}">
                  <a16:creationId xmlns:a16="http://schemas.microsoft.com/office/drawing/2014/main" id="{8F3D2947-3B1E-4042-B1FF-441474ACE7DB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>
              <a:extLst>
                <a:ext uri="{FF2B5EF4-FFF2-40B4-BE49-F238E27FC236}">
                  <a16:creationId xmlns:a16="http://schemas.microsoft.com/office/drawing/2014/main" id="{9548D84D-C01D-404C-81AC-CAF81E01CB09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9EC20CD-454B-4241-8525-9D5E1C33BB51}"/>
              </a:ext>
            </a:extLst>
          </p:cNvPr>
          <p:cNvSpPr txBox="1"/>
          <p:nvPr/>
        </p:nvSpPr>
        <p:spPr>
          <a:xfrm>
            <a:off x="4572000" y="2972000"/>
            <a:ext cx="23046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Конспект мастер-класса по батику. Тема: «Текстильная страна» — Педагогическая мастерская (edurm.</a:t>
            </a:r>
            <a:r>
              <a:rPr lang="ru-RU">
                <a:hlinkClick r:id="rId3"/>
              </a:rPr>
              <a:t>ru)</a:t>
            </a:r>
            <a:endParaRPr lang="ru-RU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0817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79EAA-C495-4360-A357-1E568FA28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20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A775BE7-08F9-4750-BC1D-F8B1F78099AF}"/>
              </a:ext>
            </a:extLst>
          </p:cNvPr>
          <p:cNvGrpSpPr/>
          <p:nvPr/>
        </p:nvGrpSpPr>
        <p:grpSpPr>
          <a:xfrm>
            <a:off x="251520" y="153139"/>
            <a:ext cx="912237" cy="934489"/>
            <a:chOff x="-303900" y="-3"/>
            <a:chExt cx="1192033" cy="1268760"/>
          </a:xfrm>
        </p:grpSpPr>
        <p:sp>
          <p:nvSpPr>
            <p:cNvPr id="5" name="Нашивка 6">
              <a:extLst>
                <a:ext uri="{FF2B5EF4-FFF2-40B4-BE49-F238E27FC236}">
                  <a16:creationId xmlns:a16="http://schemas.microsoft.com/office/drawing/2014/main" id="{A0C5C9C9-6BED-4ED2-A593-BE94E6E71E2F}"/>
                </a:ext>
              </a:extLst>
            </p:cNvPr>
            <p:cNvSpPr/>
            <p:nvPr/>
          </p:nvSpPr>
          <p:spPr>
            <a:xfrm rot="5400000">
              <a:off x="-498992" y="195089"/>
              <a:ext cx="1268760" cy="878575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Нашивка 4">
              <a:extLst>
                <a:ext uri="{FF2B5EF4-FFF2-40B4-BE49-F238E27FC236}">
                  <a16:creationId xmlns:a16="http://schemas.microsoft.com/office/drawing/2014/main" id="{7D714ABE-8C22-44C3-899F-1F796F02EE14}"/>
                </a:ext>
              </a:extLst>
            </p:cNvPr>
            <p:cNvSpPr/>
            <p:nvPr/>
          </p:nvSpPr>
          <p:spPr>
            <a:xfrm>
              <a:off x="1" y="444065"/>
              <a:ext cx="888132" cy="380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/>
            </a:p>
          </p:txBody>
        </p:sp>
      </p:grpSp>
      <p:pic>
        <p:nvPicPr>
          <p:cNvPr id="11" name="Объект 4">
            <a:extLst>
              <a:ext uri="{FF2B5EF4-FFF2-40B4-BE49-F238E27FC236}">
                <a16:creationId xmlns:a16="http://schemas.microsoft.com/office/drawing/2014/main" id="{E414B147-731E-49BB-A2EC-3B67BB3A4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68" y="1628799"/>
            <a:ext cx="3625640" cy="398964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EC0B95-EBFF-4835-BF7F-05222628E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28800"/>
            <a:ext cx="3672408" cy="39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4824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4987</TotalTime>
  <Words>759</Words>
  <Application>Microsoft Office PowerPoint</Application>
  <PresentationFormat>Экран (4:3)</PresentationFormat>
  <Paragraphs>63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Roboto</vt:lpstr>
      <vt:lpstr>Times New Roman</vt:lpstr>
      <vt:lpstr>Trebuchet MS</vt:lpstr>
      <vt:lpstr>Wingdings 3</vt:lpstr>
      <vt:lpstr>Аспект</vt:lpstr>
      <vt:lpstr>                                       </vt:lpstr>
      <vt:lpstr>     Представление  педагогического опыта на сайтах:  Тема опыта: «Роль национальной культуры  в нравственно-патриотическом воспитании старших дошкольников в рамках реализации ФОП ДО»  Predstavlenie-pedagogicheskogo-opyta-Gudozhnikovoy-YU.A..pdf (schoolrm.ru)  dukhovnoe-vospitanie8.pdf (schoolrm.ru) </vt:lpstr>
      <vt:lpstr>1. Участие в инновационной (экспериментальной ) деятельности </vt:lpstr>
      <vt:lpstr>1. Участие в инновационной (экспериментальной ) деятельности </vt:lpstr>
      <vt:lpstr>1. Участие в инновационной (экспериментальной ) деятельности </vt:lpstr>
      <vt:lpstr>1. Участие в инновационной (экспериментальной ) деятельности </vt:lpstr>
      <vt:lpstr>2. Наставничество</vt:lpstr>
      <vt:lpstr>3. Наличие публикаций. Республиканский уровень. </vt:lpstr>
      <vt:lpstr>3. Наличие публикаций.  Российский уровень</vt:lpstr>
      <vt:lpstr>3. Наличие публикаций.  Российский уровень</vt:lpstr>
      <vt:lpstr>3. Наличие публикаций.  Российский уровень  </vt:lpstr>
      <vt:lpstr>  4.РЕЗУЛЬТАТЫ УЧАСТИЯ ВОСПИТАННИКОВ  в конкурсах ; выставках; турнирах; соревнованиях; акциях; фестивалях.  </vt:lpstr>
      <vt:lpstr>  4.РЕЗУЛЬТАТЫ УЧАСТИЯ ВОСПИТАННИКОВ  в конкурсах ; выставках; турнирах; соревнованиях; акциях; фестивалях. Муниципальный уровень </vt:lpstr>
      <vt:lpstr>4.РЕЗУЛЬТАТЫ УЧАСТИЯ ВОСПИТАННИКОВ в конкурсах ; выставках; турнирах; соревнованиях; акциях; фестивалях. Республиканский уровень</vt:lpstr>
      <vt:lpstr>4.РЕЗУЛЬТАТЫ УЧАСТИЯ ВОСПИТАННИКОВ в конкурсах ; выставках; турнирах; соревнованиях; акциях; фестивалях. Российский уровень</vt:lpstr>
      <vt:lpstr>4.РЕЗУЛЬТАТЫ УЧАСТИЯ ВОСПИТАННИКОВ в конкурсах ; выставках; турнирах; соревнованиях; акциях; фестивалях. Российский уровень</vt:lpstr>
      <vt:lpstr>4. РЕЗУЛЬТАТЫ УЧАСТИЯ ВОСПИТАННИКОВ в конкурсах ; выставках; турнирах; соревнованиях; акциях; фестивалях. Международный уровень</vt:lpstr>
      <vt:lpstr>5. Наличие авторских программ, методических пособий</vt:lpstr>
      <vt:lpstr>5. Наличие авторских программ, методических пособий</vt:lpstr>
      <vt:lpstr>6.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6.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7. Проведение открытых занятий, мастер-классов, мероприятий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член жюри</vt:lpstr>
      <vt:lpstr>9. Общественно-педагогическая активность педагога: участие в комиссиях, педагогических сообществах, член жюри</vt:lpstr>
      <vt:lpstr>Презентация PowerPoint</vt:lpstr>
      <vt:lpstr>Презентация PowerPoint</vt:lpstr>
      <vt:lpstr>10. Позитивные результаты работы с воспитанниками</vt:lpstr>
      <vt:lpstr>10. Позитивные результаты работы с воспитанниками</vt:lpstr>
      <vt:lpstr>10. Позитивные результаты работы с воспитанниками</vt:lpstr>
      <vt:lpstr>11. Качество взаимодействия с родителями</vt:lpstr>
      <vt:lpstr>11. Качество взаимодействия с родителями</vt:lpstr>
      <vt:lpstr>11. Качество взаимодействия с родителями</vt:lpstr>
      <vt:lpstr>12. Работа с детьми из социально-неблагополучных семей</vt:lpstr>
      <vt:lpstr>13. Участие педагога в профессиональных конкурсах</vt:lpstr>
      <vt:lpstr>13. Участие педагога в профессиональных конкурсах:  Муниципальный уровень</vt:lpstr>
      <vt:lpstr>13. Участие педагога в профессиональных конкурсах Республиканский уровень:</vt:lpstr>
      <vt:lpstr>14. Награды и поощрения  </vt:lpstr>
      <vt:lpstr>14. Награды и поощрения  </vt:lpstr>
      <vt:lpstr>14. Награды и поощрения  </vt:lpstr>
      <vt:lpstr>Приложение</vt:lpstr>
      <vt:lpstr> Благодарю за внимание!</vt:lpstr>
    </vt:vector>
  </TitlesOfParts>
  <Company>Детский сад-начальная школа №89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Физкультурно–оздоровительная работа с детьми на основе приобщения детей к краеведо - туристической деятельности</dc:title>
  <dc:creator>Лариса</dc:creator>
  <cp:lastModifiedBy>Пользователь</cp:lastModifiedBy>
  <cp:revision>463</cp:revision>
  <dcterms:created xsi:type="dcterms:W3CDTF">2008-11-26T11:02:01Z</dcterms:created>
  <dcterms:modified xsi:type="dcterms:W3CDTF">2024-02-15T16:47:25Z</dcterms:modified>
</cp:coreProperties>
</file>