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89" r:id="rId3"/>
    <p:sldId id="282" r:id="rId4"/>
    <p:sldId id="308" r:id="rId5"/>
    <p:sldId id="283" r:id="rId6"/>
    <p:sldId id="263" r:id="rId7"/>
    <p:sldId id="292" r:id="rId8"/>
    <p:sldId id="293" r:id="rId9"/>
    <p:sldId id="269" r:id="rId10"/>
    <p:sldId id="270" r:id="rId11"/>
    <p:sldId id="259" r:id="rId12"/>
    <p:sldId id="260" r:id="rId13"/>
    <p:sldId id="286" r:id="rId14"/>
    <p:sldId id="287" r:id="rId15"/>
    <p:sldId id="290" r:id="rId16"/>
    <p:sldId id="264" r:id="rId17"/>
    <p:sldId id="307" r:id="rId18"/>
    <p:sldId id="295" r:id="rId19"/>
    <p:sldId id="265" r:id="rId20"/>
    <p:sldId id="306" r:id="rId21"/>
    <p:sldId id="261" r:id="rId22"/>
    <p:sldId id="297" r:id="rId23"/>
    <p:sldId id="304" r:id="rId24"/>
    <p:sldId id="305" r:id="rId25"/>
    <p:sldId id="267" r:id="rId26"/>
    <p:sldId id="268" r:id="rId27"/>
    <p:sldId id="280" r:id="rId28"/>
    <p:sldId id="281" r:id="rId29"/>
    <p:sldId id="302" r:id="rId30"/>
    <p:sldId id="301" r:id="rId31"/>
    <p:sldId id="300" r:id="rId32"/>
    <p:sldId id="303" r:id="rId33"/>
    <p:sldId id="273" r:id="rId34"/>
    <p:sldId id="258" r:id="rId35"/>
    <p:sldId id="309" r:id="rId36"/>
    <p:sldId id="31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>
      <p:cViewPr varScale="1">
        <p:scale>
          <a:sx n="81" d="100"/>
          <a:sy n="81" d="100"/>
        </p:scale>
        <p:origin x="15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6;&#1088;&#1090;&#1092;&#1086;&#1088;&#1080;&#1086;%20&#1064;&#1077;&#1074;&#1072;&#1088;&#1072;&#1082;&#1086;&#1074;&#1072;%20&#1053;.&#1053;..pptx" TargetMode="External"/><Relationship Id="rId2" Type="http://schemas.openxmlformats.org/officeDocument/2006/relationships/hyperlink" Target="https://nsportal.ru/natalya-nikolaevna-shevarakova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hyperlink" Target="http://rdmsisar.schoolrm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vneklassnoe-meropriyatie-poklonimsya-velikim-tem-godam-4462967.html" TargetMode="External"/><Relationship Id="rId2" Type="http://schemas.openxmlformats.org/officeDocument/2006/relationships/hyperlink" Target="&#1055;&#1086;&#1088;&#1090;&#1092;&#1086;&#1088;&#1080;&#1086;%20&#1064;&#1077;&#1074;&#1072;&#1088;&#1072;&#1082;&#1086;&#1074;&#1072;%20&#1053;.&#1053;..pptx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fourok.ru/vneklassnoe-meropriyatie-raduga-vypusknikov-4462981.html" TargetMode="External"/><Relationship Id="rId4" Type="http://schemas.openxmlformats.org/officeDocument/2006/relationships/hyperlink" Target="http://&#1082;&#1086;&#1085;&#1089;&#1087;&#1077;&#1082;&#1090;&#1099;-&#1091;&#1088;&#1086;&#1082;&#1086;&#1074;.&#1088;&#1092;/artikles/file/87247-sovremennye-vospitatelnye-tekhnologii-ikh-primenenie-v-rabote-vospitatelya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1535" y="260648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1037186"/>
            <a:ext cx="67504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/>
              </a:buClr>
              <a:defRPr/>
            </a:pPr>
            <a:r>
              <a:rPr lang="en-US" b="1" i="1" dirty="0" smtClean="0">
                <a:solidFill>
                  <a:srgbClr val="FF0000"/>
                </a:solidFill>
                <a:hlinkClick r:id="rId2"/>
              </a:rPr>
              <a:t>https://nsportal.ru/natalya-nikolaevna-shevarakova</a:t>
            </a:r>
            <a:endParaRPr lang="ru-RU" b="1" i="1" dirty="0" smtClean="0">
              <a:solidFill>
                <a:srgbClr val="FF0000"/>
              </a:solidFill>
            </a:endParaRPr>
          </a:p>
          <a:p>
            <a:pPr>
              <a:buClr>
                <a:schemeClr val="accent3"/>
              </a:buClr>
              <a:defRPr/>
            </a:pPr>
            <a:r>
              <a:rPr lang="en-US" b="1" i="1" dirty="0" smtClean="0">
                <a:solidFill>
                  <a:srgbClr val="FF0000"/>
                </a:solidFill>
                <a:hlinkClick r:id="rId3" action="ppaction://hlinkpres?slideindex=1&amp;slidetitle="/>
              </a:rPr>
              <a:t>https://infourok.ru/user/shevarakova-natalya-nikolaevna</a:t>
            </a:r>
            <a:endParaRPr lang="ru-RU" b="1" i="1" dirty="0" smtClean="0">
              <a:solidFill>
                <a:srgbClr val="FF0000"/>
              </a:solidFill>
            </a:endParaRPr>
          </a:p>
          <a:p>
            <a:pPr>
              <a:buClr>
                <a:schemeClr val="accent3"/>
              </a:buClr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Дата рождения</a:t>
            </a:r>
            <a:r>
              <a:rPr lang="ru-RU" b="1" dirty="0" smtClean="0"/>
              <a:t>: 07.11.1966 год</a:t>
            </a:r>
          </a:p>
          <a:p>
            <a:pPr>
              <a:buClr>
                <a:schemeClr val="accent3"/>
              </a:buClr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Профессиональное образование</a:t>
            </a:r>
            <a:r>
              <a:rPr lang="ru-RU" b="1" dirty="0" smtClean="0">
                <a:solidFill>
                  <a:srgbClr val="FFC000"/>
                </a:solidFill>
              </a:rPr>
              <a:t>:</a:t>
            </a:r>
          </a:p>
          <a:p>
            <a:pPr>
              <a:buClr>
                <a:schemeClr val="accent3"/>
              </a:buClr>
              <a:defRPr/>
            </a:pPr>
            <a:r>
              <a:rPr lang="ru-RU" dirty="0" smtClean="0"/>
              <a:t>1984 </a:t>
            </a:r>
            <a:r>
              <a:rPr lang="ru-RU" dirty="0"/>
              <a:t>- 1989 гг., МГПИ им. М.Е. Евсевьева. Квалификация по диплому: учитель и логопед специальной (вспомогательной) школы, </a:t>
            </a:r>
            <a:r>
              <a:rPr lang="ru-RU" dirty="0" err="1"/>
              <a:t>олигофренопедагог</a:t>
            </a:r>
            <a:r>
              <a:rPr lang="ru-RU" dirty="0"/>
              <a:t> дошкольных учреждений. Специальность "дефектология" с дополнительной специальностью логопедия</a:t>
            </a:r>
            <a:r>
              <a:rPr lang="ru-RU" dirty="0" smtClean="0"/>
              <a:t>.</a:t>
            </a:r>
            <a:endParaRPr lang="ru-RU" b="1" dirty="0">
              <a:solidFill>
                <a:srgbClr val="FFC000"/>
              </a:solidFill>
            </a:endParaRPr>
          </a:p>
          <a:p>
            <a:pPr>
              <a:buClr>
                <a:schemeClr val="accent3"/>
              </a:buClr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Общий </a:t>
            </a:r>
            <a:r>
              <a:rPr lang="ru-RU" b="1" i="1" dirty="0">
                <a:solidFill>
                  <a:srgbClr val="FF0000"/>
                </a:solidFill>
              </a:rPr>
              <a:t>трудовой стаж</a:t>
            </a:r>
            <a:r>
              <a:rPr lang="ru-RU" b="1" dirty="0">
                <a:solidFill>
                  <a:srgbClr val="FFC000"/>
                </a:solidFill>
              </a:rPr>
              <a:t>:</a:t>
            </a:r>
            <a:r>
              <a:rPr lang="ru-RU" b="1" dirty="0">
                <a:solidFill>
                  <a:srgbClr val="002060"/>
                </a:solidFill>
              </a:rPr>
              <a:t>  </a:t>
            </a:r>
            <a:r>
              <a:rPr lang="ru-RU" b="1" dirty="0" smtClean="0"/>
              <a:t>31 год</a:t>
            </a:r>
            <a:endParaRPr lang="ru-RU" b="1" dirty="0"/>
          </a:p>
          <a:p>
            <a:pPr>
              <a:buClr>
                <a:schemeClr val="accent3"/>
              </a:buClr>
              <a:defRPr/>
            </a:pPr>
            <a:r>
              <a:rPr lang="ru-RU" b="1" i="1" dirty="0">
                <a:solidFill>
                  <a:srgbClr val="FF0000"/>
                </a:solidFill>
              </a:rPr>
              <a:t>Педагогический стаж</a:t>
            </a:r>
            <a:r>
              <a:rPr lang="ru-RU" b="1" dirty="0">
                <a:solidFill>
                  <a:srgbClr val="FFC000"/>
                </a:solidFill>
              </a:rPr>
              <a:t>: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/>
              <a:t>31 год</a:t>
            </a:r>
            <a:endParaRPr lang="ru-RU" b="1" dirty="0"/>
          </a:p>
          <a:p>
            <a:pPr>
              <a:buClr>
                <a:schemeClr val="accent3"/>
              </a:buClr>
              <a:defRPr/>
            </a:pPr>
            <a:r>
              <a:rPr lang="ru-RU" b="1" i="1" dirty="0">
                <a:solidFill>
                  <a:srgbClr val="FF0000"/>
                </a:solidFill>
              </a:rPr>
              <a:t>В данном учреждении</a:t>
            </a:r>
            <a:r>
              <a:rPr lang="ru-RU" b="1" dirty="0">
                <a:solidFill>
                  <a:srgbClr val="FFC000"/>
                </a:solidFill>
              </a:rPr>
              <a:t>:  </a:t>
            </a:r>
            <a:r>
              <a:rPr lang="ru-RU" b="1" dirty="0" smtClean="0"/>
              <a:t>30 лет</a:t>
            </a:r>
            <a:endParaRPr lang="ru-RU" b="1" dirty="0"/>
          </a:p>
          <a:p>
            <a:pPr>
              <a:buClr>
                <a:schemeClr val="accent3"/>
              </a:buClr>
              <a:defRPr/>
            </a:pPr>
            <a:r>
              <a:rPr lang="ru-RU" b="1" i="1" dirty="0">
                <a:solidFill>
                  <a:srgbClr val="FF0000"/>
                </a:solidFill>
              </a:rPr>
              <a:t>Наличие квалификационной категории</a:t>
            </a:r>
            <a:r>
              <a:rPr lang="ru-RU" b="1" dirty="0">
                <a:solidFill>
                  <a:srgbClr val="FFC000"/>
                </a:solidFill>
              </a:rPr>
              <a:t>: </a:t>
            </a:r>
            <a:r>
              <a:rPr lang="ru-RU" dirty="0"/>
              <a:t>высшая квалификационная категория</a:t>
            </a:r>
            <a:endParaRPr lang="ru-RU" b="1" dirty="0"/>
          </a:p>
          <a:p>
            <a:pPr>
              <a:buClr>
                <a:schemeClr val="accent3"/>
              </a:buClr>
              <a:defRPr/>
            </a:pPr>
            <a:r>
              <a:rPr lang="ru-RU" b="1" i="1" dirty="0">
                <a:solidFill>
                  <a:srgbClr val="FF0000"/>
                </a:solidFill>
              </a:rPr>
              <a:t>Дата последней аттестации</a:t>
            </a:r>
            <a:r>
              <a:rPr lang="ru-RU" b="1" dirty="0">
                <a:solidFill>
                  <a:srgbClr val="FFC000"/>
                </a:solidFill>
              </a:rPr>
              <a:t>: </a:t>
            </a:r>
            <a:r>
              <a:rPr lang="ru-RU" b="1" dirty="0" smtClean="0"/>
              <a:t>22.12.2015</a:t>
            </a:r>
            <a:endParaRPr lang="ru-RU" b="1" dirty="0"/>
          </a:p>
          <a:p>
            <a:pPr>
              <a:buClr>
                <a:schemeClr val="accent3"/>
              </a:buClr>
              <a:defRPr/>
            </a:pPr>
            <a:r>
              <a:rPr lang="ru-RU" b="1" dirty="0">
                <a:solidFill>
                  <a:srgbClr val="FF0000"/>
                </a:solidFill>
              </a:rPr>
              <a:t>Сайт РДМШИ</a:t>
            </a:r>
            <a:r>
              <a:rPr lang="ru-RU" b="1" dirty="0"/>
              <a:t>:</a:t>
            </a:r>
            <a:r>
              <a:rPr lang="ru-RU" u="sng" dirty="0"/>
              <a:t> </a:t>
            </a:r>
            <a:r>
              <a:rPr lang="ru-RU" u="sng" dirty="0">
                <a:hlinkClick r:id="rId4"/>
              </a:rPr>
              <a:t>    </a:t>
            </a:r>
            <a:r>
              <a:rPr lang="en-US" u="sng" dirty="0">
                <a:hlinkClick r:id="rId4"/>
              </a:rPr>
              <a:t>http://rdmsisar.schoolrm.ru</a:t>
            </a:r>
            <a:endParaRPr lang="ru-RU" u="sng" dirty="0"/>
          </a:p>
          <a:p>
            <a:pPr>
              <a:buClr>
                <a:schemeClr val="accent3"/>
              </a:buClr>
              <a:defRPr/>
            </a:pPr>
            <a:r>
              <a:rPr lang="ru-RU" b="1" u="sng" dirty="0">
                <a:solidFill>
                  <a:srgbClr val="FF0000"/>
                </a:solidFill>
              </a:rPr>
              <a:t>Личный </a:t>
            </a:r>
            <a:r>
              <a:rPr lang="ru-RU" b="1" u="sng" dirty="0" smtClean="0">
                <a:solidFill>
                  <a:srgbClr val="FF0000"/>
                </a:solidFill>
              </a:rPr>
              <a:t>сайт:</a:t>
            </a:r>
            <a:r>
              <a:rPr lang="en-US" b="1" i="1" dirty="0">
                <a:solidFill>
                  <a:srgbClr val="FF0000"/>
                </a:solidFill>
                <a:hlinkClick r:id="rId3" action="ppaction://hlinkpres?slideindex=1&amp;slidetitle="/>
              </a:rPr>
              <a:t>https://</a:t>
            </a:r>
            <a:r>
              <a:rPr lang="en-US" b="1" i="1" dirty="0" smtClean="0">
                <a:solidFill>
                  <a:srgbClr val="FF0000"/>
                </a:solidFill>
                <a:hlinkClick r:id="rId3" action="ppaction://hlinkpres?slideindex=1&amp;slidetitle="/>
              </a:rPr>
              <a:t>nsportal.ru/natalya-nikolaevna-shevarakova</a:t>
            </a:r>
            <a:endParaRPr lang="ru-RU" b="1" i="1" dirty="0" smtClean="0">
              <a:solidFill>
                <a:srgbClr val="FF0000"/>
              </a:solidFill>
            </a:endParaRPr>
          </a:p>
          <a:p>
            <a:pPr>
              <a:buClr>
                <a:schemeClr val="accent3"/>
              </a:buClr>
              <a:defRPr/>
            </a:pPr>
            <a:r>
              <a:rPr lang="en-US" b="1" i="1" dirty="0">
                <a:solidFill>
                  <a:srgbClr val="FF0000"/>
                </a:solidFill>
                <a:hlinkClick r:id="rId3" action="ppaction://hlinkpres?slideindex=1&amp;slidetitle="/>
              </a:rPr>
              <a:t>https://infourok.ru/user/shevarakova-natalya-nikolaevna</a:t>
            </a:r>
            <a:endParaRPr lang="ru-RU" b="1" i="1" dirty="0">
              <a:solidFill>
                <a:srgbClr val="FF0000"/>
              </a:solidFill>
            </a:endParaRPr>
          </a:p>
          <a:p>
            <a:pPr>
              <a:buClr>
                <a:schemeClr val="accent3"/>
              </a:buClr>
              <a:defRPr/>
            </a:pPr>
            <a:endParaRPr lang="ru-RU" b="1" i="1" dirty="0">
              <a:solidFill>
                <a:srgbClr val="FF0000"/>
              </a:solidFill>
            </a:endParaRPr>
          </a:p>
          <a:p>
            <a:pPr>
              <a:buClr>
                <a:schemeClr val="accent3"/>
              </a:buClr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08520" y="3861048"/>
            <a:ext cx="27363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ПОРТФОЛИО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ШЕВАРАКОВА НАТАЛЬЯ НИКОЛАЕВНА</a:t>
            </a:r>
          </a:p>
          <a:p>
            <a:pPr algn="ctr"/>
            <a:r>
              <a:rPr lang="ru-RU" dirty="0" smtClean="0"/>
              <a:t>ВОСПИТАТЕЛЯ  </a:t>
            </a:r>
          </a:p>
          <a:p>
            <a:pPr algn="ctr"/>
            <a:r>
              <a:rPr lang="ru-RU" dirty="0" smtClean="0"/>
              <a:t>ГКУ  </a:t>
            </a:r>
            <a:r>
              <a:rPr lang="ru-RU" dirty="0"/>
              <a:t>РМ  ДО  </a:t>
            </a:r>
          </a:p>
          <a:p>
            <a:pPr algn="ctr"/>
            <a:r>
              <a:rPr lang="ru-RU" dirty="0"/>
              <a:t>«РЕСПУБЛИКАНСКАЯ ДЕТСКАЯ МУЗЫКАЛЬНАЯ </a:t>
            </a:r>
            <a:r>
              <a:rPr lang="ru-RU" dirty="0" smtClean="0"/>
              <a:t>ШКОЛА-ИНТЕРНАТ»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7" y="439044"/>
            <a:ext cx="257011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9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3095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3</a:t>
            </a:r>
            <a:r>
              <a:rPr lang="ru-RU" b="1" dirty="0" smtClean="0"/>
              <a:t>. Взаимодействие с учителями.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875" y="800285"/>
            <a:ext cx="4331605" cy="60809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7" y="820259"/>
            <a:ext cx="4314783" cy="605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5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4. Участие в инновационной (экспериментальной) деятельности 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17" y="476672"/>
            <a:ext cx="4368366" cy="617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9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8600" y="15350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5</a:t>
            </a:r>
            <a:r>
              <a:rPr lang="ru-RU" b="1" dirty="0" smtClean="0"/>
              <a:t>. Результаты участия воспитанников в: конкурсах, выставках, турнирах, </a:t>
            </a:r>
          </a:p>
          <a:p>
            <a:pPr algn="ctr"/>
            <a:r>
              <a:rPr lang="ru-RU" b="1" dirty="0" smtClean="0"/>
              <a:t>соревнованиях, акциях, фестивалях.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782611"/>
            <a:ext cx="4242775" cy="595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5</a:t>
            </a:r>
            <a:r>
              <a:rPr lang="ru-RU" b="1" dirty="0" smtClean="0"/>
              <a:t>. </a:t>
            </a:r>
            <a:r>
              <a:rPr lang="ru-RU" b="1" dirty="0"/>
              <a:t>Результаты участия воспитанников в: конкурсах, выставках, турнирах, </a:t>
            </a:r>
          </a:p>
          <a:p>
            <a:pPr algn="ctr"/>
            <a:r>
              <a:rPr lang="ru-RU" b="1" dirty="0"/>
              <a:t>соревнованиях, акциях, фестивалях.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8170"/>
            <a:ext cx="4176464" cy="5907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84687"/>
            <a:ext cx="4176464" cy="59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0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5</a:t>
            </a:r>
            <a:r>
              <a:rPr lang="ru-RU" b="1" dirty="0" smtClean="0"/>
              <a:t>. </a:t>
            </a:r>
            <a:r>
              <a:rPr lang="ru-RU" b="1" dirty="0"/>
              <a:t>Результаты участия воспитанников в: конкурсах, выставках, турнирах, </a:t>
            </a:r>
          </a:p>
          <a:p>
            <a:pPr algn="ctr"/>
            <a:r>
              <a:rPr lang="ru-RU" b="1" dirty="0"/>
              <a:t>соревнованиях, акциях, фестивалях.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642119"/>
            <a:ext cx="8568952" cy="605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3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393" y="794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5</a:t>
            </a:r>
            <a:r>
              <a:rPr lang="ru-RU" b="1" dirty="0" smtClean="0"/>
              <a:t>. </a:t>
            </a:r>
            <a:r>
              <a:rPr lang="ru-RU" b="1" dirty="0"/>
              <a:t>Результаты участия воспитанников в: конкурсах, выставках, турнирах, </a:t>
            </a:r>
          </a:p>
          <a:p>
            <a:pPr algn="ctr"/>
            <a:r>
              <a:rPr lang="ru-RU" b="1" dirty="0"/>
              <a:t>соревнованиях, акциях, фестивалях.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32" y="666262"/>
            <a:ext cx="4224350" cy="597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85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261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6</a:t>
            </a:r>
            <a:r>
              <a:rPr lang="ru-RU" b="1" dirty="0" smtClean="0"/>
              <a:t>. Наличие авторских программ, методических пособий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8778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528" y="188640"/>
            <a:ext cx="9324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7. Выступление на заседаниях методических советов, научно-практических конференциях, педагогических </a:t>
            </a:r>
          </a:p>
          <a:p>
            <a:pPr algn="ctr"/>
            <a:r>
              <a:rPr lang="ru-RU" b="1" dirty="0"/>
              <a:t>чтениях, семинарах, секциях, форумах, радиопередачах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36" y="1144915"/>
            <a:ext cx="3906688" cy="5484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44915"/>
            <a:ext cx="3888432" cy="545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96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561" y="1166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7</a:t>
            </a:r>
            <a:r>
              <a:rPr lang="ru-RU" b="1" dirty="0"/>
              <a:t>. Выступление на заседаниях методических советов, научно-практических конференциях, педагогических </a:t>
            </a:r>
          </a:p>
          <a:p>
            <a:pPr algn="ctr"/>
            <a:r>
              <a:rPr lang="ru-RU" b="1" dirty="0"/>
              <a:t>чтениях, семинарах, секциях, форумах, радиопередачах</a:t>
            </a:r>
          </a:p>
          <a:p>
            <a:pPr algn="ctr"/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084442"/>
            <a:ext cx="3926970" cy="5552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53" y="1084442"/>
            <a:ext cx="3999196" cy="565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82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36579"/>
            <a:ext cx="4104456" cy="576202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24978" y="116632"/>
            <a:ext cx="6646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8. Проведение мастер-классов, открытых мероприятий.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579"/>
            <a:ext cx="4104456" cy="576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8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" y="252844"/>
            <a:ext cx="4494419" cy="6309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04" y="252844"/>
            <a:ext cx="4494420" cy="630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84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11663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8. Проведение мастер-классов, открытых мероприятий.</a:t>
            </a:r>
          </a:p>
          <a:p>
            <a:pPr algn="ctr"/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97509"/>
            <a:ext cx="4032448" cy="5660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12105"/>
            <a:ext cx="4032448" cy="566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96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36" y="129406"/>
            <a:ext cx="9120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8</a:t>
            </a:r>
            <a:r>
              <a:rPr lang="ru-RU" b="1" dirty="0" smtClean="0"/>
              <a:t>. </a:t>
            </a:r>
            <a:r>
              <a:rPr lang="ru-RU" b="1" dirty="0"/>
              <a:t>Проведение </a:t>
            </a:r>
            <a:r>
              <a:rPr lang="ru-RU" b="1" dirty="0" smtClean="0"/>
              <a:t>мастер-классов</a:t>
            </a:r>
            <a:r>
              <a:rPr lang="ru-RU" b="1" dirty="0"/>
              <a:t>, открытых мероприятий.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4176464" cy="5907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20688"/>
            <a:ext cx="4209447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0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4359732" cy="61653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5793" y="107340"/>
            <a:ext cx="9289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/>
              <a:t>Проведение </a:t>
            </a:r>
            <a:r>
              <a:rPr lang="ru-RU" dirty="0" smtClean="0"/>
              <a:t>мастер-классов</a:t>
            </a:r>
            <a:r>
              <a:rPr lang="ru-RU" dirty="0"/>
              <a:t>, открытых мероприятий.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23" y="548680"/>
            <a:ext cx="4359732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79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9.Эксперементальная деятельность.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87315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10. Наставничество.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67760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6707" y="4046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8. Общественно-педагогическая активность педагога: участие в экспертных </a:t>
            </a:r>
          </a:p>
          <a:p>
            <a:pPr algn="ctr"/>
            <a:r>
              <a:rPr lang="ru-RU" b="1" dirty="0" smtClean="0"/>
              <a:t>комиссиях, в жюри конкурсов, педагогических сообществах.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3638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393" y="26064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12. Создание комфортного психологического климата в группах.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50940"/>
            <a:ext cx="4296358" cy="60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6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2536" y="18864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13. Участие педагога в профессиональных конкурсах.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7972"/>
            <a:ext cx="4453840" cy="6300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1"/>
            <a:ext cx="4461115" cy="63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9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13. Участие педагога в профессиональных конкурсах.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9" y="485964"/>
            <a:ext cx="4440374" cy="6280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3" y="505170"/>
            <a:ext cx="4402933" cy="622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1</a:t>
            </a:r>
            <a:r>
              <a:rPr lang="en-US" b="1" dirty="0" smtClean="0"/>
              <a:t>4</a:t>
            </a:r>
            <a:r>
              <a:rPr lang="ru-RU" b="1" dirty="0" smtClean="0"/>
              <a:t>. </a:t>
            </a:r>
            <a:r>
              <a:rPr lang="ru-RU" b="1" dirty="0"/>
              <a:t>Награды и </a:t>
            </a:r>
            <a:r>
              <a:rPr lang="ru-RU" b="1" dirty="0" smtClean="0"/>
              <a:t>поощрения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90241"/>
            <a:ext cx="3943015" cy="55774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0874"/>
            <a:ext cx="3982891" cy="56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95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3232" y="39324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</a:t>
            </a:r>
            <a:r>
              <a:rPr lang="ru-RU" b="1" dirty="0" smtClean="0"/>
              <a:t>. </a:t>
            </a:r>
            <a:r>
              <a:rPr lang="ru-RU" b="1" dirty="0"/>
              <a:t>Наличие </a:t>
            </a:r>
            <a:r>
              <a:rPr lang="ru-RU" b="1" dirty="0" smtClean="0"/>
              <a:t>публикаций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98740"/>
            <a:ext cx="903649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dirty="0" smtClean="0"/>
              <a:t>Ноябрь 2016 г. – статья «Поликультурное </a:t>
            </a:r>
            <a:r>
              <a:rPr lang="ru-RU" altLang="ru-RU" dirty="0" err="1" smtClean="0"/>
              <a:t>воспитанипе</a:t>
            </a:r>
            <a:r>
              <a:rPr lang="ru-RU" altLang="ru-RU" dirty="0" smtClean="0"/>
              <a:t> обучающихся в «РДМШИ» на основе народных праздников»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dirty="0" smtClean="0"/>
              <a:t>Август </a:t>
            </a:r>
            <a:r>
              <a:rPr lang="ru-RU" altLang="ru-RU" dirty="0"/>
              <a:t>2020 г. – статья </a:t>
            </a:r>
            <a:r>
              <a:rPr lang="ru-RU" dirty="0"/>
              <a:t>«Современные воспитательные технологии, их применение в работе воспитателя</a:t>
            </a:r>
            <a:r>
              <a:rPr lang="ru-RU" altLang="ru-RU" dirty="0"/>
              <a:t>» опубликовано на сайте </a:t>
            </a:r>
            <a:r>
              <a:rPr lang="en-US" altLang="ru-RU" dirty="0">
                <a:hlinkClick r:id="rId2" action="ppaction://hlinkpres?slideindex=1&amp;slidetitle="/>
              </a:rPr>
              <a:t>https://</a:t>
            </a:r>
            <a:r>
              <a:rPr lang="ru-RU" altLang="ru-RU" dirty="0" err="1">
                <a:hlinkClick r:id="rId2" action="ppaction://hlinkpres?slideindex=1&amp;slidetitle="/>
              </a:rPr>
              <a:t>апр-ель.рф</a:t>
            </a:r>
            <a:r>
              <a:rPr lang="ru-RU" altLang="ru-RU" dirty="0">
                <a:hlinkClick r:id="rId2" action="ppaction://hlinkpres?slideindex=1&amp;slidetitle="/>
              </a:rPr>
              <a:t> </a:t>
            </a:r>
            <a:endParaRPr lang="ru-RU" alt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Сентябрь 2020 г. – внеклассное мероприятие «Поклонимся великим тем годам»</a:t>
            </a:r>
            <a:r>
              <a:rPr lang="ru-RU" altLang="ru-RU" dirty="0" smtClean="0"/>
              <a:t> опубликовано </a:t>
            </a:r>
            <a:r>
              <a:rPr lang="ru-RU" altLang="ru-RU" dirty="0"/>
              <a:t>на сайте </a:t>
            </a:r>
            <a:r>
              <a:rPr lang="en-US" altLang="ru-RU" dirty="0" smtClean="0">
                <a:hlinkClick r:id="rId3"/>
              </a:rPr>
              <a:t>https://infourok.ru/vneklassnoe-meropriyatie-poklonimsya-velikim-tem-godam-4462967.html</a:t>
            </a:r>
            <a:endParaRPr lang="ru-RU" alt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dirty="0" smtClean="0"/>
              <a:t>Сентябрь 2020 г. </a:t>
            </a:r>
            <a:r>
              <a:rPr lang="ru-RU" dirty="0" smtClean="0"/>
              <a:t>– </a:t>
            </a:r>
            <a:r>
              <a:rPr lang="ru-RU" dirty="0"/>
              <a:t>Сценарий праздничного концерта к Международному женскому дню 8 Марта « Есть в женщине какая-то загадка</a:t>
            </a:r>
            <a:r>
              <a:rPr lang="ru-RU" dirty="0" smtClean="0"/>
              <a:t>»</a:t>
            </a:r>
            <a:r>
              <a:rPr lang="ru-RU" dirty="0"/>
              <a:t> </a:t>
            </a:r>
            <a:r>
              <a:rPr lang="en-US" dirty="0" smtClean="0">
                <a:hlinkClick r:id="rId2" action="ppaction://hlinkpres?slideindex=1&amp;slidetitle="/>
              </a:rPr>
              <a:t>https://infourok.ru/scenarij-prazdnichnogo-koncerta-k-mezhdunarodnomu-zhenskomu-dnyu-8-marta-est-v-zhenshine-kakaya-to-zagadka-4462892.html</a:t>
            </a:r>
            <a:endParaRPr lang="ru-RU" alt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dirty="0" smtClean="0"/>
              <a:t>Октябрь 2020 г. – </a:t>
            </a:r>
            <a:r>
              <a:rPr lang="ru-RU" dirty="0"/>
              <a:t>«Современные воспитательные технологии, их применение в работе воспитателя</a:t>
            </a:r>
            <a:r>
              <a:rPr lang="ru-RU" altLang="ru-RU" dirty="0" smtClean="0"/>
              <a:t>» опубликовано на сайте</a:t>
            </a:r>
            <a:r>
              <a:rPr lang="en-US" altLang="ru-RU" dirty="0" smtClean="0"/>
              <a:t> </a:t>
            </a:r>
            <a:r>
              <a:rPr lang="en-US" altLang="ru-RU" dirty="0" smtClean="0">
                <a:hlinkClick r:id="rId4"/>
              </a:rPr>
              <a:t>http://</a:t>
            </a:r>
            <a:r>
              <a:rPr lang="ru-RU" altLang="ru-RU" dirty="0" smtClean="0">
                <a:hlinkClick r:id="rId4"/>
              </a:rPr>
              <a:t>конспекты-</a:t>
            </a:r>
            <a:r>
              <a:rPr lang="ru-RU" altLang="ru-RU" dirty="0" err="1" smtClean="0">
                <a:hlinkClick r:id="rId4"/>
              </a:rPr>
              <a:t>уроков.рф</a:t>
            </a:r>
            <a:r>
              <a:rPr lang="ru-RU" altLang="ru-RU" dirty="0" smtClean="0">
                <a:hlinkClick r:id="rId4"/>
              </a:rPr>
              <a:t>/</a:t>
            </a:r>
            <a:r>
              <a:rPr lang="en-US" altLang="ru-RU" dirty="0" err="1" smtClean="0">
                <a:hlinkClick r:id="rId4"/>
              </a:rPr>
              <a:t>artikles</a:t>
            </a:r>
            <a:r>
              <a:rPr lang="en-US" altLang="ru-RU" dirty="0" smtClean="0">
                <a:hlinkClick r:id="rId4"/>
              </a:rPr>
              <a:t>/file/87247-sovremennye-vospitatelnye-tekhnologii-ikh-primenenie-v-rabote-vospitatelya</a:t>
            </a:r>
            <a:endParaRPr lang="ru-RU" alt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dirty="0" smtClean="0"/>
              <a:t>Октябрь 2020 г. </a:t>
            </a:r>
            <a:r>
              <a:rPr lang="ru-RU" altLang="ru-RU" dirty="0"/>
              <a:t>–</a:t>
            </a:r>
            <a:r>
              <a:rPr lang="ru-RU" altLang="ru-RU" dirty="0" smtClean="0"/>
              <a:t> </a:t>
            </a:r>
            <a:r>
              <a:rPr lang="ru-RU" dirty="0"/>
              <a:t>Внеклассное мероприятие "Радуга </a:t>
            </a:r>
            <a:r>
              <a:rPr lang="ru-RU" dirty="0" smtClean="0"/>
              <a:t>выпускников» </a:t>
            </a:r>
            <a:r>
              <a:rPr lang="en-US" dirty="0" smtClean="0">
                <a:hlinkClick r:id="rId5"/>
              </a:rPr>
              <a:t>https://infourok.ru/vneklassnoe-meropriyatie-raduga-vypusknikov-4462981.html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dirty="0"/>
              <a:t>Октябрь 2020 г. </a:t>
            </a:r>
            <a:r>
              <a:rPr lang="ru-RU" altLang="ru-RU" dirty="0" smtClean="0"/>
              <a:t>– </a:t>
            </a:r>
            <a:r>
              <a:rPr lang="ru-RU" dirty="0" smtClean="0"/>
              <a:t>Внеклассное </a:t>
            </a:r>
            <a:r>
              <a:rPr lang="ru-RU" dirty="0"/>
              <a:t>мероприятие </a:t>
            </a:r>
            <a:r>
              <a:rPr lang="ru-RU" dirty="0" smtClean="0"/>
              <a:t>«Дети войны» </a:t>
            </a:r>
            <a:r>
              <a:rPr lang="en-US" dirty="0" smtClean="0">
                <a:hlinkClick r:id="rId2" action="ppaction://hlinkpres?slideindex=1&amp;slidetitle="/>
              </a:rPr>
              <a:t>https://infourok.ru/vneklassnoe-meropriyatie-deti-vojny-4462944.html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dirty="0"/>
              <a:t>Октябрь 2020 г</a:t>
            </a:r>
            <a:r>
              <a:rPr lang="ru-RU" altLang="ru-RU" dirty="0" smtClean="0"/>
              <a:t>. </a:t>
            </a:r>
            <a:r>
              <a:rPr lang="ru-RU" altLang="ru-RU" dirty="0"/>
              <a:t>– </a:t>
            </a:r>
            <a:r>
              <a:rPr lang="ru-RU" dirty="0"/>
              <a:t>Внеклассное мероприятие "«Здоровое питание – залог правильного </a:t>
            </a:r>
            <a:r>
              <a:rPr lang="ru-RU" dirty="0" smtClean="0"/>
              <a:t>воспитания»</a:t>
            </a:r>
            <a:r>
              <a:rPr lang="en-US" dirty="0" smtClean="0">
                <a:hlinkClick r:id="rId2" action="ppaction://hlinkpres?slideindex=1&amp;slidetitle="/>
              </a:rPr>
              <a:t>https://infourok.ru/vneklassnoe-meropriyatie-zdorovoe-pitanie-zalog-pravilnogo-vospitaniya-4462796.html</a:t>
            </a:r>
            <a:endParaRPr lang="ru-RU" altLang="ru-RU" dirty="0" smtClean="0"/>
          </a:p>
          <a:p>
            <a:endParaRPr lang="en-US" alt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52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92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1</a:t>
            </a:r>
            <a:r>
              <a:rPr lang="en-US" b="1" dirty="0" smtClean="0"/>
              <a:t>4</a:t>
            </a:r>
            <a:r>
              <a:rPr lang="ru-RU" b="1" dirty="0" smtClean="0"/>
              <a:t>. </a:t>
            </a:r>
            <a:r>
              <a:rPr lang="ru-RU" b="1" dirty="0"/>
              <a:t>Награды и </a:t>
            </a:r>
            <a:r>
              <a:rPr lang="ru-RU" b="1" dirty="0" smtClean="0"/>
              <a:t>поощрения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3960440" cy="56021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36" y="1268760"/>
            <a:ext cx="3986345" cy="56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68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1</a:t>
            </a:r>
            <a:r>
              <a:rPr lang="en-US" b="1" dirty="0" smtClean="0"/>
              <a:t>4</a:t>
            </a:r>
            <a:r>
              <a:rPr lang="ru-RU" b="1" dirty="0" smtClean="0"/>
              <a:t>. </a:t>
            </a:r>
            <a:r>
              <a:rPr lang="ru-RU" b="1" dirty="0"/>
              <a:t>Награды и </a:t>
            </a:r>
            <a:r>
              <a:rPr lang="ru-RU" b="1" dirty="0" smtClean="0"/>
              <a:t>поощрения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05813"/>
            <a:ext cx="3864310" cy="54661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30" y="1316961"/>
            <a:ext cx="3839417" cy="54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44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118" y="1166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1</a:t>
            </a:r>
            <a:r>
              <a:rPr lang="en-US" b="1" dirty="0" smtClean="0"/>
              <a:t>4</a:t>
            </a:r>
            <a:r>
              <a:rPr lang="ru-RU" b="1" dirty="0" smtClean="0"/>
              <a:t>. </a:t>
            </a:r>
            <a:r>
              <a:rPr lang="ru-RU" b="1" dirty="0"/>
              <a:t>Награды и </a:t>
            </a:r>
            <a:r>
              <a:rPr lang="ru-RU" b="1" dirty="0" smtClean="0"/>
              <a:t>поощрения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23764"/>
            <a:ext cx="3697313" cy="5229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60848"/>
            <a:ext cx="4604424" cy="32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32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6111" y="188640"/>
            <a:ext cx="9194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</a:t>
            </a:r>
            <a:r>
              <a:rPr lang="en-US" b="1" dirty="0" smtClean="0"/>
              <a:t>4</a:t>
            </a:r>
            <a:r>
              <a:rPr lang="ru-RU" b="1" dirty="0" smtClean="0"/>
              <a:t>. Награды и поощрения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36333"/>
            <a:ext cx="3720294" cy="5262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50663"/>
            <a:ext cx="3744416" cy="529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</a:t>
            </a:r>
            <a:r>
              <a:rPr lang="en-US" b="1" dirty="0"/>
              <a:t>4</a:t>
            </a:r>
            <a:r>
              <a:rPr lang="ru-RU" b="1" dirty="0"/>
              <a:t>. Награды и поощрения</a:t>
            </a:r>
          </a:p>
          <a:p>
            <a:pPr algn="ctr"/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5820"/>
            <a:ext cx="4354361" cy="6162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05" y="405820"/>
            <a:ext cx="4382022" cy="615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4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188640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1</a:t>
            </a:r>
            <a:r>
              <a:rPr lang="en-US" b="1" dirty="0"/>
              <a:t>4</a:t>
            </a:r>
            <a:r>
              <a:rPr lang="ru-RU" b="1" dirty="0"/>
              <a:t>. Награды и поощрения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2683" y="1464085"/>
            <a:ext cx="5697555" cy="4273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8730" y="1475297"/>
            <a:ext cx="5684743" cy="426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17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7648" y="1322752"/>
            <a:ext cx="6192576" cy="46444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9792" y="96349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1</a:t>
            </a:r>
            <a:r>
              <a:rPr lang="en-US" b="1" dirty="0"/>
              <a:t>4</a:t>
            </a:r>
            <a:r>
              <a:rPr lang="ru-RU" b="1" dirty="0"/>
              <a:t>. Награды и поощрения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55948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88640"/>
            <a:ext cx="2859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1. Наличие публикаций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3211084" cy="4281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732" y="2362169"/>
            <a:ext cx="3355788" cy="44743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42" y="882838"/>
            <a:ext cx="3151759" cy="420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21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3418" y="3011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</a:t>
            </a:r>
            <a:r>
              <a:rPr lang="ru-RU" b="1" dirty="0" smtClean="0"/>
              <a:t>. </a:t>
            </a:r>
            <a:r>
              <a:rPr lang="ru-RU" b="1" dirty="0"/>
              <a:t>Наличие </a:t>
            </a:r>
            <a:r>
              <a:rPr lang="ru-RU" b="1" dirty="0" smtClean="0"/>
              <a:t>публикаций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71430"/>
            <a:ext cx="4104063" cy="5805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71430"/>
            <a:ext cx="4132202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2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1</a:t>
            </a:r>
            <a:r>
              <a:rPr lang="ru-RU" b="1" dirty="0" smtClean="0"/>
              <a:t>. Наличие публикаций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" y="485964"/>
            <a:ext cx="4515085" cy="63897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971" y="485964"/>
            <a:ext cx="4483233" cy="634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88640"/>
            <a:ext cx="7038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</a:t>
            </a:r>
            <a:r>
              <a:rPr lang="ru-RU" b="1" dirty="0" smtClean="0"/>
              <a:t>. </a:t>
            </a:r>
            <a:r>
              <a:rPr lang="ru-RU" b="1" dirty="0"/>
              <a:t>Наличие </a:t>
            </a:r>
            <a:r>
              <a:rPr lang="ru-RU" b="1" dirty="0" smtClean="0"/>
              <a:t>публикаций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67346"/>
            <a:ext cx="4394457" cy="6219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70133"/>
            <a:ext cx="4392488" cy="621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52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6632"/>
            <a:ext cx="7110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</a:t>
            </a:r>
            <a:r>
              <a:rPr lang="ru-RU" b="1" dirty="0" smtClean="0"/>
              <a:t>. </a:t>
            </a:r>
            <a:r>
              <a:rPr lang="ru-RU" b="1" dirty="0"/>
              <a:t>Наличие </a:t>
            </a:r>
            <a:r>
              <a:rPr lang="ru-RU" b="1" dirty="0" smtClean="0"/>
              <a:t>публикаций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4367187" cy="6180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84" y="548680"/>
            <a:ext cx="4369313" cy="618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00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5574" y="31324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2</a:t>
            </a:r>
            <a:r>
              <a:rPr lang="ru-RU" b="1" dirty="0" smtClean="0"/>
              <a:t>. Взаимодействия с родителями обучающихся (просветительская работа, совместная творческая деятельность и т.п.)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28" y="764704"/>
            <a:ext cx="4152342" cy="58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737</TotalTime>
  <Words>576</Words>
  <Application>Microsoft Office PowerPoint</Application>
  <PresentationFormat>Экран (4:3)</PresentationFormat>
  <Paragraphs>69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Franklin Gothic Book</vt:lpstr>
      <vt:lpstr>Times New Roman</vt:lpstr>
      <vt:lpstr>Wingdings</vt:lpstr>
      <vt:lpstr>Wingdings 2</vt:lpstr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Наталья Николаевна</cp:lastModifiedBy>
  <cp:revision>71</cp:revision>
  <dcterms:created xsi:type="dcterms:W3CDTF">2018-02-05T12:50:44Z</dcterms:created>
  <dcterms:modified xsi:type="dcterms:W3CDTF">2020-10-07T14:38:16Z</dcterms:modified>
</cp:coreProperties>
</file>