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9" r:id="rId3"/>
    <p:sldId id="352" r:id="rId4"/>
    <p:sldId id="281" r:id="rId5"/>
    <p:sldId id="280" r:id="rId6"/>
    <p:sldId id="324" r:id="rId7"/>
    <p:sldId id="338" r:id="rId8"/>
    <p:sldId id="310" r:id="rId9"/>
    <p:sldId id="323" r:id="rId10"/>
    <p:sldId id="285" r:id="rId11"/>
    <p:sldId id="328" r:id="rId12"/>
    <p:sldId id="325" r:id="rId13"/>
    <p:sldId id="330" r:id="rId14"/>
    <p:sldId id="331" r:id="rId15"/>
    <p:sldId id="332" r:id="rId16"/>
    <p:sldId id="334" r:id="rId17"/>
    <p:sldId id="335" r:id="rId18"/>
    <p:sldId id="337" r:id="rId19"/>
    <p:sldId id="339" r:id="rId20"/>
    <p:sldId id="340" r:id="rId21"/>
    <p:sldId id="341" r:id="rId22"/>
    <p:sldId id="342" r:id="rId23"/>
    <p:sldId id="343" r:id="rId24"/>
    <p:sldId id="344" r:id="rId25"/>
    <p:sldId id="351" r:id="rId26"/>
    <p:sldId id="345" r:id="rId27"/>
    <p:sldId id="346" r:id="rId28"/>
    <p:sldId id="348" r:id="rId29"/>
    <p:sldId id="349" r:id="rId30"/>
    <p:sldId id="350" r:id="rId3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D4D"/>
    <a:srgbClr val="B92D14"/>
    <a:srgbClr val="35759D"/>
    <a:srgbClr val="35B19D"/>
    <a:srgbClr val="E8E8E8"/>
    <a:srgbClr val="1E1E20"/>
    <a:srgbClr val="D5D5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 autoAdjust="0"/>
    <p:restoredTop sz="99824" autoAdjust="0"/>
  </p:normalViewPr>
  <p:slideViewPr>
    <p:cSldViewPr>
      <p:cViewPr varScale="1">
        <p:scale>
          <a:sx n="69" d="100"/>
          <a:sy n="69" d="100"/>
        </p:scale>
        <p:origin x="-15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4C9618-E4C8-4069-96D2-D4EE7F84B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128DF4-A37A-453B-934C-334C3DEC242A}" type="slidenum">
              <a:rPr lang="en-US" altLang="ru-RU" smtClean="0"/>
              <a:pPr/>
              <a:t>1</a:t>
            </a:fld>
            <a:endParaRPr lang="en-US" alt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301589-49CC-4665-A8FA-97E60818D9AB}" type="slidenum">
              <a:rPr lang="en-US" altLang="ru-RU" smtClean="0"/>
              <a:pPr/>
              <a:t>2</a:t>
            </a:fld>
            <a:endParaRPr lang="en-US" alt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/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/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9600" y="1676400"/>
            <a:ext cx="4038600" cy="1295400"/>
          </a:xfrm>
        </p:spPr>
        <p:txBody>
          <a:bodyPr/>
          <a:lstStyle/>
          <a:p>
            <a:pPr algn="ctr" eaLnBrk="1" hangingPunct="1"/>
            <a:r>
              <a:rPr lang="ru-RU" altLang="ru-RU" sz="4800" b="1" i="1" smtClean="0">
                <a:solidFill>
                  <a:srgbClr val="C00000"/>
                </a:solidFill>
              </a:rPr>
              <a:t>Портфолио документов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00113" y="2057400"/>
            <a:ext cx="2895600" cy="533400"/>
          </a:xfrm>
        </p:spPr>
        <p:txBody>
          <a:bodyPr/>
          <a:lstStyle/>
          <a:p>
            <a:pPr algn="ctr" eaLnBrk="1" hangingPunct="1"/>
            <a:endParaRPr lang="ru-RU" altLang="ru-RU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620000" cy="2362200"/>
          </a:xfrm>
        </p:spPr>
        <p:txBody>
          <a:bodyPr/>
          <a:lstStyle/>
          <a:p>
            <a:pPr algn="ctr"/>
            <a:r>
              <a:rPr lang="ru-RU" altLang="ru-RU" sz="2000" b="1" i="1" smtClean="0">
                <a:solidFill>
                  <a:srgbClr val="7030A0"/>
                </a:solidFill>
              </a:rPr>
              <a:t>3.Результаты участия воспитанников в:</a:t>
            </a:r>
            <a:br>
              <a:rPr lang="ru-RU" altLang="ru-RU" sz="2000" b="1" i="1" smtClean="0">
                <a:solidFill>
                  <a:srgbClr val="7030A0"/>
                </a:solidFill>
              </a:rPr>
            </a:br>
            <a:r>
              <a:rPr lang="ru-RU" altLang="ru-RU" sz="2000" b="1" i="1" smtClean="0">
                <a:solidFill>
                  <a:srgbClr val="7030A0"/>
                </a:solidFill>
              </a:rPr>
              <a:t>- конкурсах;</a:t>
            </a:r>
            <a:br>
              <a:rPr lang="ru-RU" altLang="ru-RU" sz="2000" b="1" i="1" smtClean="0">
                <a:solidFill>
                  <a:srgbClr val="7030A0"/>
                </a:solidFill>
              </a:rPr>
            </a:br>
            <a:r>
              <a:rPr lang="ru-RU" altLang="ru-RU" sz="2000" b="1" i="1" smtClean="0">
                <a:solidFill>
                  <a:srgbClr val="7030A0"/>
                </a:solidFill>
              </a:rPr>
              <a:t>-выставках;</a:t>
            </a:r>
            <a:br>
              <a:rPr lang="ru-RU" altLang="ru-RU" sz="2000" b="1" i="1" smtClean="0">
                <a:solidFill>
                  <a:srgbClr val="7030A0"/>
                </a:solidFill>
              </a:rPr>
            </a:br>
            <a:r>
              <a:rPr lang="ru-RU" altLang="ru-RU" sz="2000" b="1" i="1" smtClean="0">
                <a:solidFill>
                  <a:srgbClr val="7030A0"/>
                </a:solidFill>
              </a:rPr>
              <a:t>- турнирах;</a:t>
            </a:r>
            <a:br>
              <a:rPr lang="ru-RU" altLang="ru-RU" sz="2000" b="1" i="1" smtClean="0">
                <a:solidFill>
                  <a:srgbClr val="7030A0"/>
                </a:solidFill>
              </a:rPr>
            </a:br>
            <a:r>
              <a:rPr lang="ru-RU" altLang="ru-RU" sz="2000" b="1" i="1" smtClean="0">
                <a:solidFill>
                  <a:srgbClr val="7030A0"/>
                </a:solidFill>
              </a:rPr>
              <a:t>-соревнованиях;</a:t>
            </a:r>
            <a:br>
              <a:rPr lang="ru-RU" altLang="ru-RU" sz="2000" b="1" i="1" smtClean="0">
                <a:solidFill>
                  <a:srgbClr val="7030A0"/>
                </a:solidFill>
              </a:rPr>
            </a:br>
            <a:r>
              <a:rPr lang="ru-RU" altLang="ru-RU" sz="2000" b="1" i="1" smtClean="0">
                <a:solidFill>
                  <a:srgbClr val="7030A0"/>
                </a:solidFill>
              </a:rPr>
              <a:t>-акциях;</a:t>
            </a:r>
            <a:br>
              <a:rPr lang="ru-RU" altLang="ru-RU" sz="2000" b="1" i="1" smtClean="0">
                <a:solidFill>
                  <a:srgbClr val="7030A0"/>
                </a:solidFill>
              </a:rPr>
            </a:br>
            <a:r>
              <a:rPr lang="ru-RU" altLang="ru-RU" sz="2000" b="1" i="1" smtClean="0">
                <a:solidFill>
                  <a:srgbClr val="7030A0"/>
                </a:solidFill>
              </a:rPr>
              <a:t>-фестевалях;</a:t>
            </a:r>
            <a:br>
              <a:rPr lang="ru-RU" altLang="ru-RU" sz="2000" b="1" i="1" smtClean="0">
                <a:solidFill>
                  <a:srgbClr val="7030A0"/>
                </a:solidFill>
              </a:rPr>
            </a:br>
            <a:endParaRPr lang="ru-RU" altLang="ru-RU" sz="2000" b="1" i="1" smtClean="0">
              <a:solidFill>
                <a:srgbClr val="7030A0"/>
              </a:solidFill>
            </a:endParaRPr>
          </a:p>
        </p:txBody>
      </p:sp>
      <p:sp>
        <p:nvSpPr>
          <p:cNvPr id="11267" name="Содержимое 5"/>
          <p:cNvSpPr>
            <a:spLocks noGrp="1"/>
          </p:cNvSpPr>
          <p:nvPr>
            <p:ph idx="1"/>
          </p:nvPr>
        </p:nvSpPr>
        <p:spPr>
          <a:xfrm>
            <a:off x="914400" y="4953000"/>
            <a:ext cx="7315200" cy="16764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1066800"/>
            <a:ext cx="3200400" cy="472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59475" y="1295400"/>
            <a:ext cx="3121025" cy="4797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9600" y="2286000"/>
            <a:ext cx="2809875" cy="441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2133600"/>
          </a:xfrm>
        </p:spPr>
        <p:txBody>
          <a:bodyPr/>
          <a:lstStyle/>
          <a:p>
            <a:pPr algn="ctr"/>
            <a:r>
              <a:rPr lang="ru-RU" altLang="ru-RU" sz="1800" b="1" i="1" smtClean="0">
                <a:solidFill>
                  <a:srgbClr val="7030A0"/>
                </a:solidFill>
              </a:rPr>
              <a:t/>
            </a:r>
            <a:br>
              <a:rPr lang="ru-RU" altLang="ru-RU" sz="1800" b="1" i="1" smtClean="0">
                <a:solidFill>
                  <a:srgbClr val="7030A0"/>
                </a:solidFill>
              </a:rPr>
            </a:br>
            <a:endParaRPr lang="ru-RU" altLang="ru-RU" sz="1800" b="1" i="1" smtClean="0">
              <a:solidFill>
                <a:srgbClr val="7030A0"/>
              </a:solidFill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381000"/>
            <a:ext cx="3886200" cy="5638800"/>
          </a:xfrm>
          <a:noFill/>
        </p:spPr>
      </p:pic>
      <p:pic>
        <p:nvPicPr>
          <p:cNvPr id="12292" name="Picture 3" descr="C:\Users\lenovo\Desktop\сад\Дипломы\Новая папка\22d683ca7124bdd080bd59b4ba87ab4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304800"/>
            <a:ext cx="381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219200"/>
          </a:xfrm>
        </p:spPr>
        <p:txBody>
          <a:bodyPr/>
          <a:lstStyle/>
          <a:p>
            <a:pPr algn="ctr"/>
            <a:r>
              <a:rPr lang="ru-RU" altLang="ru-RU" sz="2800" b="1" i="1" smtClean="0">
                <a:solidFill>
                  <a:srgbClr val="7030A0"/>
                </a:solidFill>
              </a:rPr>
              <a:t>4.Наличие авторских программ , методических пособий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5800" y="1371600"/>
            <a:ext cx="3886200" cy="502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1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85800" y="1371600"/>
            <a:ext cx="3200400" cy="495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2133600"/>
          </a:xfrm>
        </p:spPr>
        <p:txBody>
          <a:bodyPr/>
          <a:lstStyle/>
          <a:p>
            <a:pPr algn="ctr"/>
            <a:r>
              <a:rPr lang="ru-RU" altLang="ru-RU" sz="2800" b="1" i="1" smtClean="0">
                <a:solidFill>
                  <a:srgbClr val="7030A0"/>
                </a:solidFill>
              </a:rPr>
              <a:t>5.Выступление на заседаниях методических советов, научно – практических конференциях, педагогических чтениях , семинарах, секциях, форумах, радиопередачах(очно)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5800" y="2438400"/>
            <a:ext cx="3048000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66800" y="2438400"/>
            <a:ext cx="31242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3200400"/>
          </a:xfrm>
        </p:spPr>
        <p:txBody>
          <a:bodyPr/>
          <a:lstStyle/>
          <a:p>
            <a:pPr algn="ctr"/>
            <a:endParaRPr lang="ru-RU" altLang="ru-RU" sz="2800" b="1" i="1" smtClean="0">
              <a:solidFill>
                <a:srgbClr val="7030A0"/>
              </a:solidFill>
            </a:endParaRPr>
          </a:p>
        </p:txBody>
      </p:sp>
      <p:sp>
        <p:nvSpPr>
          <p:cNvPr id="15363" name="Содержимое 3"/>
          <p:cNvSpPr>
            <a:spLocks noGrp="1"/>
          </p:cNvSpPr>
          <p:nvPr>
            <p:ph idx="1"/>
          </p:nvPr>
        </p:nvSpPr>
        <p:spPr>
          <a:xfrm>
            <a:off x="914400" y="3276600"/>
            <a:ext cx="7315200" cy="33528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838200"/>
            <a:ext cx="7315200" cy="495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3200400"/>
          </a:xfrm>
        </p:spPr>
        <p:txBody>
          <a:bodyPr/>
          <a:lstStyle/>
          <a:p>
            <a:pPr algn="ctr"/>
            <a:endParaRPr lang="ru-RU" altLang="ru-RU" sz="2800" b="1" i="1" smtClean="0">
              <a:solidFill>
                <a:srgbClr val="7030A0"/>
              </a:solidFill>
            </a:endParaRPr>
          </a:p>
        </p:txBody>
      </p:sp>
      <p:pic>
        <p:nvPicPr>
          <p:cNvPr id="16387" name="Picture 4" descr="C:\Users\lenovo\Desktop\сад\Дипломы\20221016_1939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228600"/>
            <a:ext cx="3886200" cy="5943600"/>
          </a:xfrm>
          <a:noFill/>
        </p:spPr>
      </p:pic>
      <p:pic>
        <p:nvPicPr>
          <p:cNvPr id="16388" name="Picture 5" descr="C:\Users\lenovo\Desktop\сад\Дипломы\20221016_1944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28600"/>
            <a:ext cx="3962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066800"/>
          </a:xfrm>
        </p:spPr>
        <p:txBody>
          <a:bodyPr/>
          <a:lstStyle/>
          <a:p>
            <a:pPr algn="ctr"/>
            <a:r>
              <a:rPr lang="ru-RU" altLang="ru-RU" sz="2800" b="1" i="1" smtClean="0">
                <a:solidFill>
                  <a:srgbClr val="7030A0"/>
                </a:solidFill>
              </a:rPr>
              <a:t>6.Проведение открытых занятий, мастер- классов, мероприятий</a:t>
            </a:r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90800" y="1447800"/>
            <a:ext cx="3267075" cy="441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838200"/>
          </a:xfrm>
        </p:spPr>
        <p:txBody>
          <a:bodyPr/>
          <a:lstStyle/>
          <a:p>
            <a:pPr algn="ctr"/>
            <a:r>
              <a:rPr lang="ru-RU" altLang="ru-RU" sz="2800" b="1" i="1" smtClean="0">
                <a:solidFill>
                  <a:srgbClr val="7030A0"/>
                </a:solidFill>
              </a:rPr>
              <a:t>7.Экспертная деятельность</a:t>
            </a:r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4800" y="1066800"/>
            <a:ext cx="2819400" cy="4191000"/>
          </a:xfrm>
          <a:noFill/>
        </p:spPr>
      </p:pic>
      <p:pic>
        <p:nvPicPr>
          <p:cNvPr id="18436" name="Picture 2" descr="C:\Users\lenovo\Downloads\603b04e08c1ead0b550d2410123ae87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24200" y="1219200"/>
            <a:ext cx="2895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3600" y="1524000"/>
            <a:ext cx="2971800" cy="472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96200" cy="1447800"/>
          </a:xfrm>
        </p:spPr>
        <p:txBody>
          <a:bodyPr/>
          <a:lstStyle/>
          <a:p>
            <a:pPr algn="ctr"/>
            <a:r>
              <a:rPr lang="ru-RU" altLang="ru-RU" sz="2800" b="1" i="1" smtClean="0">
                <a:solidFill>
                  <a:srgbClr val="7030A0"/>
                </a:solidFill>
              </a:rPr>
              <a:t>8.Общественная активность педагога: участие в экспертных комиссиях, в жюри конкурсах, депутатская деятельность и т.д.</a:t>
            </a: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6800" y="1752600"/>
            <a:ext cx="3124200" cy="4343400"/>
          </a:xfrm>
          <a:noFill/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752600"/>
            <a:ext cx="3124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96200" cy="1447800"/>
          </a:xfrm>
        </p:spPr>
        <p:txBody>
          <a:bodyPr/>
          <a:lstStyle/>
          <a:p>
            <a:pPr algn="ctr"/>
            <a:endParaRPr lang="ru-RU" altLang="ru-RU" sz="2800" b="1" i="1" smtClean="0">
              <a:solidFill>
                <a:srgbClr val="7030A0"/>
              </a:solidFill>
            </a:endParaRP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304800"/>
            <a:ext cx="4038600" cy="5715000"/>
          </a:xfrm>
          <a:noFill/>
        </p:spPr>
      </p:pic>
      <p:pic>
        <p:nvPicPr>
          <p:cNvPr id="20484" name="Picture 6" descr="C:\Users\lenovo\Desktop\сад\Дипломы\20221003_1717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381000"/>
            <a:ext cx="441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6073775" cy="457200"/>
          </a:xfrm>
        </p:spPr>
        <p:txBody>
          <a:bodyPr/>
          <a:lstStyle/>
          <a:p>
            <a:pPr algn="ctr" eaLnBrk="1" hangingPunct="1"/>
            <a:r>
              <a:rPr lang="ru-RU" altLang="ru-RU" sz="2800" b="1" i="1" smtClean="0">
                <a:solidFill>
                  <a:srgbClr val="002060"/>
                </a:solidFill>
              </a:rPr>
              <a:t>Общие сведения </a:t>
            </a:r>
            <a:endParaRPr lang="en-US" altLang="ru-RU" sz="2800" b="1" i="1" smtClean="0">
              <a:solidFill>
                <a:srgbClr val="00206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457200"/>
            <a:ext cx="7653338" cy="6324600"/>
          </a:xfrm>
        </p:spPr>
        <p:txBody>
          <a:bodyPr/>
          <a:lstStyle/>
          <a:p>
            <a:r>
              <a:rPr lang="ru-RU" altLang="ru-RU" sz="1600" b="1" i="1" smtClean="0">
                <a:solidFill>
                  <a:srgbClr val="000000"/>
                </a:solidFill>
              </a:rPr>
              <a:t>Николаева Татьяна Петровна </a:t>
            </a:r>
            <a:endParaRPr lang="ru-RU" altLang="ru-RU" sz="1600" smtClean="0">
              <a:solidFill>
                <a:srgbClr val="000000"/>
              </a:solidFill>
            </a:endParaRPr>
          </a:p>
          <a:p>
            <a:r>
              <a:rPr lang="ru-RU" altLang="ru-RU" sz="1600" b="1" i="1" u="sng" smtClean="0">
                <a:solidFill>
                  <a:srgbClr val="000000"/>
                </a:solidFill>
              </a:rPr>
              <a:t>Год рождения:</a:t>
            </a:r>
            <a:r>
              <a:rPr lang="ru-RU" altLang="ru-RU" sz="1600" b="1" i="1" smtClean="0">
                <a:solidFill>
                  <a:srgbClr val="000000"/>
                </a:solidFill>
              </a:rPr>
              <a:t> </a:t>
            </a:r>
            <a:r>
              <a:rPr lang="ru-RU" altLang="ru-RU" sz="1600" i="1" smtClean="0">
                <a:solidFill>
                  <a:srgbClr val="000000"/>
                </a:solidFill>
              </a:rPr>
              <a:t>8 августа1982 г</a:t>
            </a:r>
            <a:endParaRPr lang="ru-RU" altLang="ru-RU" sz="1600" smtClean="0">
              <a:solidFill>
                <a:srgbClr val="000000"/>
              </a:solidFill>
            </a:endParaRPr>
          </a:p>
          <a:p>
            <a:r>
              <a:rPr lang="ru-RU" altLang="ru-RU" sz="1600" b="1" i="1" u="sng" smtClean="0">
                <a:solidFill>
                  <a:srgbClr val="000000"/>
                </a:solidFill>
              </a:rPr>
              <a:t>Семейное положение</a:t>
            </a:r>
            <a:r>
              <a:rPr lang="ru-RU" altLang="ru-RU" sz="1600" b="1" i="1" smtClean="0">
                <a:solidFill>
                  <a:srgbClr val="000000"/>
                </a:solidFill>
              </a:rPr>
              <a:t>: </a:t>
            </a:r>
            <a:r>
              <a:rPr lang="ru-RU" altLang="ru-RU" sz="1600" i="1" smtClean="0">
                <a:solidFill>
                  <a:srgbClr val="000000"/>
                </a:solidFill>
              </a:rPr>
              <a:t>не замужем</a:t>
            </a:r>
            <a:endParaRPr lang="ru-RU" altLang="ru-RU" sz="1600" smtClean="0">
              <a:solidFill>
                <a:srgbClr val="000000"/>
              </a:solidFill>
            </a:endParaRPr>
          </a:p>
          <a:p>
            <a:r>
              <a:rPr lang="ru-RU" altLang="ru-RU" sz="1600" b="1" i="1" u="sng" smtClean="0">
                <a:solidFill>
                  <a:srgbClr val="000000"/>
                </a:solidFill>
              </a:rPr>
              <a:t>Образование</a:t>
            </a:r>
            <a:r>
              <a:rPr lang="ru-RU" altLang="ru-RU" sz="1600" b="1" i="1" smtClean="0">
                <a:solidFill>
                  <a:srgbClr val="000000"/>
                </a:solidFill>
              </a:rPr>
              <a:t>: </a:t>
            </a:r>
            <a:r>
              <a:rPr lang="ru-RU" altLang="ru-RU" sz="1600" i="1" smtClean="0">
                <a:solidFill>
                  <a:srgbClr val="000000"/>
                </a:solidFill>
              </a:rPr>
              <a:t>высшее, МГПИ им. М. Е.Евсевьева.</a:t>
            </a:r>
            <a:endParaRPr lang="ru-RU" altLang="ru-RU" sz="1600" smtClean="0">
              <a:solidFill>
                <a:srgbClr val="000000"/>
              </a:solidFill>
            </a:endParaRPr>
          </a:p>
          <a:p>
            <a:r>
              <a:rPr lang="ru-RU" altLang="ru-RU" sz="1600" b="1" i="1" u="sng" smtClean="0">
                <a:solidFill>
                  <a:srgbClr val="000000"/>
                </a:solidFill>
              </a:rPr>
              <a:t>Специальность по диплому</a:t>
            </a:r>
            <a:r>
              <a:rPr lang="ru-RU" altLang="ru-RU" sz="1600" b="1" i="1" smtClean="0">
                <a:solidFill>
                  <a:srgbClr val="000000"/>
                </a:solidFill>
              </a:rPr>
              <a:t>: </a:t>
            </a:r>
            <a:r>
              <a:rPr lang="ru-RU" altLang="ru-RU" sz="1600" i="1" smtClean="0">
                <a:solidFill>
                  <a:srgbClr val="000000"/>
                </a:solidFill>
              </a:rPr>
              <a:t>Учитель – олигофренопедагог, </a:t>
            </a:r>
          </a:p>
          <a:p>
            <a:r>
              <a:rPr lang="ru-RU" altLang="ru-RU" sz="1600" i="1" smtClean="0">
                <a:solidFill>
                  <a:srgbClr val="000000"/>
                </a:solidFill>
              </a:rPr>
              <a:t>учитель-логопед, по специальности </a:t>
            </a:r>
          </a:p>
          <a:p>
            <a:r>
              <a:rPr lang="ru-RU" altLang="ru-RU" sz="1600" i="1" smtClean="0">
                <a:solidFill>
                  <a:srgbClr val="000000"/>
                </a:solidFill>
              </a:rPr>
              <a:t>«Олигофренопедагогика» с дополнительной специальностью «Логопедия»</a:t>
            </a:r>
          </a:p>
          <a:p>
            <a:r>
              <a:rPr lang="ru-RU" altLang="ru-RU" sz="1600" b="1" i="1" smtClean="0">
                <a:solidFill>
                  <a:srgbClr val="000000"/>
                </a:solidFill>
              </a:rPr>
              <a:t>Курсы переподготовки:</a:t>
            </a:r>
            <a:r>
              <a:rPr lang="ru-RU" altLang="ru-RU" sz="1600" smtClean="0">
                <a:solidFill>
                  <a:srgbClr val="000000"/>
                </a:solidFill>
              </a:rPr>
              <a:t> </a:t>
            </a:r>
            <a:r>
              <a:rPr lang="ru-RU" altLang="ru-RU" sz="1600" i="1" smtClean="0">
                <a:solidFill>
                  <a:srgbClr val="000000"/>
                </a:solidFill>
              </a:rPr>
              <a:t>«Воспитатель дошкольной образовательной организации»  АНО ВО «Московский институт современного академического образования»</a:t>
            </a:r>
            <a:endParaRPr lang="ru-RU" altLang="ru-RU" sz="1600" smtClean="0">
              <a:solidFill>
                <a:srgbClr val="000000"/>
              </a:solidFill>
            </a:endParaRPr>
          </a:p>
          <a:p>
            <a:r>
              <a:rPr lang="ru-RU" altLang="ru-RU" sz="1600" b="1" i="1" u="sng" smtClean="0">
                <a:solidFill>
                  <a:srgbClr val="000000"/>
                </a:solidFill>
              </a:rPr>
              <a:t> Работаю</a:t>
            </a:r>
            <a:r>
              <a:rPr lang="ru-RU" altLang="ru-RU" sz="1600" b="1" i="1" smtClean="0">
                <a:solidFill>
                  <a:srgbClr val="000000"/>
                </a:solidFill>
              </a:rPr>
              <a:t>: </a:t>
            </a:r>
            <a:r>
              <a:rPr lang="ru-RU" altLang="ru-RU" sz="1600" i="1" smtClean="0">
                <a:solidFill>
                  <a:srgbClr val="000000"/>
                </a:solidFill>
              </a:rPr>
              <a:t>воспитателем  МБДОУ «Большеберезниковский детский сад «Теремок»</a:t>
            </a:r>
            <a:endParaRPr lang="ru-RU" altLang="ru-RU" sz="1600" smtClean="0">
              <a:solidFill>
                <a:srgbClr val="000000"/>
              </a:solidFill>
            </a:endParaRPr>
          </a:p>
          <a:p>
            <a:r>
              <a:rPr lang="ru-RU" altLang="ru-RU" sz="1600" b="1" i="1" u="sng" smtClean="0">
                <a:solidFill>
                  <a:srgbClr val="000000"/>
                </a:solidFill>
              </a:rPr>
              <a:t>Общий стаж</a:t>
            </a:r>
            <a:r>
              <a:rPr lang="ru-RU" altLang="ru-RU" sz="1600" b="1" i="1" smtClean="0">
                <a:solidFill>
                  <a:srgbClr val="000000"/>
                </a:solidFill>
              </a:rPr>
              <a:t>:  1</a:t>
            </a:r>
            <a:r>
              <a:rPr lang="ru-RU" altLang="ru-RU" sz="1600" i="1" smtClean="0">
                <a:solidFill>
                  <a:srgbClr val="000000"/>
                </a:solidFill>
              </a:rPr>
              <a:t>4лет</a:t>
            </a:r>
            <a:endParaRPr lang="ru-RU" altLang="ru-RU" sz="1600" smtClean="0">
              <a:solidFill>
                <a:srgbClr val="000000"/>
              </a:solidFill>
            </a:endParaRPr>
          </a:p>
          <a:p>
            <a:r>
              <a:rPr lang="ru-RU" altLang="ru-RU" sz="1600" b="1" i="1" u="sng" smtClean="0">
                <a:solidFill>
                  <a:srgbClr val="000000"/>
                </a:solidFill>
              </a:rPr>
              <a:t>В данной должности:</a:t>
            </a:r>
            <a:r>
              <a:rPr lang="ru-RU" altLang="ru-RU" sz="1600" b="1" i="1" smtClean="0">
                <a:solidFill>
                  <a:srgbClr val="000000"/>
                </a:solidFill>
              </a:rPr>
              <a:t> </a:t>
            </a:r>
            <a:r>
              <a:rPr lang="ru-RU" altLang="ru-RU" sz="1600" i="1" smtClean="0">
                <a:solidFill>
                  <a:srgbClr val="000000"/>
                </a:solidFill>
              </a:rPr>
              <a:t>3года</a:t>
            </a:r>
            <a:endParaRPr lang="ru-RU" altLang="ru-RU" sz="1600" smtClean="0">
              <a:solidFill>
                <a:srgbClr val="000000"/>
              </a:solidFill>
            </a:endParaRPr>
          </a:p>
          <a:p>
            <a:r>
              <a:rPr lang="ru-RU" altLang="ru-RU" sz="1600" b="1" i="1" u="sng" smtClean="0">
                <a:solidFill>
                  <a:srgbClr val="000000"/>
                </a:solidFill>
              </a:rPr>
              <a:t>Курсы повышения квалификации:   </a:t>
            </a:r>
            <a:r>
              <a:rPr lang="ru-RU" altLang="ru-RU" sz="1600" i="1" u="sng" smtClean="0">
                <a:solidFill>
                  <a:srgbClr val="000000"/>
                </a:solidFill>
              </a:rPr>
              <a:t>2020год</a:t>
            </a:r>
            <a:endParaRPr lang="ru-RU" altLang="ru-RU" sz="1600" smtClean="0">
              <a:solidFill>
                <a:srgbClr val="000000"/>
              </a:solidFill>
            </a:endParaRPr>
          </a:p>
          <a:p>
            <a:r>
              <a:rPr lang="ru-RU" altLang="ru-RU" sz="1600" b="1" i="1" u="sng" smtClean="0">
                <a:solidFill>
                  <a:srgbClr val="000000"/>
                </a:solidFill>
              </a:rPr>
              <a:t>Работаю над инновационным  педагогическим проектом по теме</a:t>
            </a:r>
            <a:r>
              <a:rPr lang="ru-RU" altLang="ru-RU" sz="1600" smtClean="0">
                <a:solidFill>
                  <a:srgbClr val="000000"/>
                </a:solidFill>
              </a:rPr>
              <a:t>: </a:t>
            </a:r>
            <a:r>
              <a:rPr lang="ru-RU" altLang="ru-RU" sz="1600" i="1" smtClean="0">
                <a:solidFill>
                  <a:srgbClr val="000000"/>
                </a:solidFill>
              </a:rPr>
              <a:t>«Использование цифровой лаборатории «Наураша  в стране Наурандии» с целью развития познавательной среды дошкольника в детском саду.</a:t>
            </a:r>
            <a:endParaRPr lang="ru-RU" altLang="ru-RU" sz="1600" smtClean="0">
              <a:solidFill>
                <a:srgbClr val="000000"/>
              </a:solidFill>
            </a:endParaRPr>
          </a:p>
          <a:p>
            <a:r>
              <a:rPr lang="ru-RU" altLang="ru-RU" sz="1600" b="1" i="1" u="sng" smtClean="0">
                <a:solidFill>
                  <a:srgbClr val="000000"/>
                </a:solidFill>
              </a:rPr>
              <a:t>Домашний адрес:</a:t>
            </a:r>
            <a:r>
              <a:rPr lang="ru-RU" altLang="ru-RU" sz="1600" b="1" i="1" smtClean="0">
                <a:solidFill>
                  <a:srgbClr val="000000"/>
                </a:solidFill>
              </a:rPr>
              <a:t> </a:t>
            </a:r>
            <a:r>
              <a:rPr lang="ru-RU" altLang="ru-RU" sz="1600" i="1" smtClean="0">
                <a:solidFill>
                  <a:srgbClr val="000000"/>
                </a:solidFill>
              </a:rPr>
              <a:t>431750, Республика Мордовия. Большеберезниковский район, с.Б-Березники, ул.Мелиоративная, д.15, кв.2, </a:t>
            </a:r>
            <a:endParaRPr lang="ru-RU" altLang="ru-RU" sz="1600" smtClean="0">
              <a:solidFill>
                <a:srgbClr val="000000"/>
              </a:solidFill>
            </a:endParaRPr>
          </a:p>
          <a:p>
            <a:r>
              <a:rPr lang="ru-RU" altLang="ru-RU" sz="1600" b="1" i="1" smtClean="0">
                <a:solidFill>
                  <a:srgbClr val="000000"/>
                </a:solidFill>
              </a:rPr>
              <a:t>телефон: 8</a:t>
            </a:r>
            <a:r>
              <a:rPr lang="ru-RU" altLang="ru-RU" sz="1600" i="1" smtClean="0">
                <a:solidFill>
                  <a:srgbClr val="000000"/>
                </a:solidFill>
              </a:rPr>
              <a:t>-952-074-04-03</a:t>
            </a:r>
            <a:endParaRPr lang="ru-RU" altLang="ru-RU" sz="160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ru-RU" altLang="ru-RU" sz="1600" b="1" i="1" smtClean="0">
                <a:solidFill>
                  <a:srgbClr val="000000"/>
                </a:solidFill>
              </a:rPr>
              <a:t> </a:t>
            </a:r>
            <a:endParaRPr lang="ru-RU" altLang="ru-RU" sz="1600" smtClean="0">
              <a:solidFill>
                <a:srgbClr val="000000"/>
              </a:solidFill>
            </a:endParaRPr>
          </a:p>
          <a:p>
            <a:r>
              <a:rPr lang="ru-RU" altLang="ru-RU" sz="1200" b="1" i="1" smtClean="0"/>
              <a:t> </a:t>
            </a:r>
            <a:endParaRPr lang="ru-RU" altLang="ru-RU" sz="1200" smtClean="0"/>
          </a:p>
          <a:p>
            <a:r>
              <a:rPr lang="ru-RU" altLang="ru-RU" sz="1200" b="1" i="1" smtClean="0"/>
              <a:t> </a:t>
            </a:r>
            <a:endParaRPr lang="ru-RU" altLang="ru-RU" sz="1200" smtClean="0"/>
          </a:p>
          <a:p>
            <a:r>
              <a:rPr lang="ru-RU" altLang="ru-RU" sz="1200" b="1" i="1" smtClean="0"/>
              <a:t> </a:t>
            </a:r>
            <a:endParaRPr lang="ru-RU" altLang="ru-RU" sz="1200" smtClean="0"/>
          </a:p>
          <a:p>
            <a:r>
              <a:rPr lang="ru-RU" altLang="ru-RU" sz="1200" b="1" i="1" smtClean="0"/>
              <a:t> </a:t>
            </a:r>
            <a:endParaRPr lang="ru-RU" altLang="ru-RU" sz="1200" smtClean="0"/>
          </a:p>
          <a:p>
            <a:r>
              <a:rPr lang="ru-RU" altLang="ru-RU" sz="1200" b="1" i="1" smtClean="0"/>
              <a:t> </a:t>
            </a:r>
            <a:endParaRPr lang="ru-RU" altLang="ru-RU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ru-RU" sz="1200" smtClean="0">
              <a:solidFill>
                <a:srgbClr val="4D4D4D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18388" y="533400"/>
            <a:ext cx="1530350" cy="228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96200" cy="1447800"/>
          </a:xfrm>
        </p:spPr>
        <p:txBody>
          <a:bodyPr/>
          <a:lstStyle/>
          <a:p>
            <a:pPr algn="ctr"/>
            <a:endParaRPr lang="ru-RU" altLang="ru-RU" sz="2800" b="1" i="1" smtClean="0">
              <a:solidFill>
                <a:srgbClr val="7030A0"/>
              </a:solidFill>
            </a:endParaRPr>
          </a:p>
        </p:txBody>
      </p:sp>
      <p:pic>
        <p:nvPicPr>
          <p:cNvPr id="21507" name="Picture 2" descr="C:\Users\lenovo\Desktop\сад\Дипломы\20221003_1717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228600"/>
            <a:ext cx="4191000" cy="5791200"/>
          </a:xfrm>
          <a:noFill/>
        </p:spPr>
      </p:pic>
      <p:pic>
        <p:nvPicPr>
          <p:cNvPr id="21508" name="Picture 3" descr="C:\Users\lenovo\Desktop\сад\Дипломы\20221003_1714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28600"/>
            <a:ext cx="4191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96200" cy="2057400"/>
          </a:xfrm>
        </p:spPr>
        <p:txBody>
          <a:bodyPr/>
          <a:lstStyle/>
          <a:p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>9.Позитивные результаты работы с воспитанниками:</a:t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000" b="1" i="1" smtClean="0">
                <a:solidFill>
                  <a:srgbClr val="7030A0"/>
                </a:solidFill>
              </a:rPr>
              <a:t>- наличие системы воспитательной работы;</a:t>
            </a:r>
            <a:br>
              <a:rPr lang="ru-RU" altLang="ru-RU" sz="2000" b="1" i="1" smtClean="0">
                <a:solidFill>
                  <a:srgbClr val="7030A0"/>
                </a:solidFill>
              </a:rPr>
            </a:br>
            <a:r>
              <a:rPr lang="ru-RU" altLang="ru-RU" sz="2000" b="1" i="1" smtClean="0">
                <a:solidFill>
                  <a:srgbClr val="7030A0"/>
                </a:solidFill>
              </a:rPr>
              <a:t>-наличие качественной эстетически оформленной текущей документации;</a:t>
            </a:r>
            <a:br>
              <a:rPr lang="ru-RU" altLang="ru-RU" sz="2000" b="1" i="1" smtClean="0">
                <a:solidFill>
                  <a:srgbClr val="7030A0"/>
                </a:solidFill>
              </a:rPr>
            </a:br>
            <a:r>
              <a:rPr lang="ru-RU" altLang="ru-RU" sz="2000" b="1" i="1" smtClean="0">
                <a:solidFill>
                  <a:srgbClr val="7030A0"/>
                </a:solidFill>
              </a:rPr>
              <a:t>- организация индивидуального подхода;</a:t>
            </a:r>
            <a:br>
              <a:rPr lang="ru-RU" altLang="ru-RU" sz="2000" b="1" i="1" smtClean="0">
                <a:solidFill>
                  <a:srgbClr val="7030A0"/>
                </a:solidFill>
              </a:rPr>
            </a:br>
            <a:r>
              <a:rPr lang="ru-RU" altLang="ru-RU" sz="2000" b="1" i="1" smtClean="0">
                <a:solidFill>
                  <a:srgbClr val="7030A0"/>
                </a:solidFill>
              </a:rPr>
              <a:t>- снижение простудной заболеваемости воспитанников;</a:t>
            </a:r>
            <a:br>
              <a:rPr lang="ru-RU" altLang="ru-RU" sz="2000" b="1" i="1" smtClean="0">
                <a:solidFill>
                  <a:srgbClr val="7030A0"/>
                </a:solidFill>
              </a:rPr>
            </a:br>
            <a:r>
              <a:rPr lang="ru-RU" altLang="ru-RU" sz="2000" b="1" i="1" smtClean="0">
                <a:solidFill>
                  <a:srgbClr val="7030A0"/>
                </a:solidFill>
              </a:rPr>
              <a:t>-отлаженная система взаимодействия с родителями;</a:t>
            </a:r>
            <a:br>
              <a:rPr lang="ru-RU" altLang="ru-RU" sz="2000" b="1" i="1" smtClean="0">
                <a:solidFill>
                  <a:srgbClr val="7030A0"/>
                </a:solidFill>
              </a:rPr>
            </a:br>
            <a:r>
              <a:rPr lang="ru-RU" altLang="ru-RU" sz="2000" b="1" i="1" smtClean="0">
                <a:solidFill>
                  <a:srgbClr val="7030A0"/>
                </a:solidFill>
              </a:rPr>
              <a:t>-отсутствие жалоб и обращений родителей на неправомерные действия;</a:t>
            </a:r>
            <a:br>
              <a:rPr lang="ru-RU" altLang="ru-RU" sz="2000" b="1" i="1" smtClean="0">
                <a:solidFill>
                  <a:srgbClr val="7030A0"/>
                </a:solidFill>
              </a:rPr>
            </a:br>
            <a:r>
              <a:rPr lang="ru-RU" altLang="ru-RU" sz="2000" b="1" i="1" smtClean="0">
                <a:solidFill>
                  <a:srgbClr val="7030A0"/>
                </a:solidFill>
              </a:rPr>
              <a:t>-реализация здоровьесберегающих технологий в воспитательном процесссе;</a:t>
            </a:r>
            <a:br>
              <a:rPr lang="ru-RU" altLang="ru-RU" sz="2000" b="1" i="1" smtClean="0">
                <a:solidFill>
                  <a:srgbClr val="7030A0"/>
                </a:solidFill>
              </a:rPr>
            </a:br>
            <a:r>
              <a:rPr lang="ru-RU" altLang="ru-RU" sz="2000" b="1" i="1" smtClean="0">
                <a:solidFill>
                  <a:srgbClr val="7030A0"/>
                </a:solidFill>
              </a:rPr>
              <a:t>-духовно- нравственное воспитание и народные традиции</a:t>
            </a:r>
            <a:br>
              <a:rPr lang="ru-RU" altLang="ru-RU" sz="2000" b="1" i="1" smtClean="0">
                <a:solidFill>
                  <a:srgbClr val="7030A0"/>
                </a:solidFill>
              </a:rPr>
            </a:br>
            <a:endParaRPr lang="ru-RU" altLang="ru-RU" sz="2400" b="1" i="1" smtClean="0">
              <a:solidFill>
                <a:srgbClr val="7030A0"/>
              </a:solidFill>
            </a:endParaRPr>
          </a:p>
        </p:txBody>
      </p:sp>
      <p:sp>
        <p:nvSpPr>
          <p:cNvPr id="22531" name="Содержимое 4"/>
          <p:cNvSpPr>
            <a:spLocks noGrp="1"/>
          </p:cNvSpPr>
          <p:nvPr>
            <p:ph idx="1"/>
          </p:nvPr>
        </p:nvSpPr>
        <p:spPr>
          <a:xfrm>
            <a:off x="914400" y="5562600"/>
            <a:ext cx="7315200" cy="1066800"/>
          </a:xfrm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96200" cy="2057400"/>
          </a:xfrm>
        </p:spPr>
        <p:txBody>
          <a:bodyPr/>
          <a:lstStyle/>
          <a:p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endParaRPr lang="ru-RU" altLang="ru-RU" sz="2400" b="1" i="1" smtClean="0">
              <a:solidFill>
                <a:srgbClr val="7030A0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04800"/>
            <a:ext cx="4191000" cy="586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" y="381000"/>
            <a:ext cx="3733800" cy="579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696200" cy="2362200"/>
          </a:xfrm>
        </p:spPr>
        <p:txBody>
          <a:bodyPr/>
          <a:lstStyle/>
          <a:p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>10.Качество взаимодействия с родителями: </a:t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000" b="1" i="1" smtClean="0">
                <a:solidFill>
                  <a:srgbClr val="7030A0"/>
                </a:solidFill>
              </a:rPr>
              <a:t>-</a:t>
            </a:r>
            <a:r>
              <a:rPr lang="ru-RU" altLang="ru-RU" sz="2400" b="1" i="1" smtClean="0">
                <a:solidFill>
                  <a:srgbClr val="7030A0"/>
                </a:solidFill>
              </a:rPr>
              <a:t>систематическое проведение родительских собраний;</a:t>
            </a:r>
            <a:br>
              <a:rPr lang="ru-RU" altLang="ru-RU" sz="2400" b="1" i="1" smtClean="0">
                <a:solidFill>
                  <a:srgbClr val="7030A0"/>
                </a:solidFill>
              </a:rPr>
            </a:br>
            <a:r>
              <a:rPr lang="ru-RU" altLang="ru-RU" sz="2400" b="1" i="1" smtClean="0">
                <a:solidFill>
                  <a:srgbClr val="7030A0"/>
                </a:solidFill>
              </a:rPr>
              <a:t>- проведение круглых столов, консультации в нетрадиционной форме(педагогического просвещение родителей);</a:t>
            </a:r>
            <a:br>
              <a:rPr lang="ru-RU" altLang="ru-RU" sz="2400" b="1" i="1" smtClean="0">
                <a:solidFill>
                  <a:srgbClr val="7030A0"/>
                </a:solidFill>
              </a:rPr>
            </a:br>
            <a:r>
              <a:rPr lang="ru-RU" altLang="ru-RU" sz="2400" b="1" i="1" smtClean="0">
                <a:solidFill>
                  <a:srgbClr val="7030A0"/>
                </a:solidFill>
              </a:rPr>
              <a:t>- проведение экскурсий, образовательных путешествий с детьми;</a:t>
            </a:r>
            <a:br>
              <a:rPr lang="ru-RU" altLang="ru-RU" sz="2400" b="1" i="1" smtClean="0">
                <a:solidFill>
                  <a:srgbClr val="7030A0"/>
                </a:solidFill>
              </a:rPr>
            </a:br>
            <a:r>
              <a:rPr lang="ru-RU" altLang="ru-RU" sz="2400" b="1" i="1" smtClean="0">
                <a:solidFill>
                  <a:srgbClr val="7030A0"/>
                </a:solidFill>
              </a:rPr>
              <a:t>- проведение совместных конкурсов, выставок</a:t>
            </a:r>
          </a:p>
        </p:txBody>
      </p:sp>
      <p:sp>
        <p:nvSpPr>
          <p:cNvPr id="24579" name="Содержимое 4"/>
          <p:cNvSpPr>
            <a:spLocks noGrp="1"/>
          </p:cNvSpPr>
          <p:nvPr>
            <p:ph idx="1"/>
          </p:nvPr>
        </p:nvSpPr>
        <p:spPr>
          <a:xfrm>
            <a:off x="914400" y="5562600"/>
            <a:ext cx="7315200" cy="1066800"/>
          </a:xfrm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96200" cy="2057400"/>
          </a:xfrm>
        </p:spPr>
        <p:txBody>
          <a:bodyPr/>
          <a:lstStyle/>
          <a:p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endParaRPr lang="ru-RU" altLang="ru-RU" sz="2400" b="1" i="1" smtClean="0">
              <a:solidFill>
                <a:srgbClr val="7030A0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81000"/>
            <a:ext cx="4343400" cy="563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560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85800" y="457200"/>
            <a:ext cx="3657600" cy="5562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96200" cy="2057400"/>
          </a:xfrm>
        </p:spPr>
        <p:txBody>
          <a:bodyPr/>
          <a:lstStyle/>
          <a:p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endParaRPr lang="ru-RU" altLang="ru-RU" sz="2400" b="1" i="1" smtClean="0">
              <a:solidFill>
                <a:srgbClr val="7030A0"/>
              </a:solidFill>
            </a:endParaRP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2400" y="381000"/>
            <a:ext cx="3048000" cy="4724400"/>
          </a:xfrm>
          <a:noFill/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24200" y="1219200"/>
            <a:ext cx="2971800" cy="4354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0" y="2514600"/>
            <a:ext cx="2917825" cy="419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2057400"/>
          </a:xfrm>
        </p:spPr>
        <p:txBody>
          <a:bodyPr/>
          <a:lstStyle/>
          <a:p>
            <a:pPr algn="ctr"/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>11. Работа с детьми из социально –неблагополучных семей</a:t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endParaRPr lang="ru-RU" altLang="ru-RU" sz="2400" b="1" i="1" smtClean="0">
              <a:solidFill>
                <a:srgbClr val="7030A0"/>
              </a:solidFill>
            </a:endParaRP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86000" y="1143000"/>
            <a:ext cx="36576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2057400"/>
          </a:xfrm>
        </p:spPr>
        <p:txBody>
          <a:bodyPr/>
          <a:lstStyle/>
          <a:p>
            <a:pPr algn="ctr"/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>12. Участие педагога в профессиональных конкурсах</a:t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endParaRPr lang="ru-RU" altLang="ru-RU" sz="2400" b="1" i="1" smtClean="0">
              <a:solidFill>
                <a:srgbClr val="7030A0"/>
              </a:solidFill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0"/>
            <a:ext cx="297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048000" y="1371600"/>
            <a:ext cx="3124200" cy="4800600"/>
          </a:xfrm>
          <a:noFill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10896600"/>
            <a:ext cx="4768850" cy="1478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53138" y="2133600"/>
            <a:ext cx="2962275" cy="419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2057400"/>
          </a:xfrm>
        </p:spPr>
        <p:txBody>
          <a:bodyPr/>
          <a:lstStyle/>
          <a:p>
            <a:pPr algn="ctr"/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endParaRPr lang="ru-RU" altLang="ru-RU" sz="2400" b="1" i="1" smtClean="0">
              <a:solidFill>
                <a:srgbClr val="7030A0"/>
              </a:solidFill>
            </a:endParaRP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381000"/>
            <a:ext cx="3962400" cy="5638800"/>
          </a:xfrm>
          <a:noFill/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81000"/>
            <a:ext cx="4381500" cy="563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219200"/>
          </a:xfrm>
        </p:spPr>
        <p:txBody>
          <a:bodyPr/>
          <a:lstStyle/>
          <a:p>
            <a:pPr algn="ctr"/>
            <a:r>
              <a:rPr lang="ru-RU" altLang="ru-RU" sz="2800" b="1" i="1" smtClean="0">
                <a:solidFill>
                  <a:srgbClr val="7030A0"/>
                </a:solidFill>
              </a:rPr>
              <a:t>13. Награды и поощрения</a:t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endParaRPr lang="ru-RU" altLang="ru-RU" sz="2400" b="1" i="1" smtClean="0">
              <a:solidFill>
                <a:srgbClr val="7030A0"/>
              </a:solidFill>
            </a:endParaRP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4800" y="762000"/>
            <a:ext cx="3810000" cy="5410200"/>
          </a:xfrm>
          <a:noFill/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762000"/>
            <a:ext cx="4038600" cy="541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Инновационный опыт:</a:t>
            </a:r>
            <a:br>
              <a:rPr lang="ru-RU" sz="2000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Использование игровой лаборатории «</a:t>
            </a:r>
            <a:r>
              <a:rPr lang="ru-RU" sz="2000" dirty="0" err="1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Наураша</a:t>
            </a:r>
            <a:r>
              <a:rPr lang="ru-RU" sz="2000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 в стране </a:t>
            </a:r>
            <a:r>
              <a:rPr lang="ru-RU" sz="2000" dirty="0" err="1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Наурандии</a:t>
            </a:r>
            <a:r>
              <a:rPr lang="ru-RU" sz="2000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» с</a:t>
            </a:r>
            <a:br>
              <a:rPr lang="ru-RU" sz="2000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целью развития познавательной среды дошкольника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smtClean="0"/>
              <a:t>https://docs.yandex.ru/docs/view?url=ya-browser%3A%2F%2F4DT1uXEPRrJRXlUFoewruHxMYYawQAwaZx4VWFm0snF-UUvAR2bXySwFedhlI962kkwN8DYRBKbsLJpmmp7z9iXbQdFO7qh0tvWlJz-D0xxMIMI7tUcB3KpDCSyffN7AOInNSPlPUvBXDZ7US20OWg%3D%3D%3Fsign%3DirN0tkVfZYMSqFG-VgfQjueAJ63kOaQiwmBgyXifHMA%3D&amp;name=37dc071ea90d01ba3281a2076a9f399e.docx&amp;nosw=1</a:t>
            </a:r>
            <a:endParaRPr lang="ru-RU" sz="1600" smtClean="0"/>
          </a:p>
          <a:p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219200"/>
          </a:xfrm>
        </p:spPr>
        <p:txBody>
          <a:bodyPr/>
          <a:lstStyle/>
          <a:p>
            <a:pPr algn="ctr"/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r>
              <a:rPr lang="ru-RU" altLang="ru-RU" sz="2800" b="1" i="1" smtClean="0">
                <a:solidFill>
                  <a:srgbClr val="7030A0"/>
                </a:solidFill>
              </a:rPr>
              <a:t/>
            </a:r>
            <a:br>
              <a:rPr lang="ru-RU" altLang="ru-RU" sz="2800" b="1" i="1" smtClean="0">
                <a:solidFill>
                  <a:srgbClr val="7030A0"/>
                </a:solidFill>
              </a:rPr>
            </a:br>
            <a:endParaRPr lang="ru-RU" altLang="ru-RU" sz="2400" b="1" i="1" smtClean="0">
              <a:solidFill>
                <a:srgbClr val="7030A0"/>
              </a:solidFill>
            </a:endParaRP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914400"/>
            <a:ext cx="3581400" cy="5181600"/>
          </a:xfrm>
          <a:noFill/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914400"/>
            <a:ext cx="3897313" cy="518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838200"/>
          </a:xfrm>
        </p:spPr>
        <p:txBody>
          <a:bodyPr/>
          <a:lstStyle/>
          <a:p>
            <a:pPr algn="ctr"/>
            <a:r>
              <a:rPr lang="ru-RU" altLang="ru-RU" sz="1800" b="1" smtClean="0">
                <a:solidFill>
                  <a:srgbClr val="7030A0"/>
                </a:solidFill>
              </a:rPr>
              <a:t>Представление на </a:t>
            </a:r>
            <a:r>
              <a:rPr lang="ru-RU" altLang="ru-RU" sz="1800" smtClean="0">
                <a:solidFill>
                  <a:srgbClr val="7030A0"/>
                </a:solidFill>
              </a:rPr>
              <a:t/>
            </a:r>
            <a:br>
              <a:rPr lang="ru-RU" altLang="ru-RU" sz="1800" smtClean="0">
                <a:solidFill>
                  <a:srgbClr val="7030A0"/>
                </a:solidFill>
              </a:rPr>
            </a:br>
            <a:r>
              <a:rPr lang="ru-RU" altLang="ru-RU" sz="1800" b="1" smtClean="0">
                <a:solidFill>
                  <a:srgbClr val="7030A0"/>
                </a:solidFill>
              </a:rPr>
              <a:t>Николаеву Татьяна Петровну,  воспитателя </a:t>
            </a:r>
            <a:r>
              <a:rPr lang="ru-RU" altLang="ru-RU" sz="1800" smtClean="0">
                <a:solidFill>
                  <a:srgbClr val="7030A0"/>
                </a:solidFill>
              </a:rPr>
              <a:t/>
            </a:r>
            <a:br>
              <a:rPr lang="ru-RU" altLang="ru-RU" sz="1800" smtClean="0">
                <a:solidFill>
                  <a:srgbClr val="7030A0"/>
                </a:solidFill>
              </a:rPr>
            </a:br>
            <a:r>
              <a:rPr lang="ru-RU" altLang="ru-RU" sz="1800" b="1" smtClean="0">
                <a:solidFill>
                  <a:srgbClr val="7030A0"/>
                </a:solidFill>
              </a:rPr>
              <a:t>МБДОУ «Большеберезниковский </a:t>
            </a:r>
            <a:r>
              <a:rPr lang="ru-RU" altLang="ru-RU" sz="1800" smtClean="0">
                <a:solidFill>
                  <a:srgbClr val="7030A0"/>
                </a:solidFill>
              </a:rPr>
              <a:t/>
            </a:r>
            <a:br>
              <a:rPr lang="ru-RU" altLang="ru-RU" sz="1800" smtClean="0">
                <a:solidFill>
                  <a:srgbClr val="7030A0"/>
                </a:solidFill>
              </a:rPr>
            </a:br>
            <a:r>
              <a:rPr lang="ru-RU" altLang="ru-RU" sz="1800" b="1" smtClean="0">
                <a:solidFill>
                  <a:srgbClr val="7030A0"/>
                </a:solidFill>
              </a:rPr>
              <a:t>детский сад «Теремок»</a:t>
            </a:r>
            <a:r>
              <a:rPr lang="ru-RU" altLang="ru-RU" sz="1800" smtClean="0">
                <a:solidFill>
                  <a:srgbClr val="7030A0"/>
                </a:solidFill>
              </a:rPr>
              <a:t/>
            </a:r>
            <a:br>
              <a:rPr lang="ru-RU" altLang="ru-RU" sz="1800" smtClean="0">
                <a:solidFill>
                  <a:srgbClr val="7030A0"/>
                </a:solidFill>
              </a:rPr>
            </a:br>
            <a:endParaRPr lang="ru-RU" altLang="ru-RU" sz="1800" smtClean="0">
              <a:solidFill>
                <a:srgbClr val="7030A0"/>
              </a:solidFill>
            </a:endParaRPr>
          </a:p>
        </p:txBody>
      </p:sp>
      <p:pic>
        <p:nvPicPr>
          <p:cNvPr id="512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1409700"/>
            <a:ext cx="3886200" cy="4876800"/>
          </a:xfrm>
          <a:noFill/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1447800"/>
            <a:ext cx="3733800" cy="480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838200"/>
          </a:xfrm>
        </p:spPr>
        <p:txBody>
          <a:bodyPr/>
          <a:lstStyle/>
          <a:p>
            <a:pPr algn="ctr"/>
            <a:r>
              <a:rPr lang="ru-RU" altLang="ru-RU" sz="2400" b="1" i="1" smtClean="0">
                <a:solidFill>
                  <a:srgbClr val="7030A0"/>
                </a:solidFill>
              </a:rPr>
              <a:t>1.Наставничество</a:t>
            </a:r>
          </a:p>
        </p:txBody>
      </p:sp>
      <p:pic>
        <p:nvPicPr>
          <p:cNvPr id="61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8200" y="1143000"/>
            <a:ext cx="3352800" cy="4724400"/>
          </a:xfrm>
          <a:noFill/>
        </p:spPr>
      </p:pic>
      <p:pic>
        <p:nvPicPr>
          <p:cNvPr id="6148" name="Picture 5" descr="E:\2022_10_27\1_page-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1143000"/>
            <a:ext cx="3429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838200"/>
          </a:xfrm>
        </p:spPr>
        <p:txBody>
          <a:bodyPr/>
          <a:lstStyle/>
          <a:p>
            <a:pPr algn="ctr"/>
            <a:r>
              <a:rPr lang="ru-RU" altLang="ru-RU" sz="2400" b="1" i="1" smtClean="0">
                <a:solidFill>
                  <a:srgbClr val="7030A0"/>
                </a:solidFill>
              </a:rPr>
              <a:t>2.Наличие публикаций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990600"/>
            <a:ext cx="4114800" cy="541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990600"/>
            <a:ext cx="3733800" cy="541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838200"/>
          </a:xfrm>
        </p:spPr>
        <p:txBody>
          <a:bodyPr/>
          <a:lstStyle/>
          <a:p>
            <a:pPr algn="ctr"/>
            <a:endParaRPr lang="ru-RU" altLang="ru-RU" sz="2400" i="1" smtClean="0">
              <a:solidFill>
                <a:srgbClr val="7030A0"/>
              </a:solidFill>
            </a:endParaRP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3400" y="533400"/>
            <a:ext cx="3810000" cy="5562600"/>
          </a:xfr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33400"/>
            <a:ext cx="4114800" cy="556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261938"/>
            <a:ext cx="2895600" cy="4767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95600" y="2286000"/>
            <a:ext cx="2957513" cy="4191000"/>
          </a:xfrm>
          <a:noFill/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465138"/>
            <a:ext cx="3052763" cy="5249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62000" y="609600"/>
            <a:ext cx="7696200" cy="533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808080"/>
      </a:dk1>
      <a:lt1>
        <a:srgbClr val="FFFFFF"/>
      </a:lt1>
      <a:dk2>
        <a:srgbClr val="808080"/>
      </a:dk2>
      <a:lt2>
        <a:srgbClr val="880B3C"/>
      </a:lt2>
      <a:accent1>
        <a:srgbClr val="FF0174"/>
      </a:accent1>
      <a:accent2>
        <a:srgbClr val="F96F1C"/>
      </a:accent2>
      <a:accent3>
        <a:srgbClr val="FFFFFF"/>
      </a:accent3>
      <a:accent4>
        <a:srgbClr val="6C6C6C"/>
      </a:accent4>
      <a:accent5>
        <a:srgbClr val="FFAABC"/>
      </a:accent5>
      <a:accent6>
        <a:srgbClr val="E26418"/>
      </a:accent6>
      <a:hlink>
        <a:srgbClr val="FFBF07"/>
      </a:hlink>
      <a:folHlink>
        <a:srgbClr val="808080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</TotalTime>
  <Words>223</Words>
  <Application>Microsoft Office PowerPoint</Application>
  <PresentationFormat>Экран (4:3)</PresentationFormat>
  <Paragraphs>47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powerpoint-template-24</vt:lpstr>
      <vt:lpstr>Портфолио документов</vt:lpstr>
      <vt:lpstr>Общие сведения </vt:lpstr>
      <vt:lpstr>Инновационный опыт: Использование игровой лаборатории «Наураша в стране Наурандии» с целью развития познавательной среды дошкольника </vt:lpstr>
      <vt:lpstr>Представление на  Николаеву Татьяна Петровну,  воспитателя  МБДОУ «Большеберезниковский  детский сад «Теремок» </vt:lpstr>
      <vt:lpstr>1.Наставничество</vt:lpstr>
      <vt:lpstr>2.Наличие публикаций</vt:lpstr>
      <vt:lpstr>Слайд 7</vt:lpstr>
      <vt:lpstr>Слайд 8</vt:lpstr>
      <vt:lpstr>Слайд 9</vt:lpstr>
      <vt:lpstr>3.Результаты участия воспитанников в: - конкурсах; -выставках; - турнирах; -соревнованиях; -акциях; -фестевалях; </vt:lpstr>
      <vt:lpstr> </vt:lpstr>
      <vt:lpstr>4.Наличие авторских программ , методических пособий</vt:lpstr>
      <vt:lpstr>5.Выступление на заседаниях методических советов, научно – практических конференциях, педагогических чтениях , семинарах, секциях, форумах, радиопередачах(очно)</vt:lpstr>
      <vt:lpstr>Слайд 14</vt:lpstr>
      <vt:lpstr>Слайд 15</vt:lpstr>
      <vt:lpstr>6.Проведение открытых занятий, мастер- классов, мероприятий</vt:lpstr>
      <vt:lpstr>7.Экспертная деятельность</vt:lpstr>
      <vt:lpstr>8.Общественная активность педагога: участие в экспертных комиссиях, в жюри конкурсах, депутатская деятельность и т.д.</vt:lpstr>
      <vt:lpstr>Слайд 19</vt:lpstr>
      <vt:lpstr>Слайд 20</vt:lpstr>
      <vt:lpstr>         9.Позитивные результаты работы с воспитанниками: - наличие системы воспитательной работы; -наличие качественной эстетически оформленной текущей документации; - организация индивидуального подхода; - снижение простудной заболеваемости воспитанников; -отлаженная система взаимодействия с родителями; -отсутствие жалоб и обращений родителей на неправомерные действия; -реализация здоровьесберегающих технологий в воспитательном процесссе; -духовно- нравственное воспитание и народные традиции </vt:lpstr>
      <vt:lpstr>         </vt:lpstr>
      <vt:lpstr> 10.Качество взаимодействия с родителями:  -систематическое проведение родительских собраний; - проведение круглых столов, консультации в нетрадиционной форме(педагогического просвещение родителей); - проведение экскурсий, образовательных путешествий с детьми; - проведение совместных конкурсов, выставок</vt:lpstr>
      <vt:lpstr>         </vt:lpstr>
      <vt:lpstr>         </vt:lpstr>
      <vt:lpstr>   11. Работа с детьми из социально –неблагополучных семей      </vt:lpstr>
      <vt:lpstr> 12. Участие педагога в профессиональных конкурсах   </vt:lpstr>
      <vt:lpstr>    </vt:lpstr>
      <vt:lpstr>13. Награды и поощрения  </vt:lpstr>
      <vt:lpstr>  </vt:lpstr>
    </vt:vector>
  </TitlesOfParts>
  <Company>Templates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Admin</cp:lastModifiedBy>
  <cp:revision>237</cp:revision>
  <dcterms:created xsi:type="dcterms:W3CDTF">2007-04-02T02:11:51Z</dcterms:created>
  <dcterms:modified xsi:type="dcterms:W3CDTF">2022-11-14T12:01:47Z</dcterms:modified>
</cp:coreProperties>
</file>