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</p:sldMasterIdLst>
  <p:sldIdLst>
    <p:sldId id="258" r:id="rId2"/>
    <p:sldId id="259" r:id="rId3"/>
    <p:sldId id="261" r:id="rId4"/>
    <p:sldId id="263" r:id="rId5"/>
    <p:sldId id="262" r:id="rId6"/>
    <p:sldId id="264" r:id="rId7"/>
    <p:sldId id="281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298" r:id="rId1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00"/>
    <a:srgbClr val="FFFF00"/>
    <a:srgbClr val="0000FF"/>
    <a:srgbClr val="33CC33"/>
    <a:srgbClr val="CC3300"/>
    <a:srgbClr val="9900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594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6BBE686-D7AC-49C7-91AA-53721C490F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7C94823-916C-4862-9BF5-4826ADA2C3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2F408968-9E54-43E4-BD66-A54FE679A4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AA69-CDC5-4A84-AC21-52D4F6732C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719BD27-5E58-4421-854B-71B21655A5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pPr>
              <a:defRPr/>
            </a:pPr>
            <a:fld id="{53EAD51A-7C02-4885-9C6A-59FE7A433C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DCD72C7-3636-4E73-9145-E7E1EBBC92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24E9992-9E7E-4B56-998C-DE2CA5071F8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519E043-7B29-4C13-B01E-9427F9306F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F4053AC-19D7-4658-A901-EBEDB8A888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FC281EA-9640-42B4-8652-6066225E1B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EE88675-1A97-4297-BD40-4683D5E539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5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A1CC048C-2CB0-4B0C-A3EE-85D0BE7848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slow">
    <p:dissolve/>
    <p:sndAc>
      <p:stSnd>
        <p:snd r:embed="rId14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850_ff2d44cca69875f6baddb9e74cffa108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1409700" y="833438"/>
            <a:ext cx="6324600" cy="4733925"/>
          </a:xfrm>
          <a:noFill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0" y="304800"/>
            <a:ext cx="89154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4400" dirty="0">
                <a:solidFill>
                  <a:srgbClr val="6600CC"/>
                </a:solidFill>
              </a:rPr>
              <a:t>Слушание музыки</a:t>
            </a:r>
          </a:p>
          <a:p>
            <a:pPr algn="ctr" eaLnBrk="1" hangingPunct="1">
              <a:defRPr/>
            </a:pPr>
            <a:r>
              <a:rPr lang="ru-RU" sz="4400" i="1" dirty="0">
                <a:solidFill>
                  <a:srgbClr val="6600CC"/>
                </a:solidFill>
              </a:rPr>
              <a:t>  </a:t>
            </a:r>
            <a:r>
              <a:rPr lang="ru-RU" sz="4400" i="1" dirty="0" smtClean="0">
                <a:solidFill>
                  <a:srgbClr val="6600CC"/>
                </a:solidFill>
              </a:rPr>
              <a:t>дома.</a:t>
            </a:r>
            <a:endParaRPr lang="ru-RU" sz="4400" i="1" dirty="0" smtClean="0">
              <a:solidFill>
                <a:srgbClr val="6600CC"/>
              </a:solidFill>
            </a:endParaRPr>
          </a:p>
          <a:p>
            <a:pPr algn="ctr" eaLnBrk="1" hangingPunct="1">
              <a:defRPr/>
            </a:pPr>
            <a:r>
              <a:rPr lang="ru-RU" sz="4400" i="1" dirty="0" smtClean="0">
                <a:solidFill>
                  <a:srgbClr val="6600CC"/>
                </a:solidFill>
              </a:rPr>
              <a:t>Младшая группа группа</a:t>
            </a:r>
            <a:endParaRPr lang="ru-RU" sz="4400" i="1" dirty="0">
              <a:solidFill>
                <a:srgbClr val="6600CC"/>
              </a:solidFill>
            </a:endParaRPr>
          </a:p>
          <a:p>
            <a:pPr eaLnBrk="1" hangingPunct="1">
              <a:defRPr/>
            </a:pPr>
            <a:endParaRPr lang="ru-RU" sz="5400" i="1" dirty="0">
              <a:solidFill>
                <a:srgbClr val="6600CC"/>
              </a:solidFill>
            </a:endParaRPr>
          </a:p>
          <a:p>
            <a:pPr eaLnBrk="1" hangingPunct="1">
              <a:defRPr/>
            </a:pPr>
            <a:endParaRPr lang="ru-RU" sz="4800" i="1" dirty="0">
              <a:solidFill>
                <a:srgbClr val="6600CC"/>
              </a:solidFill>
            </a:endParaRPr>
          </a:p>
          <a:p>
            <a:pPr eaLnBrk="1" hangingPunct="1">
              <a:defRPr/>
            </a:pPr>
            <a:endParaRPr lang="ru-RU" sz="4800" i="1" dirty="0">
              <a:solidFill>
                <a:srgbClr val="6600CC"/>
              </a:solidFill>
            </a:endParaRPr>
          </a:p>
          <a:p>
            <a:pPr eaLnBrk="1" hangingPunct="1">
              <a:defRPr/>
            </a:pPr>
            <a:endParaRPr lang="ru-RU" sz="4800" i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Т.Попатенко</a:t>
            </a:r>
            <a:r>
              <a:rPr lang="ru-RU" dirty="0" smtClean="0"/>
              <a:t> «Маленькая птичка»</a:t>
            </a:r>
            <a:endParaRPr lang="ru-RU" dirty="0"/>
          </a:p>
        </p:txBody>
      </p:sp>
      <p:pic>
        <p:nvPicPr>
          <p:cNvPr id="3" name="videoplayback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1414464"/>
            <a:ext cx="6561664" cy="369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73599"/>
      </p:ext>
    </p:extLst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М.Раухвергер</a:t>
            </a:r>
            <a:r>
              <a:rPr lang="ru-RU" dirty="0" smtClean="0"/>
              <a:t> </a:t>
            </a:r>
            <a:r>
              <a:rPr lang="ru-RU" dirty="0"/>
              <a:t>«</a:t>
            </a:r>
            <a:r>
              <a:rPr lang="ru-RU" dirty="0" smtClean="0"/>
              <a:t>Лошадка»</a:t>
            </a:r>
            <a:endParaRPr lang="ru-RU" dirty="0"/>
          </a:p>
        </p:txBody>
      </p:sp>
      <p:pic>
        <p:nvPicPr>
          <p:cNvPr id="3" name="videoplayback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676400"/>
            <a:ext cx="7038976" cy="39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839767"/>
      </p:ext>
    </p:extLst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Ю. </a:t>
            </a:r>
            <a:r>
              <a:rPr lang="ru-RU" dirty="0" err="1"/>
              <a:t>Чичкова</a:t>
            </a:r>
            <a:r>
              <a:rPr lang="ru-RU" dirty="0"/>
              <a:t> «Машины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videoplayback (3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543050"/>
            <a:ext cx="6468532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21044"/>
      </p:ext>
    </p:extLst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«Где наши ручки»</a:t>
            </a:r>
          </a:p>
        </p:txBody>
      </p:sp>
      <p:pic>
        <p:nvPicPr>
          <p:cNvPr id="3" name="Где же наши ручки Мульт-песенка, музыкальная игра для малышей. Наше всё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958" y="1600200"/>
            <a:ext cx="704426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09216"/>
      </p:ext>
    </p:extLst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русская народная мелодия </a:t>
            </a:r>
            <a:r>
              <a:rPr lang="ru-RU" dirty="0"/>
              <a:t>«Ах ты, береза»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3600"/>
            <a:ext cx="6629400" cy="372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41469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Т. </a:t>
            </a:r>
            <a:r>
              <a:rPr lang="ru-RU" dirty="0" err="1"/>
              <a:t>Попатенко</a:t>
            </a:r>
            <a:r>
              <a:rPr lang="ru-RU" dirty="0"/>
              <a:t> «Бобик»</a:t>
            </a: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1524000"/>
            <a:ext cx="6372172" cy="358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76510"/>
      </p:ext>
    </p:extLst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0019-019-Spasibo-za-vnimanie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670983" y="274638"/>
            <a:ext cx="7802033" cy="5851525"/>
          </a:xfrm>
          <a:noFill/>
        </p:spPr>
      </p:pic>
    </p:spTree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5584_html_m344f404e (1)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670983" y="274638"/>
            <a:ext cx="7802033" cy="5851525"/>
          </a:xfrm>
          <a:noFill/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04800" y="685800"/>
            <a:ext cx="845820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3200" b="1"/>
              <a:t>  </a:t>
            </a:r>
            <a:r>
              <a:rPr lang="ru-RU" sz="3200" b="1">
                <a:solidFill>
                  <a:srgbClr val="CC00CC"/>
                </a:solidFill>
              </a:rPr>
              <a:t>Слушание музыки – вид</a:t>
            </a:r>
            <a:r>
              <a:rPr lang="en-US" sz="3200" b="1">
                <a:solidFill>
                  <a:srgbClr val="CC00CC"/>
                </a:solidFill>
              </a:rPr>
              <a:t> </a:t>
            </a:r>
            <a:r>
              <a:rPr lang="ru-RU" sz="3200" b="1">
                <a:solidFill>
                  <a:srgbClr val="CC00CC"/>
                </a:solidFill>
              </a:rPr>
              <a:t>деятельности</a:t>
            </a:r>
            <a:endParaRPr lang="ru-RU" sz="3200" b="1" i="1">
              <a:solidFill>
                <a:srgbClr val="CC00CC"/>
              </a:solidFill>
            </a:endParaRPr>
          </a:p>
          <a:p>
            <a:pPr algn="ctr" eaLnBrk="1" hangingPunct="1">
              <a:defRPr/>
            </a:pPr>
            <a:r>
              <a:rPr lang="ru-RU" sz="2800" b="1" i="1" u="sng">
                <a:solidFill>
                  <a:schemeClr val="hlink"/>
                </a:solidFill>
              </a:rPr>
              <a:t>Слушание музыки развивает:</a:t>
            </a:r>
          </a:p>
          <a:p>
            <a:pPr eaLnBrk="1" hangingPunct="1">
              <a:defRPr/>
            </a:pPr>
            <a:endParaRPr lang="ru-RU" sz="2800" b="1" i="1" u="sng">
              <a:solidFill>
                <a:schemeClr val="hlink"/>
              </a:solidFill>
            </a:endParaRPr>
          </a:p>
          <a:p>
            <a:pPr eaLnBrk="1" hangingPunct="1">
              <a:defRPr/>
            </a:pPr>
            <a:r>
              <a:rPr lang="ru-RU" sz="2400"/>
              <a:t> </a:t>
            </a:r>
            <a:r>
              <a:rPr lang="ru-RU" sz="2000" b="1" i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интерес, любовь к ней; </a:t>
            </a:r>
          </a:p>
          <a:p>
            <a:pPr eaLnBrk="1" hangingPunct="1">
              <a:defRPr/>
            </a:pPr>
            <a:endParaRPr lang="ru-RU" sz="2000" b="1" i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ru-RU" sz="2000" b="1" i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расширяет музыкальный кругозор;</a:t>
            </a:r>
          </a:p>
          <a:p>
            <a:pPr eaLnBrk="1" hangingPunct="1">
              <a:buFontTx/>
              <a:buChar char="-"/>
              <a:defRPr/>
            </a:pPr>
            <a:endParaRPr lang="ru-RU" sz="2000" b="1" i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ru-RU" sz="2000" b="1" i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повышает музыкальную восприимчивость детей; </a:t>
            </a:r>
          </a:p>
          <a:p>
            <a:pPr eaLnBrk="1" hangingPunct="1">
              <a:buFontTx/>
              <a:buChar char="-"/>
              <a:defRPr/>
            </a:pPr>
            <a:endParaRPr lang="ru-RU" sz="2000" b="1" i="1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Char char="-"/>
              <a:defRPr/>
            </a:pPr>
            <a:r>
              <a:rPr lang="ru-RU" sz="2000" b="1" i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воспитывает зачатки музыкального вкуса.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81702s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762000" y="342900"/>
            <a:ext cx="7620000" cy="5715000"/>
          </a:xfrm>
          <a:noFill/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676400" y="152400"/>
            <a:ext cx="6435725" cy="599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000" b="1">
                <a:solidFill>
                  <a:srgbClr val="800000"/>
                </a:solidFill>
              </a:rPr>
              <a:t>З а д а ч и:</a:t>
            </a:r>
            <a:endParaRPr lang="en-US" sz="4000" b="1">
              <a:solidFill>
                <a:srgbClr val="800000"/>
              </a:solidFill>
            </a:endParaRPr>
          </a:p>
          <a:p>
            <a:pPr algn="ctr" eaLnBrk="1" hangingPunct="1">
              <a:defRPr/>
            </a:pPr>
            <a:endParaRPr lang="ru-RU" sz="3600" b="1" i="1">
              <a:solidFill>
                <a:srgbClr val="800000"/>
              </a:solidFill>
            </a:endParaRPr>
          </a:p>
          <a:p>
            <a:pPr eaLnBrk="1" hangingPunct="1">
              <a:defRPr/>
            </a:pP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 знакомить детей с художественными   образцами </a:t>
            </a:r>
            <a:r>
              <a:rPr lang="en-US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</a:t>
            </a: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современной, классической, народной музыки;</a:t>
            </a:r>
            <a:endParaRPr lang="en-US" sz="24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buFontTx/>
              <a:buChar char="-"/>
              <a:defRPr/>
            </a:pPr>
            <a:endParaRPr lang="ru-RU" sz="24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en-US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развивать музыкальную восприимчивость,  способствовать эмоционально откликаться на чувства, выраженные в музыке;</a:t>
            </a:r>
            <a:endParaRPr lang="en-US" sz="24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buFontTx/>
              <a:buChar char="-"/>
              <a:defRPr/>
            </a:pPr>
            <a:endParaRPr lang="ru-RU" sz="2400" b="1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</a:t>
            </a:r>
            <a:r>
              <a:rPr lang="en-US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дать первоначальные сведения о музыке, подводить к запоминанию музыкальных произведений, различению их содержания, характера, средств выразительности, формировать оценочное отношение.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5165725" y="2855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ru-RU"/>
          </a:p>
        </p:txBody>
      </p:sp>
      <p:pic>
        <p:nvPicPr>
          <p:cNvPr id="5123" name="Picture 6" descr="aHR0cDovL25lZWQ0c29mdC5ydS91cGxvYWRzL3RhZ2luYXRvci9Ob3YtMjAxMi9mb255LWRseWEtcHJlemVudGFjaWouanBn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1524000" y="1052513"/>
            <a:ext cx="6096000" cy="4295775"/>
          </a:xfrm>
          <a:noFill/>
        </p:spPr>
      </p:pic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04800" y="2057400"/>
            <a:ext cx="8610600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3600" b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 слушании музыки необходимо:</a:t>
            </a:r>
          </a:p>
          <a:p>
            <a:pPr eaLnBrk="1" hangingPunct="1">
              <a:defRPr/>
            </a:pPr>
            <a:r>
              <a:rPr lang="ru-RU" sz="3200" b="1">
                <a:solidFill>
                  <a:srgbClr val="0033CC"/>
                </a:solidFill>
              </a:rPr>
              <a:t> </a:t>
            </a:r>
          </a:p>
          <a:p>
            <a:pPr eaLnBrk="1" hangingPunct="1">
              <a:defRPr/>
            </a:pPr>
            <a:endParaRPr lang="en-US" sz="3200" b="1">
              <a:solidFill>
                <a:srgbClr val="0033CC"/>
              </a:solidFill>
            </a:endParaRPr>
          </a:p>
          <a:p>
            <a:pPr algn="ctr" eaLnBrk="1" hangingPunct="1">
              <a:defRPr/>
            </a:pPr>
            <a:r>
              <a:rPr lang="ru-RU" sz="2400" b="1" i="1">
                <a:solidFill>
                  <a:srgbClr val="0033CC"/>
                </a:solidFill>
              </a:rPr>
              <a:t>    </a:t>
            </a:r>
            <a:r>
              <a:rPr lang="ru-RU" sz="3200" b="1" i="1">
                <a:solidFill>
                  <a:srgbClr val="0033CC"/>
                </a:solidFill>
              </a:rPr>
              <a:t>учитывать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0033CC"/>
                </a:solidFill>
              </a:rPr>
              <a:t> возрастные особенности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0033CC"/>
                </a:solidFill>
              </a:rPr>
              <a:t> детей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desktopwallpapers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670983" y="274638"/>
            <a:ext cx="7802033" cy="5851525"/>
          </a:xfrm>
          <a:noFill/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57200" y="457200"/>
            <a:ext cx="8305800" cy="442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eaLnBrk="1" hangingPunct="1">
              <a:defRPr/>
            </a:pPr>
            <a:r>
              <a:rPr lang="ru-RU" sz="7200" b="1"/>
              <a:t>Три темы:</a:t>
            </a:r>
            <a:endParaRPr lang="en-US" sz="7200" b="1"/>
          </a:p>
          <a:p>
            <a:pPr marL="342900" indent="-342900" algn="ctr" eaLnBrk="1" hangingPunct="1">
              <a:defRPr/>
            </a:pPr>
            <a:endParaRPr lang="ru-RU" sz="7200" b="1"/>
          </a:p>
          <a:p>
            <a:pPr marL="800100" lvl="1" indent="-342900" eaLnBrk="1" hangingPunct="1">
              <a:buFontTx/>
              <a:buAutoNum type="arabicParenR"/>
              <a:defRPr/>
            </a:pPr>
            <a:r>
              <a:rPr lang="ru-RU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Какие чувства передаёт музыка? </a:t>
            </a:r>
            <a:endParaRPr lang="en-US" sz="28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buFontTx/>
              <a:buAutoNum type="arabicParenR"/>
              <a:defRPr/>
            </a:pPr>
            <a:endParaRPr lang="ru-RU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defRPr/>
            </a:pPr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	 </a:t>
            </a:r>
            <a:r>
              <a:rPr lang="ru-RU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2) </a:t>
            </a:r>
            <a:r>
              <a:rPr lang="en-US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ru-RU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О чём рассказывает музыка?</a:t>
            </a:r>
            <a:endParaRPr lang="en-US" sz="2800" b="1" i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defRPr/>
            </a:pPr>
            <a:endParaRPr lang="ru-RU" sz="2800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defRPr/>
            </a:pPr>
            <a:r>
              <a:rPr lang="ru-RU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800" b="1" i="1">
                <a:effectLst>
                  <a:outerShdw blurRad="38100" dist="38100" dir="2700000" algn="tl">
                    <a:srgbClr val="C0C0C0"/>
                  </a:outerShdw>
                </a:effectLst>
              </a:rPr>
              <a:t>3) Как рассказывает музыка?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MusicMaster (1)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0" y="0"/>
            <a:ext cx="9144000" cy="6126163"/>
          </a:xfrm>
          <a:noFill/>
        </p:spPr>
      </p:pic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8763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3600" b="1">
                <a:solidFill>
                  <a:schemeClr val="bg1"/>
                </a:solidFill>
              </a:rPr>
              <a:t>К концу пребывания в детском саду </a:t>
            </a:r>
            <a:endParaRPr lang="en-US" sz="3600" b="1">
              <a:solidFill>
                <a:schemeClr val="bg1"/>
              </a:solidFill>
            </a:endParaRPr>
          </a:p>
          <a:p>
            <a:pPr algn="ctr" eaLnBrk="1" hangingPunct="1"/>
            <a:r>
              <a:rPr lang="ru-RU" sz="3600" b="1" i="1">
                <a:solidFill>
                  <a:schemeClr val="bg1"/>
                </a:solidFill>
              </a:rPr>
              <a:t>ребёнок способен узнавать:</a:t>
            </a:r>
            <a:endParaRPr lang="en-US" sz="3600" b="1" i="1">
              <a:solidFill>
                <a:schemeClr val="bg1"/>
              </a:solidFill>
            </a:endParaRPr>
          </a:p>
          <a:p>
            <a:pPr algn="ctr" eaLnBrk="1" hangingPunct="1"/>
            <a:endParaRPr lang="ru-RU" sz="3600"/>
          </a:p>
          <a:p>
            <a:pPr eaLnBrk="1" hangingPunct="1"/>
            <a:r>
              <a:rPr lang="en-US"/>
              <a:t>	</a:t>
            </a:r>
            <a:r>
              <a:rPr lang="ru-RU" sz="2400" b="1"/>
              <a:t>-</a:t>
            </a:r>
            <a:r>
              <a:rPr lang="en-US" sz="2400" b="1"/>
              <a:t>  </a:t>
            </a:r>
            <a:r>
              <a:rPr lang="ru-RU" sz="2400" b="1"/>
              <a:t>произведение в целом;</a:t>
            </a:r>
            <a:endParaRPr lang="en-US" sz="2400" b="1"/>
          </a:p>
          <a:p>
            <a:pPr eaLnBrk="1" hangingPunct="1"/>
            <a:endParaRPr lang="ru-RU" sz="2400" b="1"/>
          </a:p>
          <a:p>
            <a:pPr eaLnBrk="1" hangingPunct="1"/>
            <a:r>
              <a:rPr lang="en-US" sz="2000" b="1"/>
              <a:t>	</a:t>
            </a:r>
            <a:r>
              <a:rPr lang="ru-RU" sz="2400" b="1"/>
              <a:t>-</a:t>
            </a:r>
            <a:r>
              <a:rPr lang="en-US" sz="2400" b="1"/>
              <a:t>  </a:t>
            </a:r>
            <a:r>
              <a:rPr lang="ru-RU" sz="2400" b="1"/>
              <a:t>отдельные его части </a:t>
            </a:r>
            <a:endParaRPr lang="en-US" sz="2400" b="1"/>
          </a:p>
          <a:p>
            <a:pPr eaLnBrk="1" hangingPunct="1"/>
            <a:r>
              <a:rPr lang="en-US" sz="2000" b="1"/>
              <a:t>                 </a:t>
            </a:r>
            <a:r>
              <a:rPr lang="ru-RU" sz="2000" b="1" i="1"/>
              <a:t>(вступление, запев, припев, заключение, часть  и т.д.);</a:t>
            </a:r>
            <a:endParaRPr lang="en-US" sz="2000" b="1" i="1"/>
          </a:p>
          <a:p>
            <a:pPr eaLnBrk="1" hangingPunct="1"/>
            <a:endParaRPr lang="ru-RU" sz="2000" b="1"/>
          </a:p>
          <a:p>
            <a:pPr eaLnBrk="1" hangingPunct="1"/>
            <a:r>
              <a:rPr lang="en-US" sz="2000" b="1"/>
              <a:t>	</a:t>
            </a:r>
            <a:r>
              <a:rPr lang="ru-RU" sz="2400" b="1"/>
              <a:t>-</a:t>
            </a:r>
            <a:r>
              <a:rPr lang="en-US" sz="2400" b="1"/>
              <a:t>  </a:t>
            </a:r>
            <a:r>
              <a:rPr lang="ru-RU" sz="2400" b="1"/>
              <a:t>марш, танец, колыбельную;</a:t>
            </a:r>
            <a:endParaRPr lang="en-US" sz="2400" b="1"/>
          </a:p>
          <a:p>
            <a:pPr eaLnBrk="1" hangingPunct="1"/>
            <a:endParaRPr lang="ru-RU" sz="2400" b="1"/>
          </a:p>
          <a:p>
            <a:pPr eaLnBrk="1" hangingPunct="1"/>
            <a:r>
              <a:rPr lang="en-US" sz="2000" b="1"/>
              <a:t>	</a:t>
            </a:r>
            <a:r>
              <a:rPr lang="ru-RU" sz="2400" b="1"/>
              <a:t>-</a:t>
            </a:r>
            <a:r>
              <a:rPr lang="en-US" sz="2400" b="1"/>
              <a:t>  </a:t>
            </a:r>
            <a:r>
              <a:rPr lang="ru-RU" sz="2400" b="1"/>
              <a:t>давать характеристику произведениям.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850_ff2d44cca69875f6baddb9e74cffa108"/>
          <p:cNvPicPr>
            <a:picLocks noGrp="1" noChangeAspect="1" noChangeArrowheads="1"/>
          </p:cNvPicPr>
          <p:nvPr>
            <p:ph/>
          </p:nvPr>
        </p:nvPicPr>
        <p:blipFill>
          <a:blip r:embed="rId3" cstate="email"/>
          <a:stretch>
            <a:fillRect/>
          </a:stretch>
        </p:blipFill>
        <p:spPr>
          <a:xfrm>
            <a:off x="1409700" y="833438"/>
            <a:ext cx="6324600" cy="4733925"/>
          </a:xfrm>
          <a:noFill/>
        </p:spPr>
      </p:pic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228600" y="457200"/>
            <a:ext cx="86868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600" b="1">
                <a:solidFill>
                  <a:srgbClr val="CC6600"/>
                </a:solidFill>
              </a:rPr>
              <a:t>Всё вокруг звучит, кроме тишины…</a:t>
            </a:r>
          </a:p>
          <a:p>
            <a:pPr eaLnBrk="1" hangingPunct="1">
              <a:defRPr/>
            </a:pPr>
            <a:endParaRPr lang="ru-RU" sz="3200" b="1" i="1"/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Музыка вокруг нас, 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Надо только уметь её слышать!</a:t>
            </a:r>
          </a:p>
          <a:p>
            <a:pPr algn="ctr" eaLnBrk="1" hangingPunct="1">
              <a:defRPr/>
            </a:pPr>
            <a:endParaRPr lang="ru-RU" sz="3200" b="1" i="1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endParaRPr lang="ru-RU" sz="3200" b="1" i="1">
              <a:solidFill>
                <a:srgbClr val="66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наша задача - 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научить её СЛУШАТЬ </a:t>
            </a:r>
          </a:p>
          <a:p>
            <a:pPr algn="ctr" eaLnBrk="1" hangingPunct="1">
              <a:defRPr/>
            </a:pPr>
            <a:r>
              <a:rPr lang="ru-RU" sz="3200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наших воспитанников</a:t>
            </a:r>
            <a:r>
              <a:rPr lang="ru-RU" b="1" i="1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ф. </a:t>
            </a:r>
            <a:r>
              <a:rPr lang="ru-RU" dirty="0" err="1"/>
              <a:t>филькенштейн</a:t>
            </a:r>
            <a:r>
              <a:rPr lang="ru-RU" dirty="0"/>
              <a:t> кап-кап</a:t>
            </a:r>
          </a:p>
        </p:txBody>
      </p:sp>
      <p:pic>
        <p:nvPicPr>
          <p:cNvPr id="3" name="videoplay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2266" y="1457326"/>
            <a:ext cx="6079063" cy="34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4123"/>
      </p:ext>
    </p:extLst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Т. </a:t>
            </a:r>
            <a:r>
              <a:rPr lang="ru-RU" dirty="0" smtClean="0"/>
              <a:t>Ломова </a:t>
            </a:r>
            <a:r>
              <a:rPr lang="ru-RU" dirty="0"/>
              <a:t>«Праздник»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600200"/>
            <a:ext cx="3276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45879"/>
      </p:ext>
    </p:extLst>
  </p:cSld>
  <p:clrMapOvr>
    <a:masterClrMapping/>
  </p:clrMapOvr>
  <p:transition spd="slow">
    <p:dissolve/>
    <p:sndAc>
      <p:stSnd>
        <p:snd r:embed="rId2" name="chimes.wav"/>
      </p:stSnd>
    </p:sndAc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545</TotalTime>
  <Words>208</Words>
  <Application>Microsoft Office PowerPoint</Application>
  <PresentationFormat>Экран (4:3)</PresentationFormat>
  <Paragraphs>63</Paragraphs>
  <Slides>16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ф. филькенштейн кап-кап</vt:lpstr>
      <vt:lpstr>Т. Ломова «Праздник»</vt:lpstr>
      <vt:lpstr>Т.Попатенко «Маленькая птичка»</vt:lpstr>
      <vt:lpstr>М.Раухвергер «Лошадка»</vt:lpstr>
      <vt:lpstr>Ю. Чичкова «Машины»</vt:lpstr>
      <vt:lpstr>«Где наши ручки»</vt:lpstr>
      <vt:lpstr>русская народная мелодия «Ах ты, береза»</vt:lpstr>
      <vt:lpstr>Т. Попатенко «Бобик»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Дарья</dc:creator>
  <cp:lastModifiedBy>stvospital</cp:lastModifiedBy>
  <cp:revision>44</cp:revision>
  <cp:lastPrinted>1601-01-01T00:00:00Z</cp:lastPrinted>
  <dcterms:created xsi:type="dcterms:W3CDTF">1601-01-01T00:00:00Z</dcterms:created>
  <dcterms:modified xsi:type="dcterms:W3CDTF">2020-05-25T08:44:14Z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