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14" r:id="rId3"/>
    <p:sldId id="302" r:id="rId4"/>
    <p:sldId id="282" r:id="rId5"/>
    <p:sldId id="283" r:id="rId6"/>
    <p:sldId id="300" r:id="rId7"/>
    <p:sldId id="315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07" r:id="rId21"/>
    <p:sldId id="347" r:id="rId22"/>
    <p:sldId id="348" r:id="rId23"/>
    <p:sldId id="349" r:id="rId24"/>
    <p:sldId id="350" r:id="rId25"/>
    <p:sldId id="351" r:id="rId26"/>
    <p:sldId id="308" r:id="rId27"/>
    <p:sldId id="321" r:id="rId28"/>
    <p:sldId id="322" r:id="rId29"/>
    <p:sldId id="323" r:id="rId30"/>
    <p:sldId id="318" r:id="rId31"/>
    <p:sldId id="316" r:id="rId32"/>
    <p:sldId id="309" r:id="rId33"/>
    <p:sldId id="340" r:id="rId34"/>
    <p:sldId id="313" r:id="rId35"/>
    <p:sldId id="339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A6813-A056-45DE-A027-EB6AAEDBC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829C-003E-47C1-9439-89B564CA5D33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A93D8346-3A40-4B9C-9343-1143BB7C8CE9}" type="parTrans" cxnId="{77243EDE-BCD4-49B8-873A-9BBB87AA809C}">
      <dgm:prSet/>
      <dgm:spPr/>
      <dgm:t>
        <a:bodyPr/>
        <a:lstStyle/>
        <a:p>
          <a:endParaRPr lang="ru-RU"/>
        </a:p>
      </dgm:t>
    </dgm:pt>
    <dgm:pt modelId="{651F39DA-4D86-4024-8FCE-81F529E9D2DC}" type="sibTrans" cxnId="{77243EDE-BCD4-49B8-873A-9BBB87AA809C}">
      <dgm:prSet/>
      <dgm:spPr/>
      <dgm:t>
        <a:bodyPr/>
        <a:lstStyle/>
        <a:p>
          <a:endParaRPr lang="ru-RU"/>
        </a:p>
      </dgm:t>
    </dgm:pt>
    <dgm:pt modelId="{C074042F-3E1C-492D-8D05-40BEFF5542DC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A0D4DB8C-720C-48A8-9683-46EC98E5385C}" type="parTrans" cxnId="{65481948-C298-4C95-A6E4-B9199F503A08}">
      <dgm:prSet/>
      <dgm:spPr/>
      <dgm:t>
        <a:bodyPr/>
        <a:lstStyle/>
        <a:p>
          <a:endParaRPr lang="ru-RU"/>
        </a:p>
      </dgm:t>
    </dgm:pt>
    <dgm:pt modelId="{20CFA208-939D-4C68-9C36-15CEEB156A2F}" type="sibTrans" cxnId="{65481948-C298-4C95-A6E4-B9199F503A08}">
      <dgm:prSet/>
      <dgm:spPr/>
      <dgm:t>
        <a:bodyPr/>
        <a:lstStyle/>
        <a:p>
          <a:endParaRPr lang="ru-RU"/>
        </a:p>
      </dgm:t>
    </dgm:pt>
    <dgm:pt modelId="{83FDEDF4-7257-4EAD-9F8B-A58A05F28DCC}" type="pres">
      <dgm:prSet presAssocID="{DB4A6813-A056-45DE-A027-EB6AAEDBC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2F34E-BC4C-4996-80CE-BEDB2BBA13B7}" type="pres">
      <dgm:prSet presAssocID="{DB4A6813-A056-45DE-A027-EB6AAEDBCC8B}" presName="dummyMaxCanvas" presStyleCnt="0">
        <dgm:presLayoutVars/>
      </dgm:prSet>
      <dgm:spPr/>
    </dgm:pt>
    <dgm:pt modelId="{4EE283AA-27AA-4759-8088-C66346344102}" type="pres">
      <dgm:prSet presAssocID="{DB4A6813-A056-45DE-A027-EB6AAEDBCC8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B9BB-5F50-406A-B435-A6902B8593D6}" type="pres">
      <dgm:prSet presAssocID="{DB4A6813-A056-45DE-A027-EB6AAEDBCC8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A50C-54A7-4A73-8861-2D8A5F61DF9E}" type="pres">
      <dgm:prSet presAssocID="{DB4A6813-A056-45DE-A027-EB6AAEDBCC8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D3A3-B9B0-40E0-BE49-8F9CB58CD6D6}" type="pres">
      <dgm:prSet presAssocID="{DB4A6813-A056-45DE-A027-EB6AAEDBCC8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40B3-A339-4751-8FC4-C8E35777C883}" type="pres">
      <dgm:prSet presAssocID="{DB4A6813-A056-45DE-A027-EB6AAEDBCC8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243EDE-BCD4-49B8-873A-9BBB87AA809C}" srcId="{DB4A6813-A056-45DE-A027-EB6AAEDBCC8B}" destId="{EBDC829C-003E-47C1-9439-89B564CA5D33}" srcOrd="0" destOrd="0" parTransId="{A93D8346-3A40-4B9C-9343-1143BB7C8CE9}" sibTransId="{651F39DA-4D86-4024-8FCE-81F529E9D2DC}"/>
    <dgm:cxn modelId="{41E0D2B8-3FE6-4962-B78F-1D8B64EFF0EC}" type="presOf" srcId="{651F39DA-4D86-4024-8FCE-81F529E9D2DC}" destId="{07E6A50C-54A7-4A73-8861-2D8A5F61DF9E}" srcOrd="0" destOrd="0" presId="urn:microsoft.com/office/officeart/2005/8/layout/vProcess5"/>
    <dgm:cxn modelId="{914BB775-F5BA-48B2-A2B2-33E0AB02C55E}" type="presOf" srcId="{C074042F-3E1C-492D-8D05-40BEFF5542DC}" destId="{A036B9BB-5F50-406A-B435-A6902B8593D6}" srcOrd="0" destOrd="0" presId="urn:microsoft.com/office/officeart/2005/8/layout/vProcess5"/>
    <dgm:cxn modelId="{AAD8FEBE-C91A-4AC6-995D-C3998CAC958F}" type="presOf" srcId="{EBDC829C-003E-47C1-9439-89B564CA5D33}" destId="{1A6AD3A3-B9B0-40E0-BE49-8F9CB58CD6D6}" srcOrd="1" destOrd="0" presId="urn:microsoft.com/office/officeart/2005/8/layout/vProcess5"/>
    <dgm:cxn modelId="{9CC2698D-7EF2-4DE9-95CB-2001850D7849}" type="presOf" srcId="{DB4A6813-A056-45DE-A027-EB6AAEDBCC8B}" destId="{83FDEDF4-7257-4EAD-9F8B-A58A05F28DCC}" srcOrd="0" destOrd="0" presId="urn:microsoft.com/office/officeart/2005/8/layout/vProcess5"/>
    <dgm:cxn modelId="{7A7F9EB5-3B2F-4569-8D55-06ACF2AC3FFD}" type="presOf" srcId="{C074042F-3E1C-492D-8D05-40BEFF5542DC}" destId="{830F40B3-A339-4751-8FC4-C8E35777C883}" srcOrd="1" destOrd="0" presId="urn:microsoft.com/office/officeart/2005/8/layout/vProcess5"/>
    <dgm:cxn modelId="{9B36C2A7-C87A-42CA-BD1D-E89E9939DD53}" type="presOf" srcId="{EBDC829C-003E-47C1-9439-89B564CA5D33}" destId="{4EE283AA-27AA-4759-8088-C66346344102}" srcOrd="0" destOrd="0" presId="urn:microsoft.com/office/officeart/2005/8/layout/vProcess5"/>
    <dgm:cxn modelId="{65481948-C298-4C95-A6E4-B9199F503A08}" srcId="{DB4A6813-A056-45DE-A027-EB6AAEDBCC8B}" destId="{C074042F-3E1C-492D-8D05-40BEFF5542DC}" srcOrd="1" destOrd="0" parTransId="{A0D4DB8C-720C-48A8-9683-46EC98E5385C}" sibTransId="{20CFA208-939D-4C68-9C36-15CEEB156A2F}"/>
    <dgm:cxn modelId="{8B82A863-F87F-4D63-A8B6-68086E0E0798}" type="presParOf" srcId="{83FDEDF4-7257-4EAD-9F8B-A58A05F28DCC}" destId="{CB22F34E-BC4C-4996-80CE-BEDB2BBA13B7}" srcOrd="0" destOrd="0" presId="urn:microsoft.com/office/officeart/2005/8/layout/vProcess5"/>
    <dgm:cxn modelId="{F9FEF19E-1065-4008-AF73-E7F4D961CFFD}" type="presParOf" srcId="{83FDEDF4-7257-4EAD-9F8B-A58A05F28DCC}" destId="{4EE283AA-27AA-4759-8088-C66346344102}" srcOrd="1" destOrd="0" presId="urn:microsoft.com/office/officeart/2005/8/layout/vProcess5"/>
    <dgm:cxn modelId="{CAE92426-1D34-4BA5-89B8-34706D99D707}" type="presParOf" srcId="{83FDEDF4-7257-4EAD-9F8B-A58A05F28DCC}" destId="{A036B9BB-5F50-406A-B435-A6902B8593D6}" srcOrd="2" destOrd="0" presId="urn:microsoft.com/office/officeart/2005/8/layout/vProcess5"/>
    <dgm:cxn modelId="{C46D31DA-928C-403F-8AF0-209F7D96D142}" type="presParOf" srcId="{83FDEDF4-7257-4EAD-9F8B-A58A05F28DCC}" destId="{07E6A50C-54A7-4A73-8861-2D8A5F61DF9E}" srcOrd="3" destOrd="0" presId="urn:microsoft.com/office/officeart/2005/8/layout/vProcess5"/>
    <dgm:cxn modelId="{1F817D9E-C3F8-4C40-8349-B8C4C201FE5A}" type="presParOf" srcId="{83FDEDF4-7257-4EAD-9F8B-A58A05F28DCC}" destId="{1A6AD3A3-B9B0-40E0-BE49-8F9CB58CD6D6}" srcOrd="4" destOrd="0" presId="urn:microsoft.com/office/officeart/2005/8/layout/vProcess5"/>
    <dgm:cxn modelId="{FFE4E0E5-A504-465A-BE65-97D93AA25B14}" type="presParOf" srcId="{83FDEDF4-7257-4EAD-9F8B-A58A05F28DCC}" destId="{830F40B3-A339-4751-8FC4-C8E35777C8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122D-F878-40C3-8CF0-C09DDF5FB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2D03-DDEE-4431-B05C-D56F30270BEE}">
      <dgm:prSet phldrT="[Текст]"/>
      <dgm:spPr/>
      <dgm:t>
        <a:bodyPr/>
        <a:lstStyle/>
        <a:p>
          <a:r>
            <a:rPr lang="ru-RU" dirty="0"/>
            <a:t>Федеральный оператор</a:t>
          </a:r>
        </a:p>
      </dgm:t>
    </dgm:pt>
    <dgm:pt modelId="{76FC3025-47A4-4CCA-9B5F-3F840F5B2D09}" type="parTrans" cxnId="{EC3F9FE9-F726-4188-9354-EB1045A60EB8}">
      <dgm:prSet/>
      <dgm:spPr/>
      <dgm:t>
        <a:bodyPr/>
        <a:lstStyle/>
        <a:p>
          <a:endParaRPr lang="ru-RU"/>
        </a:p>
      </dgm:t>
    </dgm:pt>
    <dgm:pt modelId="{F16BED30-E7D7-4A63-912F-CBAE507F503B}" type="sibTrans" cxnId="{EC3F9FE9-F726-4188-9354-EB1045A60EB8}">
      <dgm:prSet/>
      <dgm:spPr/>
      <dgm:t>
        <a:bodyPr/>
        <a:lstStyle/>
        <a:p>
          <a:endParaRPr lang="ru-RU"/>
        </a:p>
      </dgm:t>
    </dgm:pt>
    <dgm:pt modelId="{FDC51E50-3553-4162-9C43-393A34C6292A}">
      <dgm:prSet phldrT="[Текст]"/>
      <dgm:spPr/>
      <dgm:t>
        <a:bodyPr/>
        <a:lstStyle/>
        <a:p>
          <a:r>
            <a:rPr lang="ru-RU" dirty="0"/>
            <a:t>Организационно-техническое и информационное сопровождение;</a:t>
          </a:r>
        </a:p>
      </dgm:t>
    </dgm:pt>
    <dgm:pt modelId="{F8E1B6E9-D1EF-4FE8-AE3A-7FD972BA0A96}" type="parTrans" cxnId="{78C63B4C-CC81-4809-B7F2-9E9E4678551B}">
      <dgm:prSet/>
      <dgm:spPr/>
      <dgm:t>
        <a:bodyPr/>
        <a:lstStyle/>
        <a:p>
          <a:endParaRPr lang="ru-RU"/>
        </a:p>
      </dgm:t>
    </dgm:pt>
    <dgm:pt modelId="{928230C8-8DE7-42F1-A81B-66783274E2D7}" type="sibTrans" cxnId="{78C63B4C-CC81-4809-B7F2-9E9E4678551B}">
      <dgm:prSet/>
      <dgm:spPr/>
      <dgm:t>
        <a:bodyPr/>
        <a:lstStyle/>
        <a:p>
          <a:endParaRPr lang="ru-RU"/>
        </a:p>
      </dgm:t>
    </dgm:pt>
    <dgm:pt modelId="{A6314F1A-AB07-4E93-8170-299563729ECE}">
      <dgm:prSet phldrT="[Текст]"/>
      <dgm:spPr/>
      <dgm:t>
        <a:bodyPr/>
        <a:lstStyle/>
        <a:p>
          <a:r>
            <a:rPr lang="ru-RU" dirty="0"/>
            <a:t>Региональный координатор</a:t>
          </a:r>
        </a:p>
      </dgm:t>
    </dgm:pt>
    <dgm:pt modelId="{4DCE0CAC-72DF-4B9A-BA71-59372A9020E1}" type="parTrans" cxnId="{5F91C5C8-4C42-43B9-9344-8C7ADC9E8710}">
      <dgm:prSet/>
      <dgm:spPr/>
      <dgm:t>
        <a:bodyPr/>
        <a:lstStyle/>
        <a:p>
          <a:endParaRPr lang="ru-RU"/>
        </a:p>
      </dgm:t>
    </dgm:pt>
    <dgm:pt modelId="{494062F3-9AAB-483A-84FD-C690E9A362B0}" type="sibTrans" cxnId="{5F91C5C8-4C42-43B9-9344-8C7ADC9E8710}">
      <dgm:prSet/>
      <dgm:spPr/>
      <dgm:t>
        <a:bodyPr/>
        <a:lstStyle/>
        <a:p>
          <a:endParaRPr lang="ru-RU"/>
        </a:p>
      </dgm:t>
    </dgm:pt>
    <dgm:pt modelId="{F06FFD2C-F60B-494D-8ECC-2D3D286A46C2}">
      <dgm:prSet phldrT="[Текст]" custT="1"/>
      <dgm:spPr/>
      <dgm:t>
        <a:bodyPr/>
        <a:lstStyle/>
        <a:p>
          <a:r>
            <a:rPr lang="ru-RU" sz="1200" dirty="0"/>
            <a:t>Инфраструктурные листы и организация закупок; </a:t>
          </a:r>
        </a:p>
      </dgm:t>
    </dgm:pt>
    <dgm:pt modelId="{0A946C89-4F77-432C-B6AE-04F9494AC58A}" type="parTrans" cxnId="{293BA1B6-FB08-4E4C-AA81-9940A9E1B618}">
      <dgm:prSet/>
      <dgm:spPr/>
      <dgm:t>
        <a:bodyPr/>
        <a:lstStyle/>
        <a:p>
          <a:endParaRPr lang="ru-RU"/>
        </a:p>
      </dgm:t>
    </dgm:pt>
    <dgm:pt modelId="{5DC9991F-6F99-46BA-ACEE-385047C3EF8B}" type="sibTrans" cxnId="{293BA1B6-FB08-4E4C-AA81-9940A9E1B618}">
      <dgm:prSet/>
      <dgm:spPr/>
      <dgm:t>
        <a:bodyPr/>
        <a:lstStyle/>
        <a:p>
          <a:endParaRPr lang="ru-RU"/>
        </a:p>
      </dgm:t>
    </dgm:pt>
    <dgm:pt modelId="{9D7E3505-D723-49DF-A54A-6D7FDC5CE2BB}">
      <dgm:prSet phldrT="[Текст]" custT="1"/>
      <dgm:spPr/>
      <dgm:t>
        <a:bodyPr/>
        <a:lstStyle/>
        <a:p>
          <a:r>
            <a:rPr lang="ru-RU" sz="1200" dirty="0"/>
            <a:t>Соблюдение условий соответствия образовательных организаций требованиям;</a:t>
          </a:r>
        </a:p>
      </dgm:t>
    </dgm:pt>
    <dgm:pt modelId="{D350EF45-817D-4543-AECD-52F5F20FDCED}" type="parTrans" cxnId="{6F054301-E3FA-432E-82A0-B599036FB41A}">
      <dgm:prSet/>
      <dgm:spPr/>
      <dgm:t>
        <a:bodyPr/>
        <a:lstStyle/>
        <a:p>
          <a:endParaRPr lang="ru-RU"/>
        </a:p>
      </dgm:t>
    </dgm:pt>
    <dgm:pt modelId="{A0F78945-D8FF-4275-8709-41BF7BAEF89E}" type="sibTrans" cxnId="{6F054301-E3FA-432E-82A0-B599036FB41A}">
      <dgm:prSet/>
      <dgm:spPr/>
      <dgm:t>
        <a:bodyPr/>
        <a:lstStyle/>
        <a:p>
          <a:endParaRPr lang="ru-RU"/>
        </a:p>
      </dgm:t>
    </dgm:pt>
    <dgm:pt modelId="{D2D89BB2-E779-43B2-9E5F-4969AA2A5CF6}">
      <dgm:prSet phldrT="[Текст]"/>
      <dgm:spPr/>
      <dgm:t>
        <a:bodyPr/>
        <a:lstStyle/>
        <a:p>
          <a:r>
            <a:rPr lang="ru-RU" dirty="0"/>
            <a:t>Школьный </a:t>
          </a:r>
          <a:r>
            <a:rPr lang="ru-RU" dirty="0" err="1"/>
            <a:t>Кванториум</a:t>
          </a:r>
          <a:endParaRPr lang="ru-RU" dirty="0"/>
        </a:p>
      </dgm:t>
    </dgm:pt>
    <dgm:pt modelId="{81A3B213-5979-4922-B048-EACF0AACE9BA}" type="parTrans" cxnId="{740EF553-5454-4AF4-B480-71007AED85D4}">
      <dgm:prSet/>
      <dgm:spPr/>
      <dgm:t>
        <a:bodyPr/>
        <a:lstStyle/>
        <a:p>
          <a:endParaRPr lang="ru-RU"/>
        </a:p>
      </dgm:t>
    </dgm:pt>
    <dgm:pt modelId="{F16C576B-6D60-4F83-A9C5-8FA32FC8A9B6}" type="sibTrans" cxnId="{740EF553-5454-4AF4-B480-71007AED85D4}">
      <dgm:prSet/>
      <dgm:spPr/>
      <dgm:t>
        <a:bodyPr/>
        <a:lstStyle/>
        <a:p>
          <a:endParaRPr lang="ru-RU"/>
        </a:p>
      </dgm:t>
    </dgm:pt>
    <dgm:pt modelId="{AA2C1500-D769-4F83-A5EB-8A7CF2ACDBCB}">
      <dgm:prSet phldrT="[Текст]"/>
      <dgm:spPr/>
      <dgm:t>
        <a:bodyPr/>
        <a:lstStyle/>
        <a:p>
          <a:r>
            <a:rPr lang="ru-RU" dirty="0"/>
            <a:t>Организация образовательной деятельности с использованием нового оборудования;</a:t>
          </a:r>
        </a:p>
      </dgm:t>
    </dgm:pt>
    <dgm:pt modelId="{FCD26739-559C-4D35-8AA0-F58D2A6B7723}" type="parTrans" cxnId="{4818886C-D5C5-4F69-AD90-03516064C860}">
      <dgm:prSet/>
      <dgm:spPr/>
      <dgm:t>
        <a:bodyPr/>
        <a:lstStyle/>
        <a:p>
          <a:endParaRPr lang="ru-RU"/>
        </a:p>
      </dgm:t>
    </dgm:pt>
    <dgm:pt modelId="{5642CF8C-45D1-4DF5-B16E-BD7E1C500D08}" type="sibTrans" cxnId="{4818886C-D5C5-4F69-AD90-03516064C860}">
      <dgm:prSet/>
      <dgm:spPr/>
      <dgm:t>
        <a:bodyPr/>
        <a:lstStyle/>
        <a:p>
          <a:endParaRPr lang="ru-RU"/>
        </a:p>
      </dgm:t>
    </dgm:pt>
    <dgm:pt modelId="{3925CF5E-488F-46D8-B536-E4AF51942D6D}">
      <dgm:prSet phldrT="[Текст]"/>
      <dgm:spPr/>
      <dgm:t>
        <a:bodyPr/>
        <a:lstStyle/>
        <a:p>
          <a:r>
            <a:rPr lang="ru-RU" dirty="0"/>
            <a:t>Взаимодействие с </a:t>
          </a:r>
          <a:r>
            <a:rPr lang="ru-RU" dirty="0" err="1"/>
            <a:t>Кванториумами</a:t>
          </a:r>
          <a:r>
            <a:rPr lang="ru-RU" dirty="0"/>
            <a:t>, ИТ-кубами, иными центрами.</a:t>
          </a:r>
        </a:p>
      </dgm:t>
    </dgm:pt>
    <dgm:pt modelId="{1724D785-425D-48B3-9982-96C7D7AB4990}" type="parTrans" cxnId="{9812ABC9-905D-42AF-A86B-7AC5CE7B100B}">
      <dgm:prSet/>
      <dgm:spPr/>
      <dgm:t>
        <a:bodyPr/>
        <a:lstStyle/>
        <a:p>
          <a:endParaRPr lang="ru-RU"/>
        </a:p>
      </dgm:t>
    </dgm:pt>
    <dgm:pt modelId="{BA61AB6C-D115-4E53-96A9-7D610FA7920E}" type="sibTrans" cxnId="{9812ABC9-905D-42AF-A86B-7AC5CE7B100B}">
      <dgm:prSet/>
      <dgm:spPr/>
      <dgm:t>
        <a:bodyPr/>
        <a:lstStyle/>
        <a:p>
          <a:endParaRPr lang="ru-RU"/>
        </a:p>
      </dgm:t>
    </dgm:pt>
    <dgm:pt modelId="{972FAD1B-713F-4BA9-8CD2-6C29DB4CD3E1}">
      <dgm:prSet phldrT="[Текст]"/>
      <dgm:spPr/>
      <dgm:t>
        <a:bodyPr/>
        <a:lstStyle/>
        <a:p>
          <a:endParaRPr lang="ru-RU" sz="1100" dirty="0"/>
        </a:p>
      </dgm:t>
    </dgm:pt>
    <dgm:pt modelId="{495F197B-C232-44B2-95EA-975617228B3A}" type="parTrans" cxnId="{8E5CED46-C9F5-410F-9FA5-7631E8F94EAA}">
      <dgm:prSet/>
      <dgm:spPr/>
      <dgm:t>
        <a:bodyPr/>
        <a:lstStyle/>
        <a:p>
          <a:endParaRPr lang="ru-RU"/>
        </a:p>
      </dgm:t>
    </dgm:pt>
    <dgm:pt modelId="{78AC3B8E-C507-41E5-A591-28311A779169}" type="sibTrans" cxnId="{8E5CED46-C9F5-410F-9FA5-7631E8F94EAA}">
      <dgm:prSet/>
      <dgm:spPr/>
      <dgm:t>
        <a:bodyPr/>
        <a:lstStyle/>
        <a:p>
          <a:endParaRPr lang="ru-RU"/>
        </a:p>
      </dgm:t>
    </dgm:pt>
    <dgm:pt modelId="{24EE8B8D-BD71-43EA-9FEC-782F30A184CB}">
      <dgm:prSet phldrT="[Текст]"/>
      <dgm:spPr/>
      <dgm:t>
        <a:bodyPr/>
        <a:lstStyle/>
        <a:p>
          <a:r>
            <a:rPr lang="ru-RU" dirty="0"/>
            <a:t>Методическая поддержка и мониторинг.</a:t>
          </a:r>
        </a:p>
      </dgm:t>
    </dgm:pt>
    <dgm:pt modelId="{911160BD-79A4-459A-9A78-ADBDDAF35E80}" type="parTrans" cxnId="{457879B6-371C-4E75-8CC5-D20420CB2217}">
      <dgm:prSet/>
      <dgm:spPr/>
      <dgm:t>
        <a:bodyPr/>
        <a:lstStyle/>
        <a:p>
          <a:endParaRPr lang="ru-RU"/>
        </a:p>
      </dgm:t>
    </dgm:pt>
    <dgm:pt modelId="{772391B6-20D0-4274-BEB1-FD09C9359703}" type="sibTrans" cxnId="{457879B6-371C-4E75-8CC5-D20420CB2217}">
      <dgm:prSet/>
      <dgm:spPr/>
      <dgm:t>
        <a:bodyPr/>
        <a:lstStyle/>
        <a:p>
          <a:endParaRPr lang="ru-RU"/>
        </a:p>
      </dgm:t>
    </dgm:pt>
    <dgm:pt modelId="{69C395B9-92CF-4E11-8B26-1F2B57785935}">
      <dgm:prSet phldrT="[Текст]" custT="1"/>
      <dgm:spPr/>
      <dgm:t>
        <a:bodyPr/>
        <a:lstStyle/>
        <a:p>
          <a:r>
            <a:rPr lang="ru-RU" sz="1200" dirty="0"/>
            <a:t>Организация повышения квалификации педагогов;</a:t>
          </a:r>
        </a:p>
      </dgm:t>
    </dgm:pt>
    <dgm:pt modelId="{F021F9DF-2184-406D-9839-192E2BA4B8B7}" type="parTrans" cxnId="{0ECFF977-41BC-4893-AF82-7B075FCEEB9F}">
      <dgm:prSet/>
      <dgm:spPr/>
      <dgm:t>
        <a:bodyPr/>
        <a:lstStyle/>
        <a:p>
          <a:endParaRPr lang="ru-RU"/>
        </a:p>
      </dgm:t>
    </dgm:pt>
    <dgm:pt modelId="{5A46FB90-1F32-4B8C-8A77-B2F6C9FC3488}" type="sibTrans" cxnId="{0ECFF977-41BC-4893-AF82-7B075FCEEB9F}">
      <dgm:prSet/>
      <dgm:spPr/>
      <dgm:t>
        <a:bodyPr/>
        <a:lstStyle/>
        <a:p>
          <a:endParaRPr lang="ru-RU"/>
        </a:p>
      </dgm:t>
    </dgm:pt>
    <dgm:pt modelId="{D2516566-8F59-45EA-95D3-2A31DB4FDCE8}">
      <dgm:prSet phldrT="[Текст]" custT="1"/>
      <dgm:spPr/>
      <dgm:t>
        <a:bodyPr/>
        <a:lstStyle/>
        <a:p>
          <a:r>
            <a:rPr lang="ru-RU" sz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</dgm:t>
    </dgm:pt>
    <dgm:pt modelId="{C107CBA6-B65A-44C1-8BBC-E1BDE63BB4E5}" type="parTrans" cxnId="{167FEC86-64A4-443F-91AB-A3FCEAA58D0E}">
      <dgm:prSet/>
      <dgm:spPr/>
      <dgm:t>
        <a:bodyPr/>
        <a:lstStyle/>
        <a:p>
          <a:endParaRPr lang="ru-RU"/>
        </a:p>
      </dgm:t>
    </dgm:pt>
    <dgm:pt modelId="{17B06D9E-F67A-4CF4-B117-8048BC032E20}" type="sibTrans" cxnId="{167FEC86-64A4-443F-91AB-A3FCEAA58D0E}">
      <dgm:prSet/>
      <dgm:spPr/>
      <dgm:t>
        <a:bodyPr/>
        <a:lstStyle/>
        <a:p>
          <a:endParaRPr lang="ru-RU"/>
        </a:p>
      </dgm:t>
    </dgm:pt>
    <dgm:pt modelId="{99203594-1B91-4347-B3DC-BA72EA2A73B4}">
      <dgm:prSet phldrT="[Текст]"/>
      <dgm:spPr/>
      <dgm:t>
        <a:bodyPr/>
        <a:lstStyle/>
        <a:p>
          <a:r>
            <a:rPr lang="ru-RU" dirty="0"/>
            <a:t>Достижение показателей эффективности и качества образования;</a:t>
          </a:r>
        </a:p>
      </dgm:t>
    </dgm:pt>
    <dgm:pt modelId="{C5F85F58-80D7-44B8-9A95-5A3000A3822B}" type="parTrans" cxnId="{24BF4DA4-4FE2-4858-9656-8696D34D71C6}">
      <dgm:prSet/>
      <dgm:spPr/>
      <dgm:t>
        <a:bodyPr/>
        <a:lstStyle/>
        <a:p>
          <a:endParaRPr lang="ru-RU"/>
        </a:p>
      </dgm:t>
    </dgm:pt>
    <dgm:pt modelId="{B24F0C05-C25A-48EB-8B23-7361060D8E95}" type="sibTrans" cxnId="{24BF4DA4-4FE2-4858-9656-8696D34D71C6}">
      <dgm:prSet/>
      <dgm:spPr/>
      <dgm:t>
        <a:bodyPr/>
        <a:lstStyle/>
        <a:p>
          <a:endParaRPr lang="ru-RU"/>
        </a:p>
      </dgm:t>
    </dgm:pt>
    <dgm:pt modelId="{C7F7A1A5-5F25-4B53-96C0-6C9201CB169A}" type="pres">
      <dgm:prSet presAssocID="{40B1122D-F878-40C3-8CF0-C09DDF5FB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85D1E-5096-4ADE-B178-3A3A85908FA5}" type="pres">
      <dgm:prSet presAssocID="{90422D03-DDEE-4431-B05C-D56F30270BEE}" presName="composite" presStyleCnt="0"/>
      <dgm:spPr/>
    </dgm:pt>
    <dgm:pt modelId="{0657789E-F4FF-4BED-8F92-62111FEA8596}" type="pres">
      <dgm:prSet presAssocID="{90422D03-DDEE-4431-B05C-D56F30270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62831-D40B-4F4B-9EF4-1924B1D8A240}" type="pres">
      <dgm:prSet presAssocID="{90422D03-DDEE-4431-B05C-D56F30270B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8891-7A8E-4A18-B3BE-14564DB96D55}" type="pres">
      <dgm:prSet presAssocID="{F16BED30-E7D7-4A63-912F-CBAE507F503B}" presName="sp" presStyleCnt="0"/>
      <dgm:spPr/>
    </dgm:pt>
    <dgm:pt modelId="{41621753-A52E-43D6-9C78-E929222E6C09}" type="pres">
      <dgm:prSet presAssocID="{A6314F1A-AB07-4E93-8170-299563729ECE}" presName="composite" presStyleCnt="0"/>
      <dgm:spPr/>
    </dgm:pt>
    <dgm:pt modelId="{D1FBC634-4A25-4704-BBE5-96EAA3D814EA}" type="pres">
      <dgm:prSet presAssocID="{A6314F1A-AB07-4E93-8170-299563729E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AE85A-04F5-4C7B-9B9C-039F2A317BC4}" type="pres">
      <dgm:prSet presAssocID="{A6314F1A-AB07-4E93-8170-299563729ECE}" presName="descendantText" presStyleLbl="alignAcc1" presStyleIdx="1" presStyleCnt="3" custScaleY="11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ACB0-D44B-42D4-9002-5A8F1C1D1D8F}" type="pres">
      <dgm:prSet presAssocID="{494062F3-9AAB-483A-84FD-C690E9A362B0}" presName="sp" presStyleCnt="0"/>
      <dgm:spPr/>
    </dgm:pt>
    <dgm:pt modelId="{7CB37D04-9E8E-4DBE-9A0A-2902A25DFCDF}" type="pres">
      <dgm:prSet presAssocID="{D2D89BB2-E779-43B2-9E5F-4969AA2A5CF6}" presName="composite" presStyleCnt="0"/>
      <dgm:spPr/>
    </dgm:pt>
    <dgm:pt modelId="{7FBEDD0F-5942-40B7-B394-33ECE0EF8318}" type="pres">
      <dgm:prSet presAssocID="{D2D89BB2-E779-43B2-9E5F-4969AA2A5C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BB6F-7126-4016-9354-E7AE39E40A64}" type="pres">
      <dgm:prSet presAssocID="{D2D89BB2-E779-43B2-9E5F-4969AA2A5C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8886C-D5C5-4F69-AD90-03516064C860}" srcId="{D2D89BB2-E779-43B2-9E5F-4969AA2A5CF6}" destId="{AA2C1500-D769-4F83-A5EB-8A7CF2ACDBCB}" srcOrd="0" destOrd="0" parTransId="{FCD26739-559C-4D35-8AA0-F58D2A6B7723}" sibTransId="{5642CF8C-45D1-4DF5-B16E-BD7E1C500D08}"/>
    <dgm:cxn modelId="{40EECE69-FF6E-4459-8546-48F1C53819BD}" type="presOf" srcId="{D2516566-8F59-45EA-95D3-2A31DB4FDCE8}" destId="{7BDAE85A-04F5-4C7B-9B9C-039F2A317BC4}" srcOrd="0" destOrd="3" presId="urn:microsoft.com/office/officeart/2005/8/layout/chevron2"/>
    <dgm:cxn modelId="{3D874025-1D68-4B02-9F56-53C34C48FBA6}" type="presOf" srcId="{69C395B9-92CF-4E11-8B26-1F2B57785935}" destId="{7BDAE85A-04F5-4C7B-9B9C-039F2A317BC4}" srcOrd="0" destOrd="2" presId="urn:microsoft.com/office/officeart/2005/8/layout/chevron2"/>
    <dgm:cxn modelId="{9812ABC9-905D-42AF-A86B-7AC5CE7B100B}" srcId="{D2D89BB2-E779-43B2-9E5F-4969AA2A5CF6}" destId="{3925CF5E-488F-46D8-B536-E4AF51942D6D}" srcOrd="2" destOrd="0" parTransId="{1724D785-425D-48B3-9982-96C7D7AB4990}" sibTransId="{BA61AB6C-D115-4E53-96A9-7D610FA7920E}"/>
    <dgm:cxn modelId="{78C63B4C-CC81-4809-B7F2-9E9E4678551B}" srcId="{90422D03-DDEE-4431-B05C-D56F30270BEE}" destId="{FDC51E50-3553-4162-9C43-393A34C6292A}" srcOrd="0" destOrd="0" parTransId="{F8E1B6E9-D1EF-4FE8-AE3A-7FD972BA0A96}" sibTransId="{928230C8-8DE7-42F1-A81B-66783274E2D7}"/>
    <dgm:cxn modelId="{16902E55-2C8A-48A8-A789-42B845BD4C95}" type="presOf" srcId="{972FAD1B-713F-4BA9-8CD2-6C29DB4CD3E1}" destId="{7BDAE85A-04F5-4C7B-9B9C-039F2A317BC4}" srcOrd="0" destOrd="4" presId="urn:microsoft.com/office/officeart/2005/8/layout/chevron2"/>
    <dgm:cxn modelId="{59497592-61F4-4F7B-AD75-4257A4C0257D}" type="presOf" srcId="{AA2C1500-D769-4F83-A5EB-8A7CF2ACDBCB}" destId="{7319BB6F-7126-4016-9354-E7AE39E40A64}" srcOrd="0" destOrd="0" presId="urn:microsoft.com/office/officeart/2005/8/layout/chevron2"/>
    <dgm:cxn modelId="{36792116-5B7E-45B8-8C69-336638F2BA1B}" type="presOf" srcId="{9D7E3505-D723-49DF-A54A-6D7FDC5CE2BB}" destId="{7BDAE85A-04F5-4C7B-9B9C-039F2A317BC4}" srcOrd="0" destOrd="1" presId="urn:microsoft.com/office/officeart/2005/8/layout/chevron2"/>
    <dgm:cxn modelId="{740EF553-5454-4AF4-B480-71007AED85D4}" srcId="{40B1122D-F878-40C3-8CF0-C09DDF5FB97D}" destId="{D2D89BB2-E779-43B2-9E5F-4969AA2A5CF6}" srcOrd="2" destOrd="0" parTransId="{81A3B213-5979-4922-B048-EACF0AACE9BA}" sibTransId="{F16C576B-6D60-4F83-A9C5-8FA32FC8A9B6}"/>
    <dgm:cxn modelId="{5F91C5C8-4C42-43B9-9344-8C7ADC9E8710}" srcId="{40B1122D-F878-40C3-8CF0-C09DDF5FB97D}" destId="{A6314F1A-AB07-4E93-8170-299563729ECE}" srcOrd="1" destOrd="0" parTransId="{4DCE0CAC-72DF-4B9A-BA71-59372A9020E1}" sibTransId="{494062F3-9AAB-483A-84FD-C690E9A362B0}"/>
    <dgm:cxn modelId="{24BF4DA4-4FE2-4858-9656-8696D34D71C6}" srcId="{D2D89BB2-E779-43B2-9E5F-4969AA2A5CF6}" destId="{99203594-1B91-4347-B3DC-BA72EA2A73B4}" srcOrd="1" destOrd="0" parTransId="{C5F85F58-80D7-44B8-9A95-5A3000A3822B}" sibTransId="{B24F0C05-C25A-48EB-8B23-7361060D8E95}"/>
    <dgm:cxn modelId="{F4D83D95-ABD5-44FB-924D-8673FDE024D4}" type="presOf" srcId="{A6314F1A-AB07-4E93-8170-299563729ECE}" destId="{D1FBC634-4A25-4704-BBE5-96EAA3D814EA}" srcOrd="0" destOrd="0" presId="urn:microsoft.com/office/officeart/2005/8/layout/chevron2"/>
    <dgm:cxn modelId="{31CBAD49-FCDB-44CB-903B-523CF0C1AD34}" type="presOf" srcId="{24EE8B8D-BD71-43EA-9FEC-782F30A184CB}" destId="{76262831-D40B-4F4B-9EF4-1924B1D8A240}" srcOrd="0" destOrd="1" presId="urn:microsoft.com/office/officeart/2005/8/layout/chevron2"/>
    <dgm:cxn modelId="{A10BFF0F-1462-4342-A0AB-91241C03E5D6}" type="presOf" srcId="{3925CF5E-488F-46D8-B536-E4AF51942D6D}" destId="{7319BB6F-7126-4016-9354-E7AE39E40A64}" srcOrd="0" destOrd="2" presId="urn:microsoft.com/office/officeart/2005/8/layout/chevron2"/>
    <dgm:cxn modelId="{293BA1B6-FB08-4E4C-AA81-9940A9E1B618}" srcId="{A6314F1A-AB07-4E93-8170-299563729ECE}" destId="{F06FFD2C-F60B-494D-8ECC-2D3D286A46C2}" srcOrd="0" destOrd="0" parTransId="{0A946C89-4F77-432C-B6AE-04F9494AC58A}" sibTransId="{5DC9991F-6F99-46BA-ACEE-385047C3EF8B}"/>
    <dgm:cxn modelId="{6F054301-E3FA-432E-82A0-B599036FB41A}" srcId="{A6314F1A-AB07-4E93-8170-299563729ECE}" destId="{9D7E3505-D723-49DF-A54A-6D7FDC5CE2BB}" srcOrd="1" destOrd="0" parTransId="{D350EF45-817D-4543-AECD-52F5F20FDCED}" sibTransId="{A0F78945-D8FF-4275-8709-41BF7BAEF89E}"/>
    <dgm:cxn modelId="{8E5CED46-C9F5-410F-9FA5-7631E8F94EAA}" srcId="{A6314F1A-AB07-4E93-8170-299563729ECE}" destId="{972FAD1B-713F-4BA9-8CD2-6C29DB4CD3E1}" srcOrd="4" destOrd="0" parTransId="{495F197B-C232-44B2-95EA-975617228B3A}" sibTransId="{78AC3B8E-C507-41E5-A591-28311A779169}"/>
    <dgm:cxn modelId="{6CE30D8F-0E41-4475-8252-C2974A19D10A}" type="presOf" srcId="{40B1122D-F878-40C3-8CF0-C09DDF5FB97D}" destId="{C7F7A1A5-5F25-4B53-96C0-6C9201CB169A}" srcOrd="0" destOrd="0" presId="urn:microsoft.com/office/officeart/2005/8/layout/chevron2"/>
    <dgm:cxn modelId="{82C383FF-9AC8-4299-A429-7954538DE39E}" type="presOf" srcId="{D2D89BB2-E779-43B2-9E5F-4969AA2A5CF6}" destId="{7FBEDD0F-5942-40B7-B394-33ECE0EF8318}" srcOrd="0" destOrd="0" presId="urn:microsoft.com/office/officeart/2005/8/layout/chevron2"/>
    <dgm:cxn modelId="{3AA0F689-861B-4ACD-B115-3CFB454EE5D5}" type="presOf" srcId="{99203594-1B91-4347-B3DC-BA72EA2A73B4}" destId="{7319BB6F-7126-4016-9354-E7AE39E40A64}" srcOrd="0" destOrd="1" presId="urn:microsoft.com/office/officeart/2005/8/layout/chevron2"/>
    <dgm:cxn modelId="{0ECFF977-41BC-4893-AF82-7B075FCEEB9F}" srcId="{A6314F1A-AB07-4E93-8170-299563729ECE}" destId="{69C395B9-92CF-4E11-8B26-1F2B57785935}" srcOrd="2" destOrd="0" parTransId="{F021F9DF-2184-406D-9839-192E2BA4B8B7}" sibTransId="{5A46FB90-1F32-4B8C-8A77-B2F6C9FC3488}"/>
    <dgm:cxn modelId="{167FEC86-64A4-443F-91AB-A3FCEAA58D0E}" srcId="{A6314F1A-AB07-4E93-8170-299563729ECE}" destId="{D2516566-8F59-45EA-95D3-2A31DB4FDCE8}" srcOrd="3" destOrd="0" parTransId="{C107CBA6-B65A-44C1-8BBC-E1BDE63BB4E5}" sibTransId="{17B06D9E-F67A-4CF4-B117-8048BC032E20}"/>
    <dgm:cxn modelId="{067A95C4-795F-4270-9E5E-B4FF415CFB74}" type="presOf" srcId="{F06FFD2C-F60B-494D-8ECC-2D3D286A46C2}" destId="{7BDAE85A-04F5-4C7B-9B9C-039F2A317BC4}" srcOrd="0" destOrd="0" presId="urn:microsoft.com/office/officeart/2005/8/layout/chevron2"/>
    <dgm:cxn modelId="{457879B6-371C-4E75-8CC5-D20420CB2217}" srcId="{90422D03-DDEE-4431-B05C-D56F30270BEE}" destId="{24EE8B8D-BD71-43EA-9FEC-782F30A184CB}" srcOrd="1" destOrd="0" parTransId="{911160BD-79A4-459A-9A78-ADBDDAF35E80}" sibTransId="{772391B6-20D0-4274-BEB1-FD09C9359703}"/>
    <dgm:cxn modelId="{48D6C26B-0D9C-4286-91C5-401C2BA85612}" type="presOf" srcId="{90422D03-DDEE-4431-B05C-D56F30270BEE}" destId="{0657789E-F4FF-4BED-8F92-62111FEA8596}" srcOrd="0" destOrd="0" presId="urn:microsoft.com/office/officeart/2005/8/layout/chevron2"/>
    <dgm:cxn modelId="{EC3F9FE9-F726-4188-9354-EB1045A60EB8}" srcId="{40B1122D-F878-40C3-8CF0-C09DDF5FB97D}" destId="{90422D03-DDEE-4431-B05C-D56F30270BEE}" srcOrd="0" destOrd="0" parTransId="{76FC3025-47A4-4CCA-9B5F-3F840F5B2D09}" sibTransId="{F16BED30-E7D7-4A63-912F-CBAE507F503B}"/>
    <dgm:cxn modelId="{E8061441-44A4-43B0-A343-04AAF9A0E33A}" type="presOf" srcId="{FDC51E50-3553-4162-9C43-393A34C6292A}" destId="{76262831-D40B-4F4B-9EF4-1924B1D8A240}" srcOrd="0" destOrd="0" presId="urn:microsoft.com/office/officeart/2005/8/layout/chevron2"/>
    <dgm:cxn modelId="{81823B19-8F50-466B-83A4-E71199610979}" type="presParOf" srcId="{C7F7A1A5-5F25-4B53-96C0-6C9201CB169A}" destId="{91685D1E-5096-4ADE-B178-3A3A85908FA5}" srcOrd="0" destOrd="0" presId="urn:microsoft.com/office/officeart/2005/8/layout/chevron2"/>
    <dgm:cxn modelId="{64C5ED9C-F1DC-4881-845D-F8C30EB38920}" type="presParOf" srcId="{91685D1E-5096-4ADE-B178-3A3A85908FA5}" destId="{0657789E-F4FF-4BED-8F92-62111FEA8596}" srcOrd="0" destOrd="0" presId="urn:microsoft.com/office/officeart/2005/8/layout/chevron2"/>
    <dgm:cxn modelId="{20862AA0-AE61-4999-97B4-35BF6F0354C8}" type="presParOf" srcId="{91685D1E-5096-4ADE-B178-3A3A85908FA5}" destId="{76262831-D40B-4F4B-9EF4-1924B1D8A240}" srcOrd="1" destOrd="0" presId="urn:microsoft.com/office/officeart/2005/8/layout/chevron2"/>
    <dgm:cxn modelId="{3FC61E9D-54A3-4324-A153-BF4AC684CCD2}" type="presParOf" srcId="{C7F7A1A5-5F25-4B53-96C0-6C9201CB169A}" destId="{65918891-7A8E-4A18-B3BE-14564DB96D55}" srcOrd="1" destOrd="0" presId="urn:microsoft.com/office/officeart/2005/8/layout/chevron2"/>
    <dgm:cxn modelId="{F2693D88-E54D-4C3B-AA04-FE079B8789C7}" type="presParOf" srcId="{C7F7A1A5-5F25-4B53-96C0-6C9201CB169A}" destId="{41621753-A52E-43D6-9C78-E929222E6C09}" srcOrd="2" destOrd="0" presId="urn:microsoft.com/office/officeart/2005/8/layout/chevron2"/>
    <dgm:cxn modelId="{BBE6541D-0944-4C4F-8FDD-457B3247ECD4}" type="presParOf" srcId="{41621753-A52E-43D6-9C78-E929222E6C09}" destId="{D1FBC634-4A25-4704-BBE5-96EAA3D814EA}" srcOrd="0" destOrd="0" presId="urn:microsoft.com/office/officeart/2005/8/layout/chevron2"/>
    <dgm:cxn modelId="{99FF5D31-B8D0-4D8E-A125-A73BAB13B572}" type="presParOf" srcId="{41621753-A52E-43D6-9C78-E929222E6C09}" destId="{7BDAE85A-04F5-4C7B-9B9C-039F2A317BC4}" srcOrd="1" destOrd="0" presId="urn:microsoft.com/office/officeart/2005/8/layout/chevron2"/>
    <dgm:cxn modelId="{A5305F24-4A1E-43B5-9743-199CE054990A}" type="presParOf" srcId="{C7F7A1A5-5F25-4B53-96C0-6C9201CB169A}" destId="{761CACB0-D44B-42D4-9002-5A8F1C1D1D8F}" srcOrd="3" destOrd="0" presId="urn:microsoft.com/office/officeart/2005/8/layout/chevron2"/>
    <dgm:cxn modelId="{729BAC54-7D4B-45AF-B27E-9CC78FF23986}" type="presParOf" srcId="{C7F7A1A5-5F25-4B53-96C0-6C9201CB169A}" destId="{7CB37D04-9E8E-4DBE-9A0A-2902A25DFCDF}" srcOrd="4" destOrd="0" presId="urn:microsoft.com/office/officeart/2005/8/layout/chevron2"/>
    <dgm:cxn modelId="{93DBF706-5BAA-429A-9CBE-E2E71A51B2A3}" type="presParOf" srcId="{7CB37D04-9E8E-4DBE-9A0A-2902A25DFCDF}" destId="{7FBEDD0F-5942-40B7-B394-33ECE0EF8318}" srcOrd="0" destOrd="0" presId="urn:microsoft.com/office/officeart/2005/8/layout/chevron2"/>
    <dgm:cxn modelId="{EBE6AF1C-FD0E-4777-A9A0-AC3EE200DAFA}" type="presParOf" srcId="{7CB37D04-9E8E-4DBE-9A0A-2902A25DFCDF}" destId="{7319BB6F-7126-4016-9354-E7AE39E40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83AA-27AA-4759-8088-C66346344102}">
      <dsp:nvSpPr>
        <dsp:cNvPr id="0" name=""/>
        <dsp:cNvSpPr/>
      </dsp:nvSpPr>
      <dsp:spPr>
        <a:xfrm>
          <a:off x="0" y="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Учебные предметы</a:t>
          </a:r>
        </a:p>
      </dsp:txBody>
      <dsp:txXfrm>
        <a:off x="41294" y="41294"/>
        <a:ext cx="3674609" cy="1327286"/>
      </dsp:txXfrm>
    </dsp:sp>
    <dsp:sp modelId="{A036B9BB-5F50-406A-B435-A6902B8593D6}">
      <dsp:nvSpPr>
        <dsp:cNvPr id="0" name=""/>
        <dsp:cNvSpPr/>
      </dsp:nvSpPr>
      <dsp:spPr>
        <a:xfrm>
          <a:off x="905616" y="172318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Внеурочная деятельность</a:t>
          </a:r>
        </a:p>
      </dsp:txBody>
      <dsp:txXfrm>
        <a:off x="946910" y="1764474"/>
        <a:ext cx="3227202" cy="1327286"/>
      </dsp:txXfrm>
    </dsp:sp>
    <dsp:sp modelId="{07E6A50C-54A7-4A73-8861-2D8A5F61DF9E}">
      <dsp:nvSpPr>
        <dsp:cNvPr id="0" name=""/>
        <dsp:cNvSpPr/>
      </dsp:nvSpPr>
      <dsp:spPr>
        <a:xfrm>
          <a:off x="4215407" y="1108318"/>
          <a:ext cx="916418" cy="916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21601" y="1108318"/>
        <a:ext cx="504030" cy="689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7789E-F4FF-4BED-8F92-62111FEA8596}">
      <dsp:nvSpPr>
        <dsp:cNvPr id="0" name=""/>
        <dsp:cNvSpPr/>
      </dsp:nvSpPr>
      <dsp:spPr>
        <a:xfrm rot="5400000">
          <a:off x="-243613" y="245133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Федеральный оператор</a:t>
          </a:r>
        </a:p>
      </dsp:txBody>
      <dsp:txXfrm rot="-5400000">
        <a:off x="1" y="569951"/>
        <a:ext cx="1136864" cy="487228"/>
      </dsp:txXfrm>
    </dsp:sp>
    <dsp:sp modelId="{76262831-D40B-4F4B-9EF4-1924B1D8A240}">
      <dsp:nvSpPr>
        <dsp:cNvPr id="0" name=""/>
        <dsp:cNvSpPr/>
      </dsp:nvSpPr>
      <dsp:spPr>
        <a:xfrm rot="5400000">
          <a:off x="5150635" y="-4012251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Организационно-техническое и информационное сопровождение;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Методическая поддержка и мониторинг.</a:t>
          </a:r>
        </a:p>
      </dsp:txBody>
      <dsp:txXfrm rot="-5400000">
        <a:off x="1136865" y="53052"/>
        <a:ext cx="9031668" cy="952594"/>
      </dsp:txXfrm>
    </dsp:sp>
    <dsp:sp modelId="{D1FBC634-4A25-4704-BBE5-96EAA3D814EA}">
      <dsp:nvSpPr>
        <dsp:cNvPr id="0" name=""/>
        <dsp:cNvSpPr/>
      </dsp:nvSpPr>
      <dsp:spPr>
        <a:xfrm rot="5400000">
          <a:off x="-243613" y="1783491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Региональный координатор</a:t>
          </a:r>
        </a:p>
      </dsp:txBody>
      <dsp:txXfrm rot="-5400000">
        <a:off x="1" y="2108309"/>
        <a:ext cx="1136864" cy="487228"/>
      </dsp:txXfrm>
    </dsp:sp>
    <dsp:sp modelId="{7BDAE85A-04F5-4C7B-9B9C-039F2A317BC4}">
      <dsp:nvSpPr>
        <dsp:cNvPr id="0" name=""/>
        <dsp:cNvSpPr/>
      </dsp:nvSpPr>
      <dsp:spPr>
        <a:xfrm rot="5400000">
          <a:off x="5047259" y="-2473893"/>
          <a:ext cx="1262411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Инфраструктурные листы и организация закупок;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Соблюдение условий соответствия образовательных организаций требованиям;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Организация повышения квалификации педагогов;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136864" y="1498128"/>
        <a:ext cx="9021575" cy="1139159"/>
      </dsp:txXfrm>
    </dsp:sp>
    <dsp:sp modelId="{7FBEDD0F-5942-40B7-B394-33ECE0EF8318}">
      <dsp:nvSpPr>
        <dsp:cNvPr id="0" name=""/>
        <dsp:cNvSpPr/>
      </dsp:nvSpPr>
      <dsp:spPr>
        <a:xfrm rot="5400000">
          <a:off x="-243613" y="3218474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Школьный </a:t>
          </a:r>
          <a:r>
            <a:rPr lang="ru-RU" sz="1300" kern="1200" dirty="0" err="1"/>
            <a:t>Кванториум</a:t>
          </a:r>
          <a:endParaRPr lang="ru-RU" sz="1300" kern="1200" dirty="0"/>
        </a:p>
      </dsp:txBody>
      <dsp:txXfrm rot="-5400000">
        <a:off x="1" y="3543292"/>
        <a:ext cx="1136864" cy="487228"/>
      </dsp:txXfrm>
    </dsp:sp>
    <dsp:sp modelId="{7319BB6F-7126-4016-9354-E7AE39E40A64}">
      <dsp:nvSpPr>
        <dsp:cNvPr id="0" name=""/>
        <dsp:cNvSpPr/>
      </dsp:nvSpPr>
      <dsp:spPr>
        <a:xfrm rot="5400000">
          <a:off x="5150635" y="-1038910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Организация образовательной деятельности с использованием нового оборудования;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Достижение показателей эффективности и качества образования;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Взаимодействие с </a:t>
          </a:r>
          <a:r>
            <a:rPr lang="ru-RU" sz="1700" kern="1200" dirty="0" err="1"/>
            <a:t>Кванториумами</a:t>
          </a:r>
          <a:r>
            <a:rPr lang="ru-RU" sz="1700" kern="1200" dirty="0"/>
            <a:t>, ИТ-кубами, иными центрами.</a:t>
          </a:r>
        </a:p>
      </dsp:txBody>
      <dsp:txXfrm rot="-5400000">
        <a:off x="1136865" y="3026393"/>
        <a:ext cx="9031668" cy="95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4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gif"/><Relationship Id="rId7" Type="http://schemas.openxmlformats.org/officeDocument/2006/relationships/image" Target="../media/image3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42.gif"/><Relationship Id="rId2" Type="http://schemas.openxmlformats.org/officeDocument/2006/relationships/image" Target="../media/image37.gif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38.gif"/><Relationship Id="rId15" Type="http://schemas.openxmlformats.org/officeDocument/2006/relationships/image" Target="../media/image22.png"/><Relationship Id="rId10" Type="http://schemas.openxmlformats.org/officeDocument/2006/relationships/image" Target="../media/image41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44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7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утвержденными </a:t>
            </a:r>
            <a:r>
              <a:rPr lang="ru-RU" dirty="0" err="1"/>
              <a:t>Минпросвещения</a:t>
            </a:r>
            <a:r>
              <a:rPr lang="ru-RU" dirty="0"/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/>
              <a:t>создана (обновлена) </a:t>
            </a:r>
            <a:r>
              <a:rPr lang="ru-RU" b="1" dirty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dirty="0"/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/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r>
              <a:rPr lang="ru-RU" dirty="0"/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/>
              <a:t>, в том числе с использованием дистанционных форм обучения и сетевой формы реализации образовательных программ.</a:t>
            </a:r>
          </a:p>
          <a:p>
            <a:r>
              <a:rPr lang="ru-RU" dirty="0"/>
              <a:t>Одновременно </a:t>
            </a:r>
            <a:r>
              <a:rPr lang="ru-RU" b="1" dirty="0">
                <a:solidFill>
                  <a:srgbClr val="FF0000"/>
                </a:solidFill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lang="ru-RU" dirty="0"/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</a:p>
          <a:p>
            <a:r>
              <a:rPr lang="ru-RU" dirty="0"/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45700-FC94-2F4E-A2D2-A3D09AC27423}"/>
              </a:ext>
            </a:extLst>
          </p:cNvPr>
          <p:cNvSpPr txBox="1"/>
          <p:nvPr/>
        </p:nvSpPr>
        <p:spPr>
          <a:xfrm>
            <a:off x="1075766" y="6266330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733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id="{7517D6E0-4F0F-7B45-9C77-A45930859DAE}"/>
              </a:ext>
            </a:extLst>
          </p:cNvPr>
          <p:cNvSpPr/>
          <p:nvPr/>
        </p:nvSpPr>
        <p:spPr>
          <a:xfrm>
            <a:off x="6096000" y="2363618"/>
            <a:ext cx="4505832" cy="3693317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Показатель федерального проекта «Современная школа»: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algn="just"/>
            <a:r>
              <a:rPr lang="ru-RU" dirty="0"/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2021 – </a:t>
            </a:r>
            <a:r>
              <a:rPr lang="ru-RU" b="1" dirty="0">
                <a:solidFill>
                  <a:srgbClr val="FF0000"/>
                </a:solidFill>
              </a:rPr>
              <a:t>20%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2024 – </a:t>
            </a:r>
            <a:r>
              <a:rPr lang="ru-RU" b="1" dirty="0">
                <a:solidFill>
                  <a:srgbClr val="FF0000"/>
                </a:solidFill>
              </a:rPr>
              <a:t>85%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57CA-BA06-B248-AD9C-AE2C43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A023581-AD17-8844-BD0D-CE615431ED04}"/>
              </a:ext>
            </a:extLst>
          </p:cNvPr>
          <p:cNvSpPr txBox="1">
            <a:spLocks/>
          </p:cNvSpPr>
          <p:nvPr/>
        </p:nvSpPr>
        <p:spPr>
          <a:xfrm>
            <a:off x="1104900" y="1585707"/>
            <a:ext cx="10069843" cy="212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FF0000"/>
                </a:solidFill>
              </a:rPr>
              <a:t>Численность обучающихся </a:t>
            </a:r>
            <a:r>
              <a:rPr lang="ru-RU" sz="1400" dirty="0"/>
              <a:t>общеобразовательной организации, осваивающих </a:t>
            </a:r>
            <a:r>
              <a:rPr lang="ru-RU" sz="1400" b="1" dirty="0">
                <a:solidFill>
                  <a:srgbClr val="FF0000"/>
                </a:solidFill>
              </a:rPr>
              <a:t>два и более учебных предмета  </a:t>
            </a:r>
            <a:r>
              <a:rPr lang="ru-RU" sz="1400" dirty="0"/>
              <a:t>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</a:t>
            </a:r>
            <a:r>
              <a:rPr lang="ru-RU" sz="1400" b="1" dirty="0">
                <a:solidFill>
                  <a:srgbClr val="FF0000"/>
                </a:solidFill>
              </a:rPr>
              <a:t>и (или) курсы внеурочной деятельности  </a:t>
            </a:r>
            <a:r>
              <a:rPr lang="ru-RU" sz="1400" dirty="0" err="1"/>
              <a:t>общеинтеллектуальной</a:t>
            </a:r>
            <a:r>
              <a:rPr lang="ru-RU" sz="1400" dirty="0"/>
              <a:t> направленности с использованием средств обучения и воспитания Центра «Точка роста» (человек)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BF828E-5057-784E-828F-BD134D0D1085}"/>
              </a:ext>
            </a:extLst>
          </p:cNvPr>
          <p:cNvCxnSpPr>
            <a:cxnSpLocks/>
          </p:cNvCxnSpPr>
          <p:nvPr/>
        </p:nvCxnSpPr>
        <p:spPr>
          <a:xfrm>
            <a:off x="1017257" y="1593914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8F554E8-D457-9840-B079-23FD359258F1}"/>
              </a:ext>
            </a:extLst>
          </p:cNvPr>
          <p:cNvGraphicFramePr/>
          <p:nvPr>
            <p:extLst/>
          </p:nvPr>
        </p:nvGraphicFramePr>
        <p:xfrm>
          <a:off x="1409126" y="3047421"/>
          <a:ext cx="6037442" cy="3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8DD40E-7538-924A-8D98-C240E527A436}"/>
              </a:ext>
            </a:extLst>
          </p:cNvPr>
          <p:cNvSpPr txBox="1">
            <a:spLocks/>
          </p:cNvSpPr>
          <p:nvPr/>
        </p:nvSpPr>
        <p:spPr>
          <a:xfrm>
            <a:off x="7617737" y="310299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4E867C-0BFD-7743-8DF1-313245441093}"/>
              </a:ext>
            </a:extLst>
          </p:cNvPr>
          <p:cNvSpPr txBox="1">
            <a:spLocks/>
          </p:cNvSpPr>
          <p:nvPr/>
        </p:nvSpPr>
        <p:spPr>
          <a:xfrm>
            <a:off x="7625625" y="481599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6D972FB-0700-644C-A6AC-074D7CD8AE8A}"/>
              </a:ext>
            </a:extLst>
          </p:cNvPr>
          <p:cNvSpPr txBox="1">
            <a:spLocks/>
          </p:cNvSpPr>
          <p:nvPr/>
        </p:nvSpPr>
        <p:spPr>
          <a:xfrm>
            <a:off x="8918818" y="3096917"/>
            <a:ext cx="546100" cy="279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  <a:p>
            <a:endParaRPr lang="ru-RU" sz="5400" dirty="0"/>
          </a:p>
          <a:p>
            <a:r>
              <a:rPr lang="ru-RU" sz="5400" dirty="0"/>
              <a:t>+</a:t>
            </a:r>
          </a:p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1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FB1E1F6-8A7A-394B-B4B3-3CF32BF73E98}"/>
              </a:ext>
            </a:extLst>
          </p:cNvPr>
          <p:cNvSpPr txBox="1">
            <a:spLocks/>
          </p:cNvSpPr>
          <p:nvPr/>
        </p:nvSpPr>
        <p:spPr>
          <a:xfrm>
            <a:off x="8066538" y="3862942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или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0B2B8D-E6EB-4A4A-B415-A4DB1CDA8C05}"/>
              </a:ext>
            </a:extLst>
          </p:cNvPr>
          <p:cNvCxnSpPr/>
          <p:nvPr/>
        </p:nvCxnSpPr>
        <p:spPr>
          <a:xfrm flipV="1">
            <a:off x="7573032" y="4276381"/>
            <a:ext cx="538212" cy="30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B11731F2-2E4D-0E4D-BADD-2977CF23F0B7}"/>
              </a:ext>
            </a:extLst>
          </p:cNvPr>
          <p:cNvSpPr/>
          <p:nvPr/>
        </p:nvSpPr>
        <p:spPr>
          <a:xfrm>
            <a:off x="8844599" y="2947754"/>
            <a:ext cx="627829" cy="31152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ED34D9-0645-694E-AECC-5EBB1C18FE3A}"/>
              </a:ext>
            </a:extLst>
          </p:cNvPr>
          <p:cNvSpPr txBox="1">
            <a:spLocks/>
          </p:cNvSpPr>
          <p:nvPr/>
        </p:nvSpPr>
        <p:spPr>
          <a:xfrm>
            <a:off x="8162696" y="2334607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</a:rPr>
              <a:t>∑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2BD6D8F-1428-C34A-A758-CBCC536CCD9C}"/>
              </a:ext>
            </a:extLst>
          </p:cNvPr>
          <p:cNvSpPr txBox="1">
            <a:spLocks/>
          </p:cNvSpPr>
          <p:nvPr/>
        </p:nvSpPr>
        <p:spPr>
          <a:xfrm>
            <a:off x="8116963" y="5827090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min </a:t>
            </a:r>
            <a:r>
              <a:rPr lang="ru-RU" sz="4800" dirty="0">
                <a:solidFill>
                  <a:srgbClr val="FF0000"/>
                </a:solidFill>
              </a:rPr>
              <a:t>300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82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537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7667588-DC0A-AC4F-9A81-D5ACC16F5D81}"/>
              </a:ext>
            </a:extLst>
          </p:cNvPr>
          <p:cNvGraphicFramePr/>
          <p:nvPr>
            <p:extLst/>
          </p:nvPr>
        </p:nvGraphicFramePr>
        <p:xfrm>
          <a:off x="1104900" y="1892403"/>
          <a:ext cx="10220066" cy="46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Методические рекомендации Минпросвещения России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 созданию Центров «Точка роста»: идеология, нормативная основа, образовательная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порядке формирования инфраструктурных листов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для Центров «Точка роста».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рекомендациях по оформлению и зонированию   помещений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Центров «Точка роста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lang="en-US" sz="2400" dirty="0" smtClean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Дорожная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карта </a:t>
            </a: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проекта, информационные ресурсы и каналы коммуникаций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профессиональных сообществ Центров «Точка роста».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032001"/>
            <a:ext cx="8053614" cy="2412999"/>
          </a:xfrm>
        </p:spPr>
        <p:txBody>
          <a:bodyPr>
            <a:normAutofit/>
          </a:bodyPr>
          <a:lstStyle/>
          <a:p>
            <a:r>
              <a:rPr lang="ru-RU" dirty="0"/>
              <a:t>О порядке формирования инфраструктурных листов для Центров «Точка роста».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94545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F60FE5-7664-4E09-94EF-F93A3652D897}"/>
              </a:ext>
            </a:extLst>
          </p:cNvPr>
          <p:cNvSpPr txBox="1"/>
          <p:nvPr/>
        </p:nvSpPr>
        <p:spPr>
          <a:xfrm>
            <a:off x="0" y="3085644"/>
            <a:ext cx="234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Два вида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комплектов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F10B4-6047-4C82-9D7D-2B5E1A04C70A}"/>
              </a:ext>
            </a:extLst>
          </p:cNvPr>
          <p:cNvSpPr txBox="1"/>
          <p:nvPr/>
        </p:nvSpPr>
        <p:spPr>
          <a:xfrm>
            <a:off x="2414534" y="1856889"/>
            <a:ext cx="224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Стандартный комплект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8FCEE-5BD9-4F71-A739-1F44AEEBB329}"/>
              </a:ext>
            </a:extLst>
          </p:cNvPr>
          <p:cNvSpPr txBox="1"/>
          <p:nvPr/>
        </p:nvSpPr>
        <p:spPr>
          <a:xfrm>
            <a:off x="2564989" y="4591952"/>
            <a:ext cx="205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622" y="160412"/>
            <a:ext cx="1039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Ключевые подходы к оснащению (выбору комплекта)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E9ADC-79EB-4E88-9F70-C111129F18E7}"/>
              </a:ext>
            </a:extLst>
          </p:cNvPr>
          <p:cNvSpPr txBox="1"/>
          <p:nvPr/>
        </p:nvSpPr>
        <p:spPr>
          <a:xfrm>
            <a:off x="4713840" y="1872442"/>
            <a:ext cx="219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обеспечены базовые потребности по химии, физике и биологии в части учебного оборудования.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7523F-D679-4B6C-A3F7-F198628BFA19}"/>
              </a:ext>
            </a:extLst>
          </p:cNvPr>
          <p:cNvSpPr txBox="1"/>
          <p:nvPr/>
        </p:nvSpPr>
        <p:spPr>
          <a:xfrm>
            <a:off x="6904572" y="1872442"/>
            <a:ext cx="2770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Посуда, препараты, гербарии, коллекции, демонстрационное оборудование для проведения опытов и лабораторных работ, цифровая лаборатория без разделения на предметы.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1D84-E8C8-47DB-8744-2BBC9FA1B206}"/>
              </a:ext>
            </a:extLst>
          </p:cNvPr>
          <p:cNvSpPr txBox="1"/>
          <p:nvPr/>
        </p:nvSpPr>
        <p:spPr>
          <a:xfrm>
            <a:off x="9899649" y="1857052"/>
            <a:ext cx="1986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Обеспечивается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единым комплектом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без выбора дополнительного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7F717-4D31-4413-89CE-F30DE5D3BBD6}"/>
              </a:ext>
            </a:extLst>
          </p:cNvPr>
          <p:cNvSpPr txBox="1"/>
          <p:nvPr/>
        </p:nvSpPr>
        <p:spPr>
          <a:xfrm>
            <a:off x="4713839" y="1203953"/>
            <a:ext cx="171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Как выбрать?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F9427-3566-43C2-B20F-C8C5FD9C9D83}"/>
              </a:ext>
            </a:extLst>
          </p:cNvPr>
          <p:cNvSpPr txBox="1"/>
          <p:nvPr/>
        </p:nvSpPr>
        <p:spPr>
          <a:xfrm>
            <a:off x="6904572" y="1085166"/>
            <a:ext cx="2491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Ключевая особенность состава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71D46-5878-446B-983B-D60A04FDFC5F}"/>
              </a:ext>
            </a:extLst>
          </p:cNvPr>
          <p:cNvSpPr txBox="1"/>
          <p:nvPr/>
        </p:nvSpPr>
        <p:spPr>
          <a:xfrm>
            <a:off x="9872517" y="1080842"/>
            <a:ext cx="191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Принцип комплектации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7DF4D-53DC-42BE-BAE7-EFEDD6BE464C}"/>
              </a:ext>
            </a:extLst>
          </p:cNvPr>
          <p:cNvSpPr txBox="1"/>
          <p:nvPr/>
        </p:nvSpPr>
        <p:spPr>
          <a:xfrm>
            <a:off x="4713839" y="4314232"/>
            <a:ext cx="2190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Обеспечены базовые потребности по химии, физике и биологии (пробирки, гербарии, посуда для лабораторий имеется).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84164-C4CB-483C-9418-97CD51F58E29}"/>
              </a:ext>
            </a:extLst>
          </p:cNvPr>
          <p:cNvSpPr txBox="1"/>
          <p:nvPr/>
        </p:nvSpPr>
        <p:spPr>
          <a:xfrm>
            <a:off x="6904572" y="4351101"/>
            <a:ext cx="27702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Современное оборудование, в том числе: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цифровые лаборатории по физике, химии, биологии и другим предметам.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образовательные комплекты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7205A-679D-4BDB-95D9-CFAFF7CC7CF2}"/>
              </a:ext>
            </a:extLst>
          </p:cNvPr>
          <p:cNvSpPr txBox="1"/>
          <p:nvPr/>
        </p:nvSpPr>
        <p:spPr>
          <a:xfrm>
            <a:off x="9899649" y="4336390"/>
            <a:ext cx="1761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Обязательная часть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выбор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доп. оборудования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исходя из образовательных потребностей</a:t>
            </a:r>
          </a:p>
        </p:txBody>
      </p:sp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id="{A50F5FD1-BF95-4706-A879-31E810D8A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37129">
            <a:off x="1793359" y="2477049"/>
            <a:ext cx="1335584" cy="728364"/>
          </a:xfrm>
          <a:prstGeom prst="rect">
            <a:avLst/>
          </a:prstGeom>
        </p:spPr>
      </p:pic>
      <p:pic>
        <p:nvPicPr>
          <p:cNvPr id="20" name="Рисунок 19" descr="Стрелка: небольшой изгиб">
            <a:extLst>
              <a:ext uri="{FF2B5EF4-FFF2-40B4-BE49-F238E27FC236}">
                <a16:creationId xmlns:a16="http://schemas.microsoft.com/office/drawing/2014/main" id="{2F97F060-00C4-4084-B41F-9F192454E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32530">
            <a:off x="1821593" y="3867509"/>
            <a:ext cx="1171400" cy="8321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477" y="5722940"/>
            <a:ext cx="423337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НЕ ДОПУСКАЕТСЯ!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Сочетание единиц оборудования стандартного и профильного комплектов в рамках поставки в один Центр «Точка роста»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1636" y="3704949"/>
            <a:ext cx="7156938" cy="59068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83767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593" y="1168722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20" y="1167881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453" y="1162400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697" y="1162400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6283DF-1817-4E14-BC8A-8B769E106493}"/>
              </a:ext>
            </a:extLst>
          </p:cNvPr>
          <p:cNvSpPr/>
          <p:nvPr/>
        </p:nvSpPr>
        <p:spPr>
          <a:xfrm>
            <a:off x="1739505" y="3757541"/>
            <a:ext cx="8493919" cy="41128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45723" y="1398713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7910" y="1386428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097198" y="1322389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8782" y="1473469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>
            <a:off x="4140883" y="210196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468" y="1801193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3350816" y="-304169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389" y="2616839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7408" y="1136857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5400000" flipH="1">
            <a:off x="8579405" y="1394182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14703" y="235855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70" y="3145743"/>
            <a:ext cx="5136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ЕСЛИ ИЛ СОДЕРЖИТ СТАНДАРТНЫЕ КОМПЛЕКТЫ: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7197" y="359555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Письмо-запрос о согласовании ИЛ должно быть представлено за подписью руководителя регионального органа исполнительной власти, осуществляющего государственное управление в сфере образования.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7197" y="4306683"/>
            <a:ext cx="8301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 о согласовании ИЛ должно содержать: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реестр образовательных организаций, оснащаемых стандартным комплектом;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наличия оборудования для хранения и использования химических реактивов (возможна гарантия обеспечения к моменту поставки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хим.реактивов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отсутствия оборудования, покрывающего базовые потребности по химии, физике и биологии.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7715" y="76434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01337" y="76720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8782" y="578116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общеобразовательным организациям, оснащаемым стандартным комплектом могут быть запрошены дополнительные документы (в том числе бухгалтерские документы)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0" y="4227954"/>
            <a:ext cx="1847012" cy="159131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64BBFCA-1E79-40B6-9754-A75C34F67ED2}"/>
              </a:ext>
            </a:extLst>
          </p:cNvPr>
          <p:cNvCxnSpPr>
            <a:cxnSpLocks/>
          </p:cNvCxnSpPr>
          <p:nvPr/>
        </p:nvCxnSpPr>
        <p:spPr>
          <a:xfrm>
            <a:off x="388083" y="3548422"/>
            <a:ext cx="10042560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18C9BB-81CF-4C07-A29E-60E761596E0D}"/>
              </a:ext>
            </a:extLst>
          </p:cNvPr>
          <p:cNvSpPr txBox="1"/>
          <p:nvPr/>
        </p:nvSpPr>
        <p:spPr>
          <a:xfrm>
            <a:off x="7670459" y="2558877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9592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298" y="331209"/>
            <a:ext cx="63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Рекомендуемые расчетные сроки этапов по работе с инфраструктурными листами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9299" y="1360974"/>
          <a:ext cx="6338847" cy="45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6">
                  <a:extLst>
                    <a:ext uri="{9D8B030D-6E8A-4147-A177-3AD203B41FA5}">
                      <a16:colId xmlns:a16="http://schemas.microsoft.com/office/drawing/2014/main" val="2629452109"/>
                    </a:ext>
                  </a:extLst>
                </a:gridCol>
                <a:gridCol w="3081397">
                  <a:extLst>
                    <a:ext uri="{9D8B030D-6E8A-4147-A177-3AD203B41FA5}">
                      <a16:colId xmlns:a16="http://schemas.microsoft.com/office/drawing/2014/main" val="844564073"/>
                    </a:ext>
                  </a:extLst>
                </a:gridCol>
                <a:gridCol w="1363054">
                  <a:extLst>
                    <a:ext uri="{9D8B030D-6E8A-4147-A177-3AD203B41FA5}">
                      <a16:colId xmlns:a16="http://schemas.microsoft.com/office/drawing/2014/main" val="2847037799"/>
                    </a:ext>
                  </a:extLst>
                </a:gridCol>
                <a:gridCol w="1235380">
                  <a:extLst>
                    <a:ext uri="{9D8B030D-6E8A-4147-A177-3AD203B41FA5}">
                      <a16:colId xmlns:a16="http://schemas.microsoft.com/office/drawing/2014/main" val="234826679"/>
                    </a:ext>
                  </a:extLst>
                </a:gridCol>
              </a:tblGrid>
              <a:tr h="32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99216"/>
                  </a:ext>
                </a:extLst>
              </a:tr>
              <a:tr h="52800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11780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ФО 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58002"/>
                  </a:ext>
                </a:extLst>
              </a:tr>
              <a:tr h="366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ФО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582495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ФО 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01.03.2021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4973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ФО 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58447"/>
                  </a:ext>
                </a:extLst>
              </a:tr>
              <a:tr h="733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ФО запроса о согласовании 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3032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ФО в адрес РВПО ответа о согласовании 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617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4742" y="1346873"/>
            <a:ext cx="45936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Регламентированные сроки обработки документов Федеральным оператором: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4742" y="2490443"/>
            <a:ext cx="4628785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Первичное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рассмотрение ИЛ ФО в СУПД НПО 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10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Рассмотрение ИЛ ФО в СУПД НПО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после устранения замечаний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Направление ФО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письма с ответом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 согласовании ИЛ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Сроки направления документов Региональным координатором рассчитываются самостоятельно,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УЧИТЫВАЯ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заявленные ФО 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451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66662"/>
            <a:ext cx="8053614" cy="17465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 рекомендациях по оформлению </a:t>
            </a:r>
            <a:br>
              <a:rPr lang="ru-RU" dirty="0"/>
            </a:br>
            <a:r>
              <a:rPr lang="ru-RU" dirty="0"/>
              <a:t>и зонированию   помещений Центров «Точка роста».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1251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фирменному стилю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2282" y="1801639"/>
            <a:ext cx="5911913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3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стиля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каких случаях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32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«Образование»?</a:t>
            </a:r>
            <a:endParaRPr lang="en-US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85" y="1647730"/>
            <a:ext cx="4756644" cy="45359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399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дизайну помещений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43211"/>
            <a:ext cx="6349198" cy="447284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62952" y="1443211"/>
            <a:ext cx="409119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952" y="3439754"/>
            <a:ext cx="3449459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  <a:endParaRPr lang="ru-RU" sz="28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7951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Папка с графическими элементами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464"/>
          <a:stretch/>
        </p:blipFill>
        <p:spPr>
          <a:xfrm>
            <a:off x="1020491" y="2155661"/>
            <a:ext cx="4543028" cy="3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2701" y="2409049"/>
            <a:ext cx="4908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4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aseline="30000" dirty="0">
              <a:solidFill>
                <a:srgbClr val="798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846347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75454"/>
            <a:ext cx="8053614" cy="1746538"/>
          </a:xfrm>
        </p:spPr>
        <p:txBody>
          <a:bodyPr>
            <a:noAutofit/>
          </a:bodyPr>
          <a:lstStyle/>
          <a:p>
            <a:r>
              <a:rPr lang="ru-RU" dirty="0" smtClean="0"/>
              <a:t>Дорожная карта проекта, информационные </a:t>
            </a:r>
            <a:r>
              <a:rPr lang="ru-RU" dirty="0"/>
              <a:t>ресурсы и каналы коммуникаций </a:t>
            </a:r>
            <a:r>
              <a:rPr lang="ru-RU" dirty="0" smtClean="0"/>
              <a:t>профессиональных сообществ </a:t>
            </a:r>
            <a:r>
              <a:rPr lang="ru-RU" dirty="0"/>
              <a:t>Центров «Точка роста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22120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57385" y="1387767"/>
          <a:ext cx="10706542" cy="51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1663">
                  <a:extLst>
                    <a:ext uri="{9D8B030D-6E8A-4147-A177-3AD203B41FA5}">
                      <a16:colId xmlns:a16="http://schemas.microsoft.com/office/drawing/2014/main" val="4051105642"/>
                    </a:ext>
                  </a:extLst>
                </a:gridCol>
                <a:gridCol w="5389752">
                  <a:extLst>
                    <a:ext uri="{9D8B030D-6E8A-4147-A177-3AD203B41FA5}">
                      <a16:colId xmlns:a16="http://schemas.microsoft.com/office/drawing/2014/main" val="1261647611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39017653"/>
                    </a:ext>
                  </a:extLst>
                </a:gridCol>
                <a:gridCol w="2000827">
                  <a:extLst>
                    <a:ext uri="{9D8B030D-6E8A-4147-A177-3AD203B41FA5}">
                      <a16:colId xmlns:a16="http://schemas.microsoft.com/office/drawing/2014/main" val="4164312878"/>
                    </a:ext>
                  </a:extLst>
                </a:gridCol>
              </a:tblGrid>
              <a:tr h="327871">
                <a:tc>
                  <a:txBody>
                    <a:bodyPr/>
                    <a:lstStyle/>
                    <a:p>
                      <a:pPr marL="1206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3175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04905"/>
                  </a:ext>
                </a:extLst>
              </a:tr>
              <a:tr h="211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Утверждены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2385" lvl="0" indent="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en-US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регионального</a:t>
                      </a:r>
                      <a:endParaRPr lang="ru-RU" sz="1200" spc="-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marR="15557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ведомственного проектного офиса, ответственное за создание и функционирование центров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246380" lvl="0" indent="0" algn="l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показатели</a:t>
                      </a:r>
                      <a:r>
                        <a:rPr lang="ru-RU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роста»;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типовое Положение о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 роста» на территории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субъекта Российской Федерации</a:t>
                      </a:r>
                    </a:p>
                    <a:p>
                      <a:pPr marL="23495" marR="4762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перечень общеобразовательных организаций, расположенных в сельской местности и малых городах, на базе которых планируется</a:t>
                      </a:r>
                    </a:p>
                    <a:p>
                      <a:pPr marL="23495" marR="30353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0640" marR="34290" algn="ctr">
                        <a:lnSpc>
                          <a:spcPts val="12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</a:t>
                      </a:r>
                    </a:p>
                    <a:p>
                      <a:pPr marL="41275" marR="3365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января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32629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Сформирован и согласован инфраструктурный лист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3655" marR="25400" indent="63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федерального оператора и распорядительный акт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0" marR="241935" indent="-444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отдельному графику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51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38100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Объявлены закупки товаров, работ, услуг для создания Центров 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234315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Извещения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проведении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4154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проекты зонирования Центров «Точка роста»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3880" marR="10795" indent="-535305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40440"/>
                  </a:ext>
                </a:extLst>
              </a:tr>
              <a:tr h="72696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Проведен мониторинг работ по приведению площадок</a:t>
                      </a:r>
                    </a:p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По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форме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определяемой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\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России или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Федеральным оператором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lvl="0" indent="46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25 августа 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X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года, далее ежегодно</a:t>
                      </a:r>
                    </a:p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41388"/>
                  </a:ext>
                </a:extLst>
              </a:tr>
              <a:tr h="244972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Начало работы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Информационное освещение в СМИ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сентября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5417"/>
                  </a:ext>
                </a:extLst>
              </a:tr>
              <a:tr h="595304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Отчет Федеральному оператору по итогам мониторинга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октября X года, далее –ежеквартально в течение 2-х лет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873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73285" y="190791"/>
            <a:ext cx="8053614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3600" dirty="0" err="1"/>
              <a:t>Дорожная</a:t>
            </a:r>
            <a:r>
              <a:rPr sz="3600" dirty="0"/>
              <a:t> </a:t>
            </a:r>
            <a:r>
              <a:rPr sz="3600" dirty="0" err="1"/>
              <a:t>карта</a:t>
            </a:r>
            <a:r>
              <a:rPr lang="ru-RU" sz="3600" dirty="0"/>
              <a:t>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0695290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dirty="0">
                <a:hlinkClick r:id="rId5"/>
              </a:rPr>
              <a:t>http://vcht.center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Российского движения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</a:t>
            </a:r>
            <a:r>
              <a:rPr lang="en-US" b="1" dirty="0" smtClean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/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t.me/joinchat/J0_WEBYIj7jxUL7G1s6Iug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t.me/joinchat/FwMR1hUstUUnjeTn9NZMyA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t.me/joinchat/J0_WEBSoW-UapV2Q5e9PCA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</a:t>
            </a:r>
            <a:r>
              <a:rPr lang="ru-RU" dirty="0" smtClean="0">
                <a:hlinkClick r:id="rId13"/>
              </a:rPr>
              <a:t>t.me/joinchat/J0_WEEV-QNZIzKQ4z5ZH7A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t.me/joinchat/G57p7TdZ3SJFPzWs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t.me/joinchat/FiqY06ndEOmBWRZs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t.me/joinchat/Hb2Nr3KnebUf2mgj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t.me/joinchat/A6oLnBN908nXGPMOH8RB1Q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47951154"/>
              </p:ext>
            </p:extLst>
          </p:nvPr>
        </p:nvGraphicFramePr>
        <p:xfrm>
          <a:off x="1301262" y="3050502"/>
          <a:ext cx="9849338" cy="33380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endParaRPr lang="ru-RU" sz="2000" b="1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8" y="2057792"/>
            <a:ext cx="9416472" cy="3268518"/>
          </a:xfrm>
        </p:spPr>
        <p:txBody>
          <a:bodyPr>
            <a:normAutofit/>
          </a:bodyPr>
          <a:lstStyle/>
          <a:p>
            <a:r>
              <a:rPr lang="ru-RU" b="0" dirty="0"/>
              <a:t>Методические рекомендации Минпросвещения России по созданию Центров «Точка роста»: </a:t>
            </a:r>
            <a:r>
              <a:rPr lang="ru-RU" dirty="0"/>
              <a:t>идеология, нормативная основа, образовательная </a:t>
            </a:r>
            <a:r>
              <a:rPr lang="ru-RU" dirty="0" smtClean="0"/>
              <a:t>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7BD18-0FEE-4455-BA06-286F30D40D14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1502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Методические рекомендации</a:t>
            </a:r>
            <a:endParaRPr sz="2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785855-0E3C-B64B-8615-490271AF9C98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11AF1F-FDB3-CB44-88DF-8713284E2A92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Минимальные требования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A307E5-AEA2-9143-919D-72D663A3D117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Порядок создания,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1CEDA5-7D7B-0640-8FF9-68530E69FDD3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0BD76-5D47-044C-B0A8-0871253E6AA6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Организационно-методическое сопровождение мероприятий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7EBD4CE-E16B-B74B-990E-55BA0F499E3B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2B1A983-4113-DD40-9811-E53BF7ADA54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A75AA0-E822-FA47-9CBE-075679D252A2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4A4F2E-680E-8448-A16A-0F34F347E0C7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021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2382</Words>
  <Application>Microsoft Office PowerPoint</Application>
  <PresentationFormat>Широкоэкранный</PresentationFormat>
  <Paragraphs>433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Helvetica</vt:lpstr>
      <vt:lpstr>Roboto</vt:lpstr>
      <vt:lpstr>Times New Roman</vt:lpstr>
      <vt:lpstr>Verdana</vt:lpstr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Повестка:</vt:lpstr>
      <vt:lpstr>Презентация PowerPoint</vt:lpstr>
      <vt:lpstr>Презентация PowerPoint</vt:lpstr>
      <vt:lpstr>Методическая основа реализации проекта</vt:lpstr>
      <vt:lpstr>Образовательные направления Центров «Точка роста»:</vt:lpstr>
      <vt:lpstr>Методические рекомендации Минпросвещения России по созданию Центров «Точка роста»: идеология, нормативная основа, образовательная деятельность. </vt:lpstr>
      <vt:lpstr>Методические рекомендации</vt:lpstr>
      <vt:lpstr>Зачем?</vt:lpstr>
      <vt:lpstr>Как?*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Показатели функционирования</vt:lpstr>
      <vt:lpstr>Показатели функционирования</vt:lpstr>
      <vt:lpstr>Образовательные программы</vt:lpstr>
      <vt:lpstr>Функции</vt:lpstr>
      <vt:lpstr>Поддержка</vt:lpstr>
      <vt:lpstr>О порядке формирования инфраструктурных листов для Центров «Точка роста».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рекомендациях по оформлению  и зонированию   помещений Центров «Точка роста».</vt:lpstr>
      <vt:lpstr>Руководство по фирменному стилю</vt:lpstr>
      <vt:lpstr>Руководство по дизайну помещений</vt:lpstr>
      <vt:lpstr>Папка с графическими элементами</vt:lpstr>
      <vt:lpstr>Дорожная карта проекта, информационные ресурсы и каналы коммуникаций профессиональных сообществ Центров «Точка роста».</vt:lpstr>
      <vt:lpstr>Дорожная карта: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ryazanova</cp:lastModifiedBy>
  <cp:revision>130</cp:revision>
  <dcterms:modified xsi:type="dcterms:W3CDTF">2021-07-01T09:36:40Z</dcterms:modified>
</cp:coreProperties>
</file>