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custDataLst>
    <p:tags r:id="rId14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87879" autoAdjust="0"/>
  </p:normalViewPr>
  <p:slideViewPr>
    <p:cSldViewPr snapToGrid="0"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D65901-EFC0-43B6-9970-52AB145F7C31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4189C29A-974D-4F12-A006-D0BE6284CD5A}">
      <dgm:prSet phldrT="[Текст]"/>
      <dgm:spPr/>
      <dgm:t>
        <a:bodyPr/>
        <a:lstStyle/>
        <a:p>
          <a:r>
            <a:rPr lang="ru-RU" dirty="0" smtClean="0"/>
            <a:t>Любимая игрушка;</a:t>
          </a:r>
          <a:endParaRPr lang="ru-RU" dirty="0"/>
        </a:p>
      </dgm:t>
    </dgm:pt>
    <dgm:pt modelId="{68D04408-A97A-487B-AA7C-25E04D052D74}" type="parTrans" cxnId="{3A97D8D7-2217-430F-9B3B-F18A779F266C}">
      <dgm:prSet/>
      <dgm:spPr/>
      <dgm:t>
        <a:bodyPr/>
        <a:lstStyle/>
        <a:p>
          <a:endParaRPr lang="ru-RU"/>
        </a:p>
      </dgm:t>
    </dgm:pt>
    <dgm:pt modelId="{C0D0EF27-F543-4D03-B32F-43BED76BEA60}" type="sibTrans" cxnId="{3A97D8D7-2217-430F-9B3B-F18A779F266C}">
      <dgm:prSet/>
      <dgm:spPr/>
      <dgm:t>
        <a:bodyPr/>
        <a:lstStyle/>
        <a:p>
          <a:endParaRPr lang="ru-RU"/>
        </a:p>
      </dgm:t>
    </dgm:pt>
    <dgm:pt modelId="{9F9F96BB-EA71-428B-9A49-8AE405C5F065}">
      <dgm:prSet phldrT="[Текст]"/>
      <dgm:spPr/>
      <dgm:t>
        <a:bodyPr/>
        <a:lstStyle/>
        <a:p>
          <a:r>
            <a:rPr lang="ru-RU" dirty="0" smtClean="0"/>
            <a:t>Доска для лепки;</a:t>
          </a:r>
          <a:endParaRPr lang="ru-RU" dirty="0"/>
        </a:p>
      </dgm:t>
    </dgm:pt>
    <dgm:pt modelId="{D51A65E3-8603-4295-AB5F-CBAE829D951B}" type="parTrans" cxnId="{A06BD9A8-A32C-4AD5-9A3B-7B2950A9C475}">
      <dgm:prSet/>
      <dgm:spPr/>
      <dgm:t>
        <a:bodyPr/>
        <a:lstStyle/>
        <a:p>
          <a:endParaRPr lang="ru-RU"/>
        </a:p>
      </dgm:t>
    </dgm:pt>
    <dgm:pt modelId="{7B884096-351B-4CC7-89C9-361DA93482D2}" type="sibTrans" cxnId="{A06BD9A8-A32C-4AD5-9A3B-7B2950A9C475}">
      <dgm:prSet/>
      <dgm:spPr/>
      <dgm:t>
        <a:bodyPr/>
        <a:lstStyle/>
        <a:p>
          <a:endParaRPr lang="ru-RU"/>
        </a:p>
      </dgm:t>
    </dgm:pt>
    <dgm:pt modelId="{EA9300B9-087A-4E5B-9F58-86E208B16453}">
      <dgm:prSet phldrT="[Текст]"/>
      <dgm:spPr/>
      <dgm:t>
        <a:bodyPr/>
        <a:lstStyle/>
        <a:p>
          <a:r>
            <a:rPr lang="ru-RU" dirty="0" smtClean="0"/>
            <a:t>Стеки.</a:t>
          </a:r>
          <a:endParaRPr lang="ru-RU" dirty="0"/>
        </a:p>
      </dgm:t>
    </dgm:pt>
    <dgm:pt modelId="{D23F2B73-506D-47BA-99B4-FF9EFFDB48FC}" type="parTrans" cxnId="{6F36B2A2-BDDE-4EB7-80EB-6CECF131F72F}">
      <dgm:prSet/>
      <dgm:spPr/>
      <dgm:t>
        <a:bodyPr/>
        <a:lstStyle/>
        <a:p>
          <a:endParaRPr lang="ru-RU"/>
        </a:p>
      </dgm:t>
    </dgm:pt>
    <dgm:pt modelId="{25E6F06A-5CD7-4C84-A10F-D28ADF139A8E}" type="sibTrans" cxnId="{6F36B2A2-BDDE-4EB7-80EB-6CECF131F72F}">
      <dgm:prSet/>
      <dgm:spPr/>
      <dgm:t>
        <a:bodyPr/>
        <a:lstStyle/>
        <a:p>
          <a:endParaRPr lang="ru-RU"/>
        </a:p>
      </dgm:t>
    </dgm:pt>
    <dgm:pt modelId="{7591CA10-417E-44DB-8969-B8135ACD3673}">
      <dgm:prSet/>
      <dgm:spPr/>
      <dgm:t>
        <a:bodyPr/>
        <a:lstStyle/>
        <a:p>
          <a:r>
            <a:rPr lang="ru-RU" b="0" i="0" dirty="0" smtClean="0"/>
            <a:t>Разноцветный  пластилин;</a:t>
          </a:r>
          <a:endParaRPr lang="ru-RU" dirty="0"/>
        </a:p>
      </dgm:t>
    </dgm:pt>
    <dgm:pt modelId="{2E52405F-95FF-44DD-B14B-1803975AC93F}" type="parTrans" cxnId="{C83B6CAA-B480-4C02-9C1F-5CD79F204EF9}">
      <dgm:prSet/>
      <dgm:spPr/>
      <dgm:t>
        <a:bodyPr/>
        <a:lstStyle/>
        <a:p>
          <a:endParaRPr lang="ru-RU"/>
        </a:p>
      </dgm:t>
    </dgm:pt>
    <dgm:pt modelId="{49F475B6-D9F5-4D87-B729-B4A414095CCE}" type="sibTrans" cxnId="{C83B6CAA-B480-4C02-9C1F-5CD79F204EF9}">
      <dgm:prSet/>
      <dgm:spPr/>
      <dgm:t>
        <a:bodyPr/>
        <a:lstStyle/>
        <a:p>
          <a:endParaRPr lang="ru-RU"/>
        </a:p>
      </dgm:t>
    </dgm:pt>
    <dgm:pt modelId="{7C927EB0-F977-4F2A-95C2-1FD3A2EE1CAA}" type="pres">
      <dgm:prSet presAssocID="{C8D65901-EFC0-43B6-9970-52AB145F7C31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43C43A7-B564-4E5A-9741-4290592A6C39}" type="pres">
      <dgm:prSet presAssocID="{C8D65901-EFC0-43B6-9970-52AB145F7C31}" presName="Name1" presStyleCnt="0"/>
      <dgm:spPr/>
    </dgm:pt>
    <dgm:pt modelId="{4A3A3125-D50A-4F9F-BEB4-A13A26BB04CE}" type="pres">
      <dgm:prSet presAssocID="{C8D65901-EFC0-43B6-9970-52AB145F7C31}" presName="cycle" presStyleCnt="0"/>
      <dgm:spPr/>
    </dgm:pt>
    <dgm:pt modelId="{1BCCA8BD-B173-46D7-9675-B71AFCD8B61B}" type="pres">
      <dgm:prSet presAssocID="{C8D65901-EFC0-43B6-9970-52AB145F7C31}" presName="srcNode" presStyleLbl="node1" presStyleIdx="0" presStyleCnt="4"/>
      <dgm:spPr/>
    </dgm:pt>
    <dgm:pt modelId="{D02B97AF-A71C-4473-A6D2-805E35B19FFB}" type="pres">
      <dgm:prSet presAssocID="{C8D65901-EFC0-43B6-9970-52AB145F7C31}" presName="conn" presStyleLbl="parChTrans1D2" presStyleIdx="0" presStyleCnt="1"/>
      <dgm:spPr/>
      <dgm:t>
        <a:bodyPr/>
        <a:lstStyle/>
        <a:p>
          <a:endParaRPr lang="ru-RU"/>
        </a:p>
      </dgm:t>
    </dgm:pt>
    <dgm:pt modelId="{1041C92C-5E0E-4F8C-ACD4-12278E454081}" type="pres">
      <dgm:prSet presAssocID="{C8D65901-EFC0-43B6-9970-52AB145F7C31}" presName="extraNode" presStyleLbl="node1" presStyleIdx="0" presStyleCnt="4"/>
      <dgm:spPr/>
    </dgm:pt>
    <dgm:pt modelId="{7634A461-7246-43E4-8198-6F7555176EF0}" type="pres">
      <dgm:prSet presAssocID="{C8D65901-EFC0-43B6-9970-52AB145F7C31}" presName="dstNode" presStyleLbl="node1" presStyleIdx="0" presStyleCnt="4"/>
      <dgm:spPr/>
    </dgm:pt>
    <dgm:pt modelId="{EE457F40-44F6-4726-8DD0-8BE3B29D33DD}" type="pres">
      <dgm:prSet presAssocID="{4189C29A-974D-4F12-A006-D0BE6284CD5A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D7CE58-48FB-4A19-A7FE-B0713B1EA017}" type="pres">
      <dgm:prSet presAssocID="{4189C29A-974D-4F12-A006-D0BE6284CD5A}" presName="accent_1" presStyleCnt="0"/>
      <dgm:spPr/>
    </dgm:pt>
    <dgm:pt modelId="{06D2D142-4AB8-420F-B0EC-580D864015CA}" type="pres">
      <dgm:prSet presAssocID="{4189C29A-974D-4F12-A006-D0BE6284CD5A}" presName="accentRepeatNode" presStyleLbl="solidFgAcc1" presStyleIdx="0" presStyleCnt="4"/>
      <dgm:spPr/>
    </dgm:pt>
    <dgm:pt modelId="{085E6B74-5434-4FB1-A57D-3F881E5E4645}" type="pres">
      <dgm:prSet presAssocID="{7591CA10-417E-44DB-8969-B8135ACD3673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2AAEFF-C19D-48B4-BE31-4348CC4C656F}" type="pres">
      <dgm:prSet presAssocID="{7591CA10-417E-44DB-8969-B8135ACD3673}" presName="accent_2" presStyleCnt="0"/>
      <dgm:spPr/>
    </dgm:pt>
    <dgm:pt modelId="{3CDD615B-E449-44EA-A4D5-FAC97833D925}" type="pres">
      <dgm:prSet presAssocID="{7591CA10-417E-44DB-8969-B8135ACD3673}" presName="accentRepeatNode" presStyleLbl="solidFgAcc1" presStyleIdx="1" presStyleCnt="4"/>
      <dgm:spPr/>
    </dgm:pt>
    <dgm:pt modelId="{40CC2C90-561F-43C2-B15F-603D8A1213B4}" type="pres">
      <dgm:prSet presAssocID="{9F9F96BB-EA71-428B-9A49-8AE405C5F065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2DCE82-4DC6-4254-8701-3EF6FCC58C74}" type="pres">
      <dgm:prSet presAssocID="{9F9F96BB-EA71-428B-9A49-8AE405C5F065}" presName="accent_3" presStyleCnt="0"/>
      <dgm:spPr/>
    </dgm:pt>
    <dgm:pt modelId="{4770A64E-93EE-4AC6-B29F-24CD930A5630}" type="pres">
      <dgm:prSet presAssocID="{9F9F96BB-EA71-428B-9A49-8AE405C5F065}" presName="accentRepeatNode" presStyleLbl="solidFgAcc1" presStyleIdx="2" presStyleCnt="4"/>
      <dgm:spPr/>
    </dgm:pt>
    <dgm:pt modelId="{F55F42DB-D7C1-4ED4-B3BF-B8EA5D3BEBBE}" type="pres">
      <dgm:prSet presAssocID="{EA9300B9-087A-4E5B-9F58-86E208B16453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F8562A-1B1D-4DD9-A699-84E815982E74}" type="pres">
      <dgm:prSet presAssocID="{EA9300B9-087A-4E5B-9F58-86E208B16453}" presName="accent_4" presStyleCnt="0"/>
      <dgm:spPr/>
    </dgm:pt>
    <dgm:pt modelId="{5C2D1365-ABD8-4C4B-AE78-892606093B5E}" type="pres">
      <dgm:prSet presAssocID="{EA9300B9-087A-4E5B-9F58-86E208B16453}" presName="accentRepeatNode" presStyleLbl="solidFgAcc1" presStyleIdx="3" presStyleCnt="4"/>
      <dgm:spPr/>
    </dgm:pt>
  </dgm:ptLst>
  <dgm:cxnLst>
    <dgm:cxn modelId="{7298148C-17F0-496F-AE99-A625120A439F}" type="presOf" srcId="{9F9F96BB-EA71-428B-9A49-8AE405C5F065}" destId="{40CC2C90-561F-43C2-B15F-603D8A1213B4}" srcOrd="0" destOrd="0" presId="urn:microsoft.com/office/officeart/2008/layout/VerticalCurvedList"/>
    <dgm:cxn modelId="{A06BD9A8-A32C-4AD5-9A3B-7B2950A9C475}" srcId="{C8D65901-EFC0-43B6-9970-52AB145F7C31}" destId="{9F9F96BB-EA71-428B-9A49-8AE405C5F065}" srcOrd="2" destOrd="0" parTransId="{D51A65E3-8603-4295-AB5F-CBAE829D951B}" sibTransId="{7B884096-351B-4CC7-89C9-361DA93482D2}"/>
    <dgm:cxn modelId="{C83B6CAA-B480-4C02-9C1F-5CD79F204EF9}" srcId="{C8D65901-EFC0-43B6-9970-52AB145F7C31}" destId="{7591CA10-417E-44DB-8969-B8135ACD3673}" srcOrd="1" destOrd="0" parTransId="{2E52405F-95FF-44DD-B14B-1803975AC93F}" sibTransId="{49F475B6-D9F5-4D87-B729-B4A414095CCE}"/>
    <dgm:cxn modelId="{13021764-EDCB-454B-B80F-EDFA1133EC7C}" type="presOf" srcId="{C0D0EF27-F543-4D03-B32F-43BED76BEA60}" destId="{D02B97AF-A71C-4473-A6D2-805E35B19FFB}" srcOrd="0" destOrd="0" presId="urn:microsoft.com/office/officeart/2008/layout/VerticalCurvedList"/>
    <dgm:cxn modelId="{7B6D6E8D-4D02-4598-B981-2A2295944E9D}" type="presOf" srcId="{7591CA10-417E-44DB-8969-B8135ACD3673}" destId="{085E6B74-5434-4FB1-A57D-3F881E5E4645}" srcOrd="0" destOrd="0" presId="urn:microsoft.com/office/officeart/2008/layout/VerticalCurvedList"/>
    <dgm:cxn modelId="{EDD4BFAC-EBEE-4371-B564-5001452DF536}" type="presOf" srcId="{4189C29A-974D-4F12-A006-D0BE6284CD5A}" destId="{EE457F40-44F6-4726-8DD0-8BE3B29D33DD}" srcOrd="0" destOrd="0" presId="urn:microsoft.com/office/officeart/2008/layout/VerticalCurvedList"/>
    <dgm:cxn modelId="{6F36B2A2-BDDE-4EB7-80EB-6CECF131F72F}" srcId="{C8D65901-EFC0-43B6-9970-52AB145F7C31}" destId="{EA9300B9-087A-4E5B-9F58-86E208B16453}" srcOrd="3" destOrd="0" parTransId="{D23F2B73-506D-47BA-99B4-FF9EFFDB48FC}" sibTransId="{25E6F06A-5CD7-4C84-A10F-D28ADF139A8E}"/>
    <dgm:cxn modelId="{3A97D8D7-2217-430F-9B3B-F18A779F266C}" srcId="{C8D65901-EFC0-43B6-9970-52AB145F7C31}" destId="{4189C29A-974D-4F12-A006-D0BE6284CD5A}" srcOrd="0" destOrd="0" parTransId="{68D04408-A97A-487B-AA7C-25E04D052D74}" sibTransId="{C0D0EF27-F543-4D03-B32F-43BED76BEA60}"/>
    <dgm:cxn modelId="{59484502-FB0A-49CE-99BF-697B02B41268}" type="presOf" srcId="{C8D65901-EFC0-43B6-9970-52AB145F7C31}" destId="{7C927EB0-F977-4F2A-95C2-1FD3A2EE1CAA}" srcOrd="0" destOrd="0" presId="urn:microsoft.com/office/officeart/2008/layout/VerticalCurvedList"/>
    <dgm:cxn modelId="{0C21550F-BD34-4279-93F2-6B5BEB1C8C50}" type="presOf" srcId="{EA9300B9-087A-4E5B-9F58-86E208B16453}" destId="{F55F42DB-D7C1-4ED4-B3BF-B8EA5D3BEBBE}" srcOrd="0" destOrd="0" presId="urn:microsoft.com/office/officeart/2008/layout/VerticalCurvedList"/>
    <dgm:cxn modelId="{7E6CD223-8DA3-42A4-B8D1-F3AB28B261AD}" type="presParOf" srcId="{7C927EB0-F977-4F2A-95C2-1FD3A2EE1CAA}" destId="{343C43A7-B564-4E5A-9741-4290592A6C39}" srcOrd="0" destOrd="0" presId="urn:microsoft.com/office/officeart/2008/layout/VerticalCurvedList"/>
    <dgm:cxn modelId="{F67CD936-AD76-41A6-A3E8-89CE9AE80AA7}" type="presParOf" srcId="{343C43A7-B564-4E5A-9741-4290592A6C39}" destId="{4A3A3125-D50A-4F9F-BEB4-A13A26BB04CE}" srcOrd="0" destOrd="0" presId="urn:microsoft.com/office/officeart/2008/layout/VerticalCurvedList"/>
    <dgm:cxn modelId="{03C23522-A374-40A0-B3C9-FDB038FCFED4}" type="presParOf" srcId="{4A3A3125-D50A-4F9F-BEB4-A13A26BB04CE}" destId="{1BCCA8BD-B173-46D7-9675-B71AFCD8B61B}" srcOrd="0" destOrd="0" presId="urn:microsoft.com/office/officeart/2008/layout/VerticalCurvedList"/>
    <dgm:cxn modelId="{E6468AF5-0DFD-4C86-B382-443B09AC62DD}" type="presParOf" srcId="{4A3A3125-D50A-4F9F-BEB4-A13A26BB04CE}" destId="{D02B97AF-A71C-4473-A6D2-805E35B19FFB}" srcOrd="1" destOrd="0" presId="urn:microsoft.com/office/officeart/2008/layout/VerticalCurvedList"/>
    <dgm:cxn modelId="{A26160AB-8FC9-4209-A626-1528DDC0B0D6}" type="presParOf" srcId="{4A3A3125-D50A-4F9F-BEB4-A13A26BB04CE}" destId="{1041C92C-5E0E-4F8C-ACD4-12278E454081}" srcOrd="2" destOrd="0" presId="urn:microsoft.com/office/officeart/2008/layout/VerticalCurvedList"/>
    <dgm:cxn modelId="{4EE60B82-5AD0-4783-BECB-B57954EFB89F}" type="presParOf" srcId="{4A3A3125-D50A-4F9F-BEB4-A13A26BB04CE}" destId="{7634A461-7246-43E4-8198-6F7555176EF0}" srcOrd="3" destOrd="0" presId="urn:microsoft.com/office/officeart/2008/layout/VerticalCurvedList"/>
    <dgm:cxn modelId="{006BCE3A-5008-4718-86A6-1B1355885C0B}" type="presParOf" srcId="{343C43A7-B564-4E5A-9741-4290592A6C39}" destId="{EE457F40-44F6-4726-8DD0-8BE3B29D33DD}" srcOrd="1" destOrd="0" presId="urn:microsoft.com/office/officeart/2008/layout/VerticalCurvedList"/>
    <dgm:cxn modelId="{25D49B5E-9775-4C34-B5FE-791B19D20FED}" type="presParOf" srcId="{343C43A7-B564-4E5A-9741-4290592A6C39}" destId="{8CD7CE58-48FB-4A19-A7FE-B0713B1EA017}" srcOrd="2" destOrd="0" presId="urn:microsoft.com/office/officeart/2008/layout/VerticalCurvedList"/>
    <dgm:cxn modelId="{FC6A2C36-4E64-491E-A9BA-F08C0D1CE248}" type="presParOf" srcId="{8CD7CE58-48FB-4A19-A7FE-B0713B1EA017}" destId="{06D2D142-4AB8-420F-B0EC-580D864015CA}" srcOrd="0" destOrd="0" presId="urn:microsoft.com/office/officeart/2008/layout/VerticalCurvedList"/>
    <dgm:cxn modelId="{4FDD0A5B-A1B5-4A38-8467-F5E51754E994}" type="presParOf" srcId="{343C43A7-B564-4E5A-9741-4290592A6C39}" destId="{085E6B74-5434-4FB1-A57D-3F881E5E4645}" srcOrd="3" destOrd="0" presId="urn:microsoft.com/office/officeart/2008/layout/VerticalCurvedList"/>
    <dgm:cxn modelId="{6D94C79D-DA68-40E6-AC75-F50382FBC019}" type="presParOf" srcId="{343C43A7-B564-4E5A-9741-4290592A6C39}" destId="{EC2AAEFF-C19D-48B4-BE31-4348CC4C656F}" srcOrd="4" destOrd="0" presId="urn:microsoft.com/office/officeart/2008/layout/VerticalCurvedList"/>
    <dgm:cxn modelId="{070FA8B1-6FA0-4D48-AE84-71D064D83EFE}" type="presParOf" srcId="{EC2AAEFF-C19D-48B4-BE31-4348CC4C656F}" destId="{3CDD615B-E449-44EA-A4D5-FAC97833D925}" srcOrd="0" destOrd="0" presId="urn:microsoft.com/office/officeart/2008/layout/VerticalCurvedList"/>
    <dgm:cxn modelId="{955AFD50-FCCC-4B9A-94D2-25449D8354AF}" type="presParOf" srcId="{343C43A7-B564-4E5A-9741-4290592A6C39}" destId="{40CC2C90-561F-43C2-B15F-603D8A1213B4}" srcOrd="5" destOrd="0" presId="urn:microsoft.com/office/officeart/2008/layout/VerticalCurvedList"/>
    <dgm:cxn modelId="{A016CE6F-F99F-4151-98DE-1437ED31730B}" type="presParOf" srcId="{343C43A7-B564-4E5A-9741-4290592A6C39}" destId="{692DCE82-4DC6-4254-8701-3EF6FCC58C74}" srcOrd="6" destOrd="0" presId="urn:microsoft.com/office/officeart/2008/layout/VerticalCurvedList"/>
    <dgm:cxn modelId="{94BA2757-61EF-470A-A820-2A371F229448}" type="presParOf" srcId="{692DCE82-4DC6-4254-8701-3EF6FCC58C74}" destId="{4770A64E-93EE-4AC6-B29F-24CD930A5630}" srcOrd="0" destOrd="0" presId="urn:microsoft.com/office/officeart/2008/layout/VerticalCurvedList"/>
    <dgm:cxn modelId="{1B769832-8D22-4D88-B354-BA8EB04270F9}" type="presParOf" srcId="{343C43A7-B564-4E5A-9741-4290592A6C39}" destId="{F55F42DB-D7C1-4ED4-B3BF-B8EA5D3BEBBE}" srcOrd="7" destOrd="0" presId="urn:microsoft.com/office/officeart/2008/layout/VerticalCurvedList"/>
    <dgm:cxn modelId="{01204F8D-62D7-44B6-A775-B11A9E754A5F}" type="presParOf" srcId="{343C43A7-B564-4E5A-9741-4290592A6C39}" destId="{7EF8562A-1B1D-4DD9-A699-84E815982E74}" srcOrd="8" destOrd="0" presId="urn:microsoft.com/office/officeart/2008/layout/VerticalCurvedList"/>
    <dgm:cxn modelId="{9945685D-2CA1-41E1-9416-404843954C84}" type="presParOf" srcId="{7EF8562A-1B1D-4DD9-A699-84E815982E74}" destId="{5C2D1365-ABD8-4C4B-AE78-892606093B5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2B97AF-A71C-4473-A6D2-805E35B19FFB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457F40-44F6-4726-8DD0-8BE3B29D33DD}">
      <dsp:nvSpPr>
        <dsp:cNvPr id="0" name=""/>
        <dsp:cNvSpPr/>
      </dsp:nvSpPr>
      <dsp:spPr>
        <a:xfrm>
          <a:off x="460128" y="312440"/>
          <a:ext cx="5580684" cy="62520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Любимая игрушка;</a:t>
          </a:r>
          <a:endParaRPr lang="ru-RU" sz="3200" kern="1200" dirty="0"/>
        </a:p>
      </dsp:txBody>
      <dsp:txXfrm>
        <a:off x="460128" y="312440"/>
        <a:ext cx="5580684" cy="625205"/>
      </dsp:txXfrm>
    </dsp:sp>
    <dsp:sp modelId="{06D2D142-4AB8-420F-B0EC-580D864015CA}">
      <dsp:nvSpPr>
        <dsp:cNvPr id="0" name=""/>
        <dsp:cNvSpPr/>
      </dsp:nvSpPr>
      <dsp:spPr>
        <a:xfrm>
          <a:off x="69375" y="234289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5E6B74-5434-4FB1-A57D-3F881E5E4645}">
      <dsp:nvSpPr>
        <dsp:cNvPr id="0" name=""/>
        <dsp:cNvSpPr/>
      </dsp:nvSpPr>
      <dsp:spPr>
        <a:xfrm>
          <a:off x="818573" y="1250411"/>
          <a:ext cx="5222240" cy="62520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i="0" kern="1200" dirty="0" smtClean="0"/>
            <a:t>Разноцветный  пластилин;</a:t>
          </a:r>
          <a:endParaRPr lang="ru-RU" sz="3200" kern="1200" dirty="0"/>
        </a:p>
      </dsp:txBody>
      <dsp:txXfrm>
        <a:off x="818573" y="1250411"/>
        <a:ext cx="5222240" cy="625205"/>
      </dsp:txXfrm>
    </dsp:sp>
    <dsp:sp modelId="{3CDD615B-E449-44EA-A4D5-FAC97833D925}">
      <dsp:nvSpPr>
        <dsp:cNvPr id="0" name=""/>
        <dsp:cNvSpPr/>
      </dsp:nvSpPr>
      <dsp:spPr>
        <a:xfrm>
          <a:off x="427819" y="1172260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CC2C90-561F-43C2-B15F-603D8A1213B4}">
      <dsp:nvSpPr>
        <dsp:cNvPr id="0" name=""/>
        <dsp:cNvSpPr/>
      </dsp:nvSpPr>
      <dsp:spPr>
        <a:xfrm>
          <a:off x="818573" y="2188382"/>
          <a:ext cx="5222240" cy="62520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Доска для лепки;</a:t>
          </a:r>
          <a:endParaRPr lang="ru-RU" sz="3200" kern="1200" dirty="0"/>
        </a:p>
      </dsp:txBody>
      <dsp:txXfrm>
        <a:off x="818573" y="2188382"/>
        <a:ext cx="5222240" cy="625205"/>
      </dsp:txXfrm>
    </dsp:sp>
    <dsp:sp modelId="{4770A64E-93EE-4AC6-B29F-24CD930A5630}">
      <dsp:nvSpPr>
        <dsp:cNvPr id="0" name=""/>
        <dsp:cNvSpPr/>
      </dsp:nvSpPr>
      <dsp:spPr>
        <a:xfrm>
          <a:off x="427819" y="2110232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5F42DB-D7C1-4ED4-B3BF-B8EA5D3BEBBE}">
      <dsp:nvSpPr>
        <dsp:cNvPr id="0" name=""/>
        <dsp:cNvSpPr/>
      </dsp:nvSpPr>
      <dsp:spPr>
        <a:xfrm>
          <a:off x="460128" y="3126353"/>
          <a:ext cx="5580684" cy="62520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6257" tIns="81280" rIns="81280" bIns="8128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Стеки.</a:t>
          </a:r>
          <a:endParaRPr lang="ru-RU" sz="3200" kern="1200" dirty="0"/>
        </a:p>
      </dsp:txBody>
      <dsp:txXfrm>
        <a:off x="460128" y="3126353"/>
        <a:ext cx="5580684" cy="625205"/>
      </dsp:txXfrm>
    </dsp:sp>
    <dsp:sp modelId="{5C2D1365-ABD8-4C4B-AE78-892606093B5E}">
      <dsp:nvSpPr>
        <dsp:cNvPr id="0" name=""/>
        <dsp:cNvSpPr/>
      </dsp:nvSpPr>
      <dsp:spPr>
        <a:xfrm>
          <a:off x="69375" y="3048203"/>
          <a:ext cx="781507" cy="7815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E1804-FA37-4650-8C7F-FBB779E4BBAD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DABBD-5F14-450F-A237-A60FF6163EC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84055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DABBD-5F14-450F-A237-A60FF6163EC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74041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DABBD-5F14-450F-A237-A60FF6163EC7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18989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DABBD-5F14-450F-A237-A60FF6163EC7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72987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DABBD-5F14-450F-A237-A60FF6163EC7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14083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DABBD-5F14-450F-A237-A60FF6163EC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0898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DABBD-5F14-450F-A237-A60FF6163EC7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5247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DABBD-5F14-450F-A237-A60FF6163EC7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3342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DABBD-5F14-450F-A237-A60FF6163EC7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79504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DABBD-5F14-450F-A237-A60FF6163EC7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6089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DABBD-5F14-450F-A237-A60FF6163EC7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01174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DABBD-5F14-450F-A237-A60FF6163EC7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7017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81856-85AD-4B97-8ABD-C26CBF83AD1C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1CEE9-399B-4C0E-B48E-F74E1AF38F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7357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81856-85AD-4B97-8ABD-C26CBF83AD1C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1CEE9-399B-4C0E-B48E-F74E1AF38F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57015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81856-85AD-4B97-8ABD-C26CBF83AD1C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1CEE9-399B-4C0E-B48E-F74E1AF38F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6801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81856-85AD-4B97-8ABD-C26CBF83AD1C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1CEE9-399B-4C0E-B48E-F74E1AF38F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664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81856-85AD-4B97-8ABD-C26CBF83AD1C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1CEE9-399B-4C0E-B48E-F74E1AF38F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4891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81856-85AD-4B97-8ABD-C26CBF83AD1C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1CEE9-399B-4C0E-B48E-F74E1AF38F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1602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81856-85AD-4B97-8ABD-C26CBF83AD1C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1CEE9-399B-4C0E-B48E-F74E1AF38F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9578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81856-85AD-4B97-8ABD-C26CBF83AD1C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1CEE9-399B-4C0E-B48E-F74E1AF38F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2290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81856-85AD-4B97-8ABD-C26CBF83AD1C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1CEE9-399B-4C0E-B48E-F74E1AF38F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76718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81856-85AD-4B97-8ABD-C26CBF83AD1C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1CEE9-399B-4C0E-B48E-F74E1AF38F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18870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81856-85AD-4B97-8ABD-C26CBF83AD1C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61CEE9-399B-4C0E-B48E-F74E1AF38F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8488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81856-85AD-4B97-8ABD-C26CBF83AD1C}" type="datetimeFigureOut">
              <a:rPr lang="ru-RU" smtClean="0"/>
              <a:pPr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1CEE9-399B-4C0E-B48E-F74E1AF38F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97213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9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1361354" y="182880"/>
            <a:ext cx="7006728" cy="5905988"/>
          </a:xfrm>
          <a:prstGeom prst="round2DiagRect">
            <a:avLst>
              <a:gd name="adj1" fmla="val 8259"/>
              <a:gd name="adj2" fmla="val 0"/>
            </a:avLst>
          </a:prstGeom>
          <a:pattFill prst="pct1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874521" y="182880"/>
            <a:ext cx="6573664" cy="57554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dirty="0" smtClean="0">
                <a:ln w="0"/>
                <a:solidFill>
                  <a:schemeClr val="tx1">
                    <a:lumMod val="85000"/>
                    <a:lumOff val="15000"/>
                  </a:schemeClr>
                </a:solidFill>
              </a:rPr>
              <a:t>Лепка на тему:</a:t>
            </a:r>
          </a:p>
          <a:p>
            <a:pPr algn="ctr"/>
            <a:r>
              <a:rPr lang="ru-RU" sz="4400" dirty="0" smtClean="0">
                <a:ln w="0"/>
                <a:solidFill>
                  <a:schemeClr val="tx1">
                    <a:lumMod val="85000"/>
                    <a:lumOff val="15000"/>
                  </a:schemeClr>
                </a:solidFill>
              </a:rPr>
              <a:t>«Мои любимые игрушки»</a:t>
            </a:r>
          </a:p>
          <a:p>
            <a:pPr algn="ctr"/>
            <a:r>
              <a:rPr lang="ru-RU" sz="2000" dirty="0" smtClean="0">
                <a:ln w="0"/>
                <a:solidFill>
                  <a:schemeClr val="tx1">
                    <a:lumMod val="85000"/>
                    <a:lumOff val="15000"/>
                  </a:schemeClr>
                </a:solidFill>
              </a:rPr>
              <a:t>Средняя группа №4</a:t>
            </a:r>
          </a:p>
          <a:p>
            <a:pPr algn="ctr"/>
            <a:endParaRPr lang="ru-RU" sz="2000" dirty="0">
              <a:ln w="0"/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ru-RU" sz="2000" dirty="0" smtClean="0">
              <a:ln w="0"/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ru-RU" sz="2000" dirty="0">
              <a:ln w="0"/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ru-RU" sz="2000" dirty="0" smtClean="0">
              <a:ln w="0"/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ru-RU" sz="2000" dirty="0" smtClean="0">
              <a:ln w="0"/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ru-RU" sz="2000" dirty="0">
              <a:ln w="0"/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ru-RU" sz="2000" dirty="0" smtClean="0">
              <a:ln w="0"/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ru-RU" sz="2000" dirty="0">
              <a:ln w="0"/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ru-RU" sz="2000" dirty="0" smtClean="0">
              <a:ln w="0"/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ru-RU" sz="2000" dirty="0">
              <a:ln w="0"/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/>
            <a:r>
              <a:rPr lang="ru-RU" sz="2000" dirty="0" smtClean="0">
                <a:ln w="0"/>
                <a:solidFill>
                  <a:schemeClr val="tx1">
                    <a:lumMod val="85000"/>
                    <a:lumOff val="15000"/>
                  </a:schemeClr>
                </a:solidFill>
              </a:rPr>
              <a:t>Подготовили:</a:t>
            </a:r>
          </a:p>
          <a:p>
            <a:pPr algn="r"/>
            <a:r>
              <a:rPr lang="ru-RU" sz="2000" dirty="0" smtClean="0">
                <a:ln w="0"/>
                <a:solidFill>
                  <a:schemeClr val="tx1">
                    <a:lumMod val="85000"/>
                    <a:lumOff val="15000"/>
                  </a:schemeClr>
                </a:solidFill>
              </a:rPr>
              <a:t>Симагина А.П.</a:t>
            </a:r>
          </a:p>
          <a:p>
            <a:pPr algn="r"/>
            <a:r>
              <a:rPr lang="ru-RU" sz="2000" dirty="0" smtClean="0">
                <a:ln w="0"/>
                <a:solidFill>
                  <a:schemeClr val="tx1">
                    <a:lumMod val="85000"/>
                    <a:lumOff val="15000"/>
                  </a:schemeClr>
                </a:solidFill>
              </a:rPr>
              <a:t>Панкратова Ю.А.</a:t>
            </a:r>
            <a:endParaRPr lang="ru-RU" sz="2000" dirty="0">
              <a:ln w="0"/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242371" y="6213513"/>
            <a:ext cx="9529590" cy="495759"/>
          </a:xfrm>
          <a:prstGeom prst="rect">
            <a:avLst/>
          </a:prstGeom>
          <a:solidFill>
            <a:schemeClr val="lt1">
              <a:alpha val="56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61353" y="1847087"/>
            <a:ext cx="5158319" cy="421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9336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8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42371" y="6213513"/>
            <a:ext cx="9529590" cy="495759"/>
          </a:xfrm>
          <a:prstGeom prst="rect">
            <a:avLst/>
          </a:prstGeom>
          <a:solidFill>
            <a:schemeClr val="lt1">
              <a:alpha val="56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61802" y="6312283"/>
            <a:ext cx="428969" cy="365125"/>
          </a:xfrm>
        </p:spPr>
        <p:txBody>
          <a:bodyPr/>
          <a:lstStyle/>
          <a:p>
            <a:fld id="{6761CEE9-399B-4C0E-B48E-F74E1AF38FF3}" type="slidenum">
              <a:rPr lang="ru-RU" sz="1400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</a:t>
            </a:fld>
            <a:endParaRPr lang="ru-RU" sz="14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363557" y="308474"/>
            <a:ext cx="8427214" cy="6549526"/>
          </a:xfrm>
          <a:prstGeom prst="round2DiagRect">
            <a:avLst>
              <a:gd name="adj1" fmla="val 23259"/>
              <a:gd name="adj2" fmla="val 0"/>
            </a:avLst>
          </a:prstGeom>
          <a:pattFill prst="pct1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2808" y="457200"/>
            <a:ext cx="70396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>
              <a:solidFill>
                <a:srgbClr val="00B0F0"/>
              </a:solidFill>
              <a:latin typeface="Arial" panose="020B0604020202020204" pitchFamily="34" charset="0"/>
            </a:endParaRPr>
          </a:p>
          <a:p>
            <a:endParaRPr lang="ru-RU" sz="3600" dirty="0">
              <a:solidFill>
                <a:srgbClr val="111111"/>
              </a:solidFill>
              <a:latin typeface="Arial" panose="020B0604020202020204" pitchFamily="34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 flipV="1">
            <a:off x="363557" y="6808041"/>
            <a:ext cx="8427214" cy="49957"/>
          </a:xfrm>
          <a:prstGeom prst="round2DiagRect">
            <a:avLst>
              <a:gd name="adj1" fmla="val 3517"/>
              <a:gd name="adj2" fmla="val 0"/>
            </a:avLst>
          </a:prstGeom>
          <a:solidFill>
            <a:schemeClr val="bg1"/>
          </a:solidFill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07698" y="457200"/>
            <a:ext cx="6793302" cy="5960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4635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8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42371" y="6213513"/>
            <a:ext cx="9529590" cy="495759"/>
          </a:xfrm>
          <a:prstGeom prst="rect">
            <a:avLst/>
          </a:prstGeom>
          <a:solidFill>
            <a:schemeClr val="lt1">
              <a:alpha val="56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61802" y="6312283"/>
            <a:ext cx="428969" cy="365125"/>
          </a:xfrm>
        </p:spPr>
        <p:txBody>
          <a:bodyPr/>
          <a:lstStyle/>
          <a:p>
            <a:fld id="{6761CEE9-399B-4C0E-B48E-F74E1AF38FF3}" type="slidenum">
              <a:rPr lang="ru-RU" sz="1400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</a:t>
            </a:fld>
            <a:endParaRPr lang="ru-RU" sz="14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363557" y="308474"/>
            <a:ext cx="8427214" cy="6549526"/>
          </a:xfrm>
          <a:prstGeom prst="round2DiagRect">
            <a:avLst>
              <a:gd name="adj1" fmla="val 23259"/>
              <a:gd name="adj2" fmla="val 0"/>
            </a:avLst>
          </a:prstGeom>
          <a:pattFill prst="pct1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2808" y="457200"/>
            <a:ext cx="70396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>
              <a:solidFill>
                <a:srgbClr val="00B0F0"/>
              </a:solidFill>
              <a:latin typeface="Arial" panose="020B0604020202020204" pitchFamily="34" charset="0"/>
            </a:endParaRPr>
          </a:p>
          <a:p>
            <a:endParaRPr lang="ru-RU" sz="3600" dirty="0">
              <a:solidFill>
                <a:srgbClr val="111111"/>
              </a:solidFill>
              <a:latin typeface="Arial" panose="020B0604020202020204" pitchFamily="34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 flipV="1">
            <a:off x="363557" y="6808041"/>
            <a:ext cx="8427214" cy="49957"/>
          </a:xfrm>
          <a:prstGeom prst="round2DiagRect">
            <a:avLst>
              <a:gd name="adj1" fmla="val 3517"/>
              <a:gd name="adj2" fmla="val 0"/>
            </a:avLst>
          </a:prstGeom>
          <a:solidFill>
            <a:schemeClr val="bg1"/>
          </a:solidFill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9048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8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42371" y="6213513"/>
            <a:ext cx="9529590" cy="495759"/>
          </a:xfrm>
          <a:prstGeom prst="rect">
            <a:avLst/>
          </a:prstGeom>
          <a:solidFill>
            <a:schemeClr val="lt1">
              <a:alpha val="56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61802" y="6312283"/>
            <a:ext cx="428969" cy="365125"/>
          </a:xfrm>
        </p:spPr>
        <p:txBody>
          <a:bodyPr/>
          <a:lstStyle/>
          <a:p>
            <a:fld id="{6761CEE9-399B-4C0E-B48E-F74E1AF38FF3}" type="slidenum">
              <a:rPr lang="ru-RU" sz="14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/>
              <a:t>2</a:t>
            </a:fld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363557" y="308474"/>
            <a:ext cx="8427214" cy="661011"/>
          </a:xfrm>
          <a:prstGeom prst="round2DiagRect">
            <a:avLst>
              <a:gd name="adj1" fmla="val 23259"/>
              <a:gd name="adj2" fmla="val 0"/>
            </a:avLst>
          </a:prstGeom>
          <a:pattFill prst="pct1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62710" y="308471"/>
            <a:ext cx="768977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Задачи:</a:t>
            </a:r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  <a:p>
            <a:endParaRPr lang="ru-RU" sz="3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3200" dirty="0">
                <a:solidFill>
                  <a:srgbClr val="FF0000"/>
                </a:solidFill>
              </a:rPr>
              <a:t>*</a:t>
            </a:r>
            <a:r>
              <a:rPr lang="ru-RU" sz="3200" dirty="0" smtClean="0">
                <a:solidFill>
                  <a:srgbClr val="FF0000"/>
                </a:solidFill>
              </a:rPr>
              <a:t>Вызывать стремление самостоятельно выбирать любимый персонаж и передавать в лепке его характерные признаки;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Arial" panose="020B0604020202020204" pitchFamily="34" charset="0"/>
              </a:rPr>
              <a:t>*</a:t>
            </a:r>
            <a:r>
              <a:rPr lang="ru-RU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Развивать </a:t>
            </a:r>
            <a:r>
              <a:rPr lang="ru-RU" sz="2800" dirty="0">
                <a:solidFill>
                  <a:srgbClr val="FF0000"/>
                </a:solidFill>
                <a:latin typeface="Arial" panose="020B0604020202020204" pitchFamily="34" charset="0"/>
              </a:rPr>
              <a:t>мелкую моторику рук, речь и память детей</a:t>
            </a:r>
            <a:r>
              <a:rPr lang="ru-RU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;</a:t>
            </a:r>
          </a:p>
          <a:p>
            <a:r>
              <a:rPr lang="ru-RU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*Воспитывать </a:t>
            </a:r>
            <a:r>
              <a:rPr lang="ru-RU" sz="2800" dirty="0">
                <a:solidFill>
                  <a:srgbClr val="FF0000"/>
                </a:solidFill>
                <a:latin typeface="Arial" panose="020B0604020202020204" pitchFamily="34" charset="0"/>
              </a:rPr>
              <a:t>бережное отношение к игрушкам.</a:t>
            </a:r>
            <a:endParaRPr lang="ru-RU" sz="2800" dirty="0" smtClean="0">
              <a:solidFill>
                <a:srgbClr val="FF0000"/>
              </a:solidFill>
            </a:endParaRPr>
          </a:p>
          <a:p>
            <a:endParaRPr lang="ru-RU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 flipV="1">
            <a:off x="363557" y="6808041"/>
            <a:ext cx="8427214" cy="49957"/>
          </a:xfrm>
          <a:prstGeom prst="round2DiagRect">
            <a:avLst>
              <a:gd name="adj1" fmla="val 3517"/>
              <a:gd name="adj2" fmla="val 0"/>
            </a:avLst>
          </a:prstGeom>
          <a:solidFill>
            <a:schemeClr val="bg1"/>
          </a:solidFill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8316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8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42371" y="6213513"/>
            <a:ext cx="9529590" cy="495759"/>
          </a:xfrm>
          <a:prstGeom prst="rect">
            <a:avLst/>
          </a:prstGeom>
          <a:solidFill>
            <a:schemeClr val="lt1">
              <a:alpha val="56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61802" y="6312283"/>
            <a:ext cx="428969" cy="365125"/>
          </a:xfrm>
        </p:spPr>
        <p:txBody>
          <a:bodyPr/>
          <a:lstStyle/>
          <a:p>
            <a:fld id="{6761CEE9-399B-4C0E-B48E-F74E1AF38FF3}" type="slidenum">
              <a:rPr lang="ru-RU" sz="14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/>
              <a:t>3</a:t>
            </a:fld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363557" y="308474"/>
            <a:ext cx="8427214" cy="661011"/>
          </a:xfrm>
          <a:prstGeom prst="round2DiagRect">
            <a:avLst>
              <a:gd name="adj1" fmla="val 23259"/>
              <a:gd name="adj2" fmla="val 0"/>
            </a:avLst>
          </a:prstGeom>
          <a:pattFill prst="pct1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62710" y="308471"/>
            <a:ext cx="76897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>
                <a:solidFill>
                  <a:srgbClr val="111111"/>
                </a:solidFill>
                <a:latin typeface="Arial" panose="020B0604020202020204" pitchFamily="34" charset="0"/>
              </a:rPr>
              <a:t>Оборудование:</a:t>
            </a:r>
            <a:endParaRPr lang="ru-RU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63557" y="1364257"/>
            <a:ext cx="8427214" cy="4408582"/>
          </a:xfrm>
          <a:prstGeom prst="round2DiagRect">
            <a:avLst>
              <a:gd name="adj1" fmla="val 3517"/>
              <a:gd name="adj2" fmla="val 0"/>
            </a:avLst>
          </a:prstGeom>
          <a:solidFill>
            <a:schemeClr val="bg1"/>
          </a:solidFill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168176560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324724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8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42371" y="6213513"/>
            <a:ext cx="9529590" cy="495759"/>
          </a:xfrm>
          <a:prstGeom prst="rect">
            <a:avLst/>
          </a:prstGeom>
          <a:solidFill>
            <a:schemeClr val="lt1">
              <a:alpha val="56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61802" y="6312283"/>
            <a:ext cx="428969" cy="365125"/>
          </a:xfrm>
        </p:spPr>
        <p:txBody>
          <a:bodyPr/>
          <a:lstStyle/>
          <a:p>
            <a:fld id="{6761CEE9-399B-4C0E-B48E-F74E1AF38FF3}" type="slidenum">
              <a:rPr lang="ru-RU" sz="1400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</a:t>
            </a:fld>
            <a:endParaRPr lang="ru-RU" sz="14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363557" y="308474"/>
            <a:ext cx="8427214" cy="661011"/>
          </a:xfrm>
          <a:prstGeom prst="round2DiagRect">
            <a:avLst>
              <a:gd name="adj1" fmla="val 23259"/>
              <a:gd name="adj2" fmla="val 0"/>
            </a:avLst>
          </a:prstGeom>
          <a:pattFill prst="pct1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2710" y="308471"/>
            <a:ext cx="7689773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ru-RU" sz="3600" b="1" dirty="0">
                <a:solidFill>
                  <a:srgbClr val="111111"/>
                </a:solidFill>
                <a:latin typeface="Arial" panose="020B0604020202020204" pitchFamily="34" charset="0"/>
              </a:rPr>
              <a:t>Предварительная работа:</a:t>
            </a:r>
            <a:endParaRPr lang="ru-RU" sz="36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endParaRPr lang="ru-RU" sz="36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r>
              <a:rPr lang="ru-RU" sz="3200" dirty="0" smtClean="0">
                <a:solidFill>
                  <a:srgbClr val="111111"/>
                </a:solidFill>
                <a:latin typeface="Arial" panose="020B0604020202020204" pitchFamily="34" charset="0"/>
              </a:rPr>
              <a:t>Беседа </a:t>
            </a:r>
            <a:r>
              <a:rPr lang="ru-RU" sz="3200" dirty="0">
                <a:solidFill>
                  <a:srgbClr val="111111"/>
                </a:solidFill>
                <a:latin typeface="Arial" panose="020B0604020202020204" pitchFamily="34" charset="0"/>
              </a:rPr>
              <a:t>о бережном отношении к игрушкам</a:t>
            </a:r>
            <a:r>
              <a:rPr lang="ru-RU" sz="3200" dirty="0" smtClean="0">
                <a:solidFill>
                  <a:srgbClr val="111111"/>
                </a:solidFill>
                <a:latin typeface="Arial" panose="020B0604020202020204" pitchFamily="34" charset="0"/>
              </a:rPr>
              <a:t>;</a:t>
            </a:r>
          </a:p>
          <a:p>
            <a:r>
              <a:rPr lang="ru-RU" sz="3200" dirty="0">
                <a:solidFill>
                  <a:srgbClr val="111111"/>
                </a:solidFill>
                <a:latin typeface="Arial" panose="020B0604020202020204" pitchFamily="34" charset="0"/>
              </a:rPr>
              <a:t>Р</a:t>
            </a:r>
            <a:r>
              <a:rPr lang="ru-RU" sz="3200" dirty="0" smtClean="0">
                <a:solidFill>
                  <a:srgbClr val="111111"/>
                </a:solidFill>
                <a:latin typeface="Arial" panose="020B0604020202020204" pitchFamily="34" charset="0"/>
              </a:rPr>
              <a:t>ассматривание </a:t>
            </a:r>
            <a:r>
              <a:rPr lang="ru-RU" sz="3200" dirty="0">
                <a:solidFill>
                  <a:srgbClr val="111111"/>
                </a:solidFill>
                <a:latin typeface="Arial" panose="020B0604020202020204" pitchFamily="34" charset="0"/>
              </a:rPr>
              <a:t>игрушек</a:t>
            </a:r>
            <a:r>
              <a:rPr lang="ru-RU" sz="3200" dirty="0" smtClean="0">
                <a:solidFill>
                  <a:srgbClr val="111111"/>
                </a:solidFill>
                <a:latin typeface="Arial" panose="020B0604020202020204" pitchFamily="34" charset="0"/>
              </a:rPr>
              <a:t>;</a:t>
            </a:r>
          </a:p>
          <a:p>
            <a:r>
              <a:rPr lang="ru-RU" sz="3200" dirty="0">
                <a:solidFill>
                  <a:srgbClr val="111111"/>
                </a:solidFill>
                <a:latin typeface="Arial" panose="020B0604020202020204" pitchFamily="34" charset="0"/>
              </a:rPr>
              <a:t>С</a:t>
            </a:r>
            <a:r>
              <a:rPr lang="ru-RU" sz="3200" dirty="0" smtClean="0">
                <a:solidFill>
                  <a:srgbClr val="111111"/>
                </a:solidFill>
                <a:latin typeface="Arial" panose="020B0604020202020204" pitchFamily="34" charset="0"/>
              </a:rPr>
              <a:t>оставление </a:t>
            </a:r>
            <a:r>
              <a:rPr lang="ru-RU" sz="3200" dirty="0">
                <a:solidFill>
                  <a:srgbClr val="111111"/>
                </a:solidFill>
                <a:latin typeface="Arial" panose="020B0604020202020204" pitchFamily="34" charset="0"/>
              </a:rPr>
              <a:t>рассказа о любимой </a:t>
            </a:r>
            <a:r>
              <a:rPr lang="ru-RU" sz="3200" dirty="0" smtClean="0">
                <a:solidFill>
                  <a:srgbClr val="111111"/>
                </a:solidFill>
                <a:latin typeface="Arial" panose="020B0604020202020204" pitchFamily="34" charset="0"/>
              </a:rPr>
              <a:t>игрушке;</a:t>
            </a:r>
          </a:p>
          <a:p>
            <a:r>
              <a:rPr lang="ru-RU" sz="3200" dirty="0">
                <a:solidFill>
                  <a:srgbClr val="111111"/>
                </a:solidFill>
                <a:latin typeface="Arial" panose="020B0604020202020204" pitchFamily="34" charset="0"/>
              </a:rPr>
              <a:t>Ч</a:t>
            </a:r>
            <a:r>
              <a:rPr lang="ru-RU" sz="3200" dirty="0" smtClean="0">
                <a:solidFill>
                  <a:srgbClr val="111111"/>
                </a:solidFill>
                <a:latin typeface="Arial" panose="020B0604020202020204" pitchFamily="34" charset="0"/>
              </a:rPr>
              <a:t>тение </a:t>
            </a:r>
            <a:r>
              <a:rPr lang="ru-RU" sz="3200" dirty="0">
                <a:solidFill>
                  <a:srgbClr val="111111"/>
                </a:solidFill>
                <a:latin typeface="Arial" panose="020B0604020202020204" pitchFamily="34" charset="0"/>
              </a:rPr>
              <a:t>стихотворений об игрушках А. </a:t>
            </a:r>
            <a:r>
              <a:rPr lang="ru-RU" sz="3200" dirty="0" err="1" smtClean="0">
                <a:solidFill>
                  <a:srgbClr val="111111"/>
                </a:solidFill>
                <a:latin typeface="Arial" panose="020B0604020202020204" pitchFamily="34" charset="0"/>
              </a:rPr>
              <a:t>Барто</a:t>
            </a:r>
            <a:r>
              <a:rPr lang="ru-RU" sz="3200" dirty="0" smtClean="0">
                <a:solidFill>
                  <a:srgbClr val="111111"/>
                </a:solidFill>
                <a:latin typeface="Arial" panose="020B0604020202020204" pitchFamily="34" charset="0"/>
              </a:rPr>
              <a:t>.</a:t>
            </a:r>
            <a:endParaRPr lang="ru-RU" sz="3200" dirty="0" smtClean="0">
              <a:solidFill>
                <a:srgbClr val="FF0000"/>
              </a:solidFill>
            </a:endParaRPr>
          </a:p>
          <a:p>
            <a:endParaRPr lang="ru-RU" sz="36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 flipV="1">
            <a:off x="363557" y="6808041"/>
            <a:ext cx="8427214" cy="49957"/>
          </a:xfrm>
          <a:prstGeom prst="round2DiagRect">
            <a:avLst>
              <a:gd name="adj1" fmla="val 3517"/>
              <a:gd name="adj2" fmla="val 0"/>
            </a:avLst>
          </a:prstGeom>
          <a:solidFill>
            <a:schemeClr val="bg1"/>
          </a:solidFill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219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8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42371" y="6213513"/>
            <a:ext cx="9529590" cy="495759"/>
          </a:xfrm>
          <a:prstGeom prst="rect">
            <a:avLst/>
          </a:prstGeom>
          <a:solidFill>
            <a:schemeClr val="lt1">
              <a:alpha val="56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61802" y="6312283"/>
            <a:ext cx="428969" cy="365125"/>
          </a:xfrm>
        </p:spPr>
        <p:txBody>
          <a:bodyPr/>
          <a:lstStyle/>
          <a:p>
            <a:fld id="{6761CEE9-399B-4C0E-B48E-F74E1AF38FF3}" type="slidenum">
              <a:rPr lang="ru-RU" sz="1400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</a:t>
            </a:fld>
            <a:endParaRPr lang="ru-RU" sz="14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363557" y="308474"/>
            <a:ext cx="8427214" cy="661011"/>
          </a:xfrm>
          <a:prstGeom prst="round2DiagRect">
            <a:avLst>
              <a:gd name="adj1" fmla="val 23259"/>
              <a:gd name="adj2" fmla="val 0"/>
            </a:avLst>
          </a:prstGeom>
          <a:pattFill prst="pct1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08694" y="379561"/>
            <a:ext cx="7686656" cy="87385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ru-RU" sz="3600" b="1" dirty="0" smtClean="0">
                <a:solidFill>
                  <a:srgbClr val="111111"/>
                </a:solidFill>
                <a:latin typeface="Arial" panose="020B0604020202020204" pitchFamily="34" charset="0"/>
              </a:rPr>
              <a:t>Агния </a:t>
            </a:r>
            <a:r>
              <a:rPr lang="ru-RU" sz="3600" b="1" dirty="0" err="1" smtClean="0">
                <a:solidFill>
                  <a:srgbClr val="111111"/>
                </a:solidFill>
                <a:latin typeface="Arial" panose="020B0604020202020204" pitchFamily="34" charset="0"/>
              </a:rPr>
              <a:t>Барто</a:t>
            </a:r>
            <a:r>
              <a:rPr lang="ru-RU" sz="3600" b="1" dirty="0" smtClean="0">
                <a:solidFill>
                  <a:srgbClr val="111111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ru-RU" sz="1400" b="1" dirty="0" smtClean="0">
                <a:solidFill>
                  <a:srgbClr val="111111"/>
                </a:solidFill>
                <a:latin typeface="Arial" panose="020B0604020202020204" pitchFamily="34" charset="0"/>
              </a:rPr>
              <a:t> </a:t>
            </a:r>
            <a:r>
              <a:rPr lang="ru-RU" sz="1600" b="1" dirty="0" smtClean="0">
                <a:solidFill>
                  <a:srgbClr val="8630A1"/>
                </a:solidFill>
                <a:latin typeface="Helvetica Neue"/>
              </a:rPr>
              <a:t>Лошадка</a:t>
            </a:r>
            <a:endParaRPr lang="ru-RU" sz="1600" b="1" dirty="0">
              <a:solidFill>
                <a:srgbClr val="8630A1"/>
              </a:solidFill>
              <a:latin typeface="Helvetica Neue"/>
            </a:endParaRPr>
          </a:p>
          <a:p>
            <a:r>
              <a:rPr lang="ru-RU" sz="1400" dirty="0">
                <a:solidFill>
                  <a:srgbClr val="1D2129"/>
                </a:solidFill>
                <a:latin typeface="Helvetica Neue"/>
              </a:rPr>
              <a:t>Я люблю свою лошадку,</a:t>
            </a:r>
            <a:br>
              <a:rPr lang="ru-RU" sz="1400" dirty="0">
                <a:solidFill>
                  <a:srgbClr val="1D2129"/>
                </a:solidFill>
                <a:latin typeface="Helvetica Neue"/>
              </a:rPr>
            </a:br>
            <a:r>
              <a:rPr lang="ru-RU" sz="1400" dirty="0">
                <a:solidFill>
                  <a:srgbClr val="1D2129"/>
                </a:solidFill>
                <a:latin typeface="Helvetica Neue"/>
              </a:rPr>
              <a:t>Причешу ей шёрстку гладко,</a:t>
            </a:r>
            <a:br>
              <a:rPr lang="ru-RU" sz="1400" dirty="0">
                <a:solidFill>
                  <a:srgbClr val="1D2129"/>
                </a:solidFill>
                <a:latin typeface="Helvetica Neue"/>
              </a:rPr>
            </a:br>
            <a:r>
              <a:rPr lang="ru-RU" sz="1400" dirty="0">
                <a:solidFill>
                  <a:srgbClr val="1D2129"/>
                </a:solidFill>
                <a:latin typeface="Helvetica Neue"/>
              </a:rPr>
              <a:t>Гребешком приглажу хвостик</a:t>
            </a:r>
            <a:br>
              <a:rPr lang="ru-RU" sz="1400" dirty="0">
                <a:solidFill>
                  <a:srgbClr val="1D2129"/>
                </a:solidFill>
                <a:latin typeface="Helvetica Neue"/>
              </a:rPr>
            </a:br>
            <a:r>
              <a:rPr lang="ru-RU" sz="1400" dirty="0">
                <a:solidFill>
                  <a:srgbClr val="1D2129"/>
                </a:solidFill>
                <a:latin typeface="Helvetica Neue"/>
              </a:rPr>
              <a:t>И верхом поеду в </a:t>
            </a:r>
            <a:r>
              <a:rPr lang="ru-RU" sz="1400" dirty="0" smtClean="0">
                <a:solidFill>
                  <a:srgbClr val="1D2129"/>
                </a:solidFill>
                <a:latin typeface="Helvetica Neue"/>
              </a:rPr>
              <a:t>гости.</a:t>
            </a:r>
            <a:endParaRPr lang="ru-RU" sz="1400" dirty="0">
              <a:solidFill>
                <a:srgbClr val="1D2129"/>
              </a:solidFill>
              <a:latin typeface="Helvetica Neue"/>
            </a:endParaRPr>
          </a:p>
          <a:p>
            <a:r>
              <a:rPr lang="ru-RU" sz="1600" b="1" dirty="0">
                <a:solidFill>
                  <a:srgbClr val="8630A1"/>
                </a:solidFill>
                <a:latin typeface="Helvetica Neue"/>
              </a:rPr>
              <a:t>Кораблик</a:t>
            </a:r>
          </a:p>
          <a:p>
            <a:r>
              <a:rPr lang="ru-RU" sz="1400" dirty="0">
                <a:solidFill>
                  <a:srgbClr val="1D2129"/>
                </a:solidFill>
                <a:latin typeface="Helvetica Neue"/>
              </a:rPr>
              <a:t>Матросская шапка,</a:t>
            </a:r>
            <a:br>
              <a:rPr lang="ru-RU" sz="1400" dirty="0">
                <a:solidFill>
                  <a:srgbClr val="1D2129"/>
                </a:solidFill>
                <a:latin typeface="Helvetica Neue"/>
              </a:rPr>
            </a:br>
            <a:r>
              <a:rPr lang="ru-RU" sz="1400" dirty="0">
                <a:solidFill>
                  <a:srgbClr val="1D2129"/>
                </a:solidFill>
                <a:latin typeface="Helvetica Neue"/>
              </a:rPr>
              <a:t>Верёвка в руке,</a:t>
            </a:r>
            <a:br>
              <a:rPr lang="ru-RU" sz="1400" dirty="0">
                <a:solidFill>
                  <a:srgbClr val="1D2129"/>
                </a:solidFill>
                <a:latin typeface="Helvetica Neue"/>
              </a:rPr>
            </a:br>
            <a:r>
              <a:rPr lang="ru-RU" sz="1400" dirty="0">
                <a:solidFill>
                  <a:srgbClr val="1D2129"/>
                </a:solidFill>
                <a:latin typeface="Helvetica Neue"/>
              </a:rPr>
              <a:t>Тяну я кораблик</a:t>
            </a:r>
            <a:br>
              <a:rPr lang="ru-RU" sz="1400" dirty="0">
                <a:solidFill>
                  <a:srgbClr val="1D2129"/>
                </a:solidFill>
                <a:latin typeface="Helvetica Neue"/>
              </a:rPr>
            </a:br>
            <a:r>
              <a:rPr lang="ru-RU" sz="1400" dirty="0">
                <a:solidFill>
                  <a:srgbClr val="1D2129"/>
                </a:solidFill>
                <a:latin typeface="Helvetica Neue"/>
              </a:rPr>
              <a:t>По быстрой реке.</a:t>
            </a:r>
            <a:br>
              <a:rPr lang="ru-RU" sz="1400" dirty="0">
                <a:solidFill>
                  <a:srgbClr val="1D2129"/>
                </a:solidFill>
                <a:latin typeface="Helvetica Neue"/>
              </a:rPr>
            </a:br>
            <a:r>
              <a:rPr lang="ru-RU" sz="1400" dirty="0">
                <a:solidFill>
                  <a:srgbClr val="1D2129"/>
                </a:solidFill>
                <a:latin typeface="Helvetica Neue"/>
              </a:rPr>
              <a:t>И скачут лягушки</a:t>
            </a:r>
            <a:br>
              <a:rPr lang="ru-RU" sz="1400" dirty="0">
                <a:solidFill>
                  <a:srgbClr val="1D2129"/>
                </a:solidFill>
                <a:latin typeface="Helvetica Neue"/>
              </a:rPr>
            </a:br>
            <a:r>
              <a:rPr lang="ru-RU" sz="1400" dirty="0">
                <a:solidFill>
                  <a:srgbClr val="1D2129"/>
                </a:solidFill>
                <a:latin typeface="Helvetica Neue"/>
              </a:rPr>
              <a:t>За мной по пятам,</a:t>
            </a:r>
            <a:br>
              <a:rPr lang="ru-RU" sz="1400" dirty="0">
                <a:solidFill>
                  <a:srgbClr val="1D2129"/>
                </a:solidFill>
                <a:latin typeface="Helvetica Neue"/>
              </a:rPr>
            </a:br>
            <a:r>
              <a:rPr lang="ru-RU" sz="1400" dirty="0">
                <a:solidFill>
                  <a:srgbClr val="1D2129"/>
                </a:solidFill>
                <a:latin typeface="Helvetica Neue"/>
              </a:rPr>
              <a:t>И просят меня:</a:t>
            </a:r>
            <a:br>
              <a:rPr lang="ru-RU" sz="1400" dirty="0">
                <a:solidFill>
                  <a:srgbClr val="1D2129"/>
                </a:solidFill>
                <a:latin typeface="Helvetica Neue"/>
              </a:rPr>
            </a:br>
            <a:r>
              <a:rPr lang="ru-RU" sz="1400" dirty="0">
                <a:solidFill>
                  <a:srgbClr val="1D2129"/>
                </a:solidFill>
                <a:latin typeface="Helvetica Neue"/>
              </a:rPr>
              <a:t>- Прокати, капитан</a:t>
            </a:r>
            <a:r>
              <a:rPr lang="ru-RU" sz="1400" dirty="0" smtClean="0">
                <a:solidFill>
                  <a:srgbClr val="1D2129"/>
                </a:solidFill>
                <a:latin typeface="Helvetica Neue"/>
              </a:rPr>
              <a:t>!</a:t>
            </a:r>
          </a:p>
          <a:p>
            <a:r>
              <a:rPr lang="ru-RU" sz="1600" b="1" dirty="0">
                <a:solidFill>
                  <a:srgbClr val="8630A1"/>
                </a:solidFill>
                <a:latin typeface="Helvetica Neue"/>
              </a:rPr>
              <a:t>Грузовик</a:t>
            </a:r>
          </a:p>
          <a:p>
            <a:r>
              <a:rPr lang="ru-RU" sz="1400" dirty="0">
                <a:solidFill>
                  <a:srgbClr val="1D2129"/>
                </a:solidFill>
                <a:latin typeface="Helvetica Neue"/>
              </a:rPr>
              <a:t>Нет, напрасно мы решили</a:t>
            </a:r>
            <a:br>
              <a:rPr lang="ru-RU" sz="1400" dirty="0">
                <a:solidFill>
                  <a:srgbClr val="1D2129"/>
                </a:solidFill>
                <a:latin typeface="Helvetica Neue"/>
              </a:rPr>
            </a:br>
            <a:r>
              <a:rPr lang="ru-RU" sz="1400" dirty="0">
                <a:solidFill>
                  <a:srgbClr val="1D2129"/>
                </a:solidFill>
                <a:latin typeface="Helvetica Neue"/>
              </a:rPr>
              <a:t>Прокатить кота в машине:</a:t>
            </a:r>
            <a:br>
              <a:rPr lang="ru-RU" sz="1400" dirty="0">
                <a:solidFill>
                  <a:srgbClr val="1D2129"/>
                </a:solidFill>
                <a:latin typeface="Helvetica Neue"/>
              </a:rPr>
            </a:br>
            <a:r>
              <a:rPr lang="ru-RU" sz="1400" dirty="0">
                <a:solidFill>
                  <a:srgbClr val="1D2129"/>
                </a:solidFill>
                <a:latin typeface="Helvetica Neue"/>
              </a:rPr>
              <a:t>Кот кататься не привык -</a:t>
            </a:r>
            <a:br>
              <a:rPr lang="ru-RU" sz="1400" dirty="0">
                <a:solidFill>
                  <a:srgbClr val="1D2129"/>
                </a:solidFill>
                <a:latin typeface="Helvetica Neue"/>
              </a:rPr>
            </a:br>
            <a:r>
              <a:rPr lang="ru-RU" sz="1400" dirty="0">
                <a:solidFill>
                  <a:srgbClr val="1D2129"/>
                </a:solidFill>
                <a:latin typeface="Helvetica Neue"/>
              </a:rPr>
              <a:t>Опрокинул грузовик.</a:t>
            </a:r>
          </a:p>
          <a:p>
            <a:r>
              <a:rPr lang="ru-RU" sz="1600" b="1" dirty="0">
                <a:solidFill>
                  <a:srgbClr val="8630A1"/>
                </a:solidFill>
                <a:latin typeface="Helvetica Neue"/>
              </a:rPr>
              <a:t>Слон</a:t>
            </a:r>
          </a:p>
          <a:p>
            <a:r>
              <a:rPr lang="ru-RU" sz="1400" dirty="0">
                <a:solidFill>
                  <a:srgbClr val="1D2129"/>
                </a:solidFill>
                <a:latin typeface="Helvetica Neue"/>
              </a:rPr>
              <a:t>Спать пора! Уснул бычок,</a:t>
            </a:r>
            <a:br>
              <a:rPr lang="ru-RU" sz="1400" dirty="0">
                <a:solidFill>
                  <a:srgbClr val="1D2129"/>
                </a:solidFill>
                <a:latin typeface="Helvetica Neue"/>
              </a:rPr>
            </a:br>
            <a:r>
              <a:rPr lang="ru-RU" sz="1400" dirty="0">
                <a:solidFill>
                  <a:srgbClr val="1D2129"/>
                </a:solidFill>
                <a:latin typeface="Helvetica Neue"/>
              </a:rPr>
              <a:t>Лег в коробку на бочок.</a:t>
            </a:r>
            <a:br>
              <a:rPr lang="ru-RU" sz="1400" dirty="0">
                <a:solidFill>
                  <a:srgbClr val="1D2129"/>
                </a:solidFill>
                <a:latin typeface="Helvetica Neue"/>
              </a:rPr>
            </a:br>
            <a:r>
              <a:rPr lang="ru-RU" sz="1400" dirty="0">
                <a:solidFill>
                  <a:srgbClr val="1D2129"/>
                </a:solidFill>
                <a:latin typeface="Helvetica Neue"/>
              </a:rPr>
              <a:t>Сонный мишка лег в кровать,</a:t>
            </a:r>
            <a:br>
              <a:rPr lang="ru-RU" sz="1400" dirty="0">
                <a:solidFill>
                  <a:srgbClr val="1D2129"/>
                </a:solidFill>
                <a:latin typeface="Helvetica Neue"/>
              </a:rPr>
            </a:br>
            <a:r>
              <a:rPr lang="ru-RU" sz="1400" dirty="0">
                <a:solidFill>
                  <a:srgbClr val="1D2129"/>
                </a:solidFill>
                <a:latin typeface="Helvetica Neue"/>
              </a:rPr>
              <a:t>Только слон не хочет спать.</a:t>
            </a:r>
            <a:br>
              <a:rPr lang="ru-RU" sz="1400" dirty="0">
                <a:solidFill>
                  <a:srgbClr val="1D2129"/>
                </a:solidFill>
                <a:latin typeface="Helvetica Neue"/>
              </a:rPr>
            </a:br>
            <a:r>
              <a:rPr lang="ru-RU" sz="1400" dirty="0">
                <a:solidFill>
                  <a:srgbClr val="1D2129"/>
                </a:solidFill>
                <a:latin typeface="Helvetica Neue"/>
              </a:rPr>
              <a:t>Головой качает сон,</a:t>
            </a:r>
            <a:br>
              <a:rPr lang="ru-RU" sz="1400" dirty="0">
                <a:solidFill>
                  <a:srgbClr val="1D2129"/>
                </a:solidFill>
                <a:latin typeface="Helvetica Neue"/>
              </a:rPr>
            </a:br>
            <a:r>
              <a:rPr lang="ru-RU" sz="1400" dirty="0">
                <a:solidFill>
                  <a:srgbClr val="1D2129"/>
                </a:solidFill>
                <a:latin typeface="Helvetica Neue"/>
              </a:rPr>
              <a:t>Он слонихе шлет поклон.</a:t>
            </a:r>
          </a:p>
          <a:p>
            <a:endParaRPr lang="ru-RU" sz="1400" dirty="0">
              <a:solidFill>
                <a:srgbClr val="1D2129"/>
              </a:solidFill>
              <a:latin typeface="Helvetica Neue"/>
            </a:endParaRPr>
          </a:p>
          <a:p>
            <a:endParaRPr lang="ru-RU" sz="36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endParaRPr lang="ru-RU" sz="36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endParaRPr lang="ru-RU" sz="3200" dirty="0" smtClean="0">
              <a:solidFill>
                <a:srgbClr val="FF0000"/>
              </a:solidFill>
            </a:endParaRPr>
          </a:p>
          <a:p>
            <a:endParaRPr lang="ru-RU" sz="36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 flipV="1">
            <a:off x="363557" y="6808041"/>
            <a:ext cx="8427214" cy="49957"/>
          </a:xfrm>
          <a:prstGeom prst="round2DiagRect">
            <a:avLst>
              <a:gd name="adj1" fmla="val 3517"/>
              <a:gd name="adj2" fmla="val 0"/>
            </a:avLst>
          </a:prstGeom>
          <a:solidFill>
            <a:schemeClr val="bg1"/>
          </a:solidFill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4080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8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42371" y="6213513"/>
            <a:ext cx="9529590" cy="495759"/>
          </a:xfrm>
          <a:prstGeom prst="rect">
            <a:avLst/>
          </a:prstGeom>
          <a:solidFill>
            <a:schemeClr val="lt1">
              <a:alpha val="56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61802" y="6312283"/>
            <a:ext cx="428969" cy="365125"/>
          </a:xfrm>
        </p:spPr>
        <p:txBody>
          <a:bodyPr/>
          <a:lstStyle/>
          <a:p>
            <a:fld id="{6761CEE9-399B-4C0E-B48E-F74E1AF38FF3}" type="slidenum">
              <a:rPr lang="ru-RU" sz="1400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6</a:t>
            </a:fld>
            <a:endParaRPr lang="ru-RU" sz="14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363557" y="308474"/>
            <a:ext cx="8427214" cy="6549526"/>
          </a:xfrm>
          <a:prstGeom prst="round2DiagRect">
            <a:avLst>
              <a:gd name="adj1" fmla="val 23259"/>
              <a:gd name="adj2" fmla="val 0"/>
            </a:avLst>
          </a:prstGeom>
          <a:pattFill prst="pct1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2808" y="457200"/>
            <a:ext cx="7039675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anose="020B0604020202020204" pitchFamily="34" charset="0"/>
              </a:rPr>
              <a:t>Вопросы к детям:</a:t>
            </a:r>
          </a:p>
          <a:p>
            <a:r>
              <a:rPr lang="ru-RU" sz="2800" dirty="0" smtClean="0">
                <a:solidFill>
                  <a:srgbClr val="00B0F0"/>
                </a:solidFill>
                <a:latin typeface="Arial" panose="020B0604020202020204" pitchFamily="34" charset="0"/>
              </a:rPr>
              <a:t>- </a:t>
            </a:r>
            <a:r>
              <a:rPr lang="ru-RU" sz="2800" dirty="0">
                <a:solidFill>
                  <a:srgbClr val="00B0F0"/>
                </a:solidFill>
                <a:latin typeface="Arial" panose="020B0604020202020204" pitchFamily="34" charset="0"/>
              </a:rPr>
              <a:t>Ребята, посмотрите на фигурки животных и кукол. Из каких частей они состоят? </a:t>
            </a:r>
          </a:p>
          <a:p>
            <a:r>
              <a:rPr lang="ru-RU" sz="2800" dirty="0">
                <a:solidFill>
                  <a:srgbClr val="00B0F0"/>
                </a:solidFill>
                <a:latin typeface="Arial" panose="020B0604020202020204" pitchFamily="34" charset="0"/>
              </a:rPr>
              <a:t>- Многие игрушки состоят из валиков, жгутиков, шаров. Какую форму имеет голова? Туловище? Руки и ноги? (ответы детей)</a:t>
            </a:r>
          </a:p>
          <a:p>
            <a:r>
              <a:rPr lang="ru-RU" sz="2800" dirty="0">
                <a:solidFill>
                  <a:srgbClr val="00B0F0"/>
                </a:solidFill>
                <a:latin typeface="Arial" panose="020B0604020202020204" pitchFamily="34" charset="0"/>
              </a:rPr>
              <a:t>- Правильно, голова – это шар, туловище сделаем из валика, а руки и ноги – это жгуты</a:t>
            </a:r>
            <a:r>
              <a:rPr lang="ru-RU" sz="2800" dirty="0" smtClean="0">
                <a:solidFill>
                  <a:srgbClr val="00B0F0"/>
                </a:solidFill>
                <a:latin typeface="Arial" panose="020B0604020202020204" pitchFamily="34" charset="0"/>
              </a:rPr>
              <a:t>. Мелкие </a:t>
            </a:r>
            <a:r>
              <a:rPr lang="ru-RU" sz="2800" dirty="0">
                <a:solidFill>
                  <a:srgbClr val="00B0F0"/>
                </a:solidFill>
                <a:latin typeface="Arial" panose="020B0604020202020204" pitchFamily="34" charset="0"/>
              </a:rPr>
              <a:t>детали можно сделать способом оттягивания или нарисовать стекой.</a:t>
            </a:r>
          </a:p>
          <a:p>
            <a:endParaRPr lang="ru-RU" sz="3600" b="0" i="0" dirty="0">
              <a:solidFill>
                <a:srgbClr val="11111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 flipV="1">
            <a:off x="363557" y="6808041"/>
            <a:ext cx="8427214" cy="49957"/>
          </a:xfrm>
          <a:prstGeom prst="round2DiagRect">
            <a:avLst>
              <a:gd name="adj1" fmla="val 3517"/>
              <a:gd name="adj2" fmla="val 0"/>
            </a:avLst>
          </a:prstGeom>
          <a:solidFill>
            <a:schemeClr val="bg1"/>
          </a:solidFill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387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8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42371" y="6213513"/>
            <a:ext cx="9529590" cy="495759"/>
          </a:xfrm>
          <a:prstGeom prst="rect">
            <a:avLst/>
          </a:prstGeom>
          <a:solidFill>
            <a:schemeClr val="lt1">
              <a:alpha val="56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61802" y="6312283"/>
            <a:ext cx="428969" cy="365125"/>
          </a:xfrm>
        </p:spPr>
        <p:txBody>
          <a:bodyPr/>
          <a:lstStyle/>
          <a:p>
            <a:fld id="{6761CEE9-399B-4C0E-B48E-F74E1AF38FF3}" type="slidenum">
              <a:rPr lang="ru-RU" sz="1400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7</a:t>
            </a:fld>
            <a:endParaRPr lang="ru-RU" sz="14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363557" y="308474"/>
            <a:ext cx="8427214" cy="661011"/>
          </a:xfrm>
          <a:prstGeom prst="round2DiagRect">
            <a:avLst>
              <a:gd name="adj1" fmla="val 23259"/>
              <a:gd name="adj2" fmla="val 0"/>
            </a:avLst>
          </a:prstGeom>
          <a:pattFill prst="pct1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4453" y="379561"/>
            <a:ext cx="8169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111111"/>
                </a:solidFill>
                <a:latin typeface="Arial" panose="020B0604020202020204" pitchFamily="34" charset="0"/>
              </a:rPr>
              <a:t>А </a:t>
            </a:r>
            <a:r>
              <a:rPr lang="ru-RU" sz="2400" dirty="0" smtClean="0">
                <a:solidFill>
                  <a:srgbClr val="111111"/>
                </a:solidFill>
                <a:latin typeface="Arial" panose="020B0604020202020204" pitchFamily="34" charset="0"/>
              </a:rPr>
              <a:t>сейчас начнем лепить </a:t>
            </a:r>
            <a:r>
              <a:rPr lang="ru-RU" sz="2400" dirty="0">
                <a:solidFill>
                  <a:srgbClr val="111111"/>
                </a:solidFill>
                <a:latin typeface="Arial" panose="020B0604020202020204" pitchFamily="34" charset="0"/>
              </a:rPr>
              <a:t>свою любимую игрушку</a:t>
            </a:r>
            <a:r>
              <a:rPr lang="ru-RU" sz="2400" dirty="0" smtClean="0">
                <a:solidFill>
                  <a:srgbClr val="111111"/>
                </a:solidFill>
                <a:latin typeface="Arial" panose="020B0604020202020204" pitchFamily="34" charset="0"/>
              </a:rPr>
              <a:t>.</a:t>
            </a:r>
          </a:p>
          <a:p>
            <a:endParaRPr lang="ru-RU" sz="24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 flipV="1">
            <a:off x="363557" y="6808041"/>
            <a:ext cx="8427214" cy="49957"/>
          </a:xfrm>
          <a:prstGeom prst="round2DiagRect">
            <a:avLst>
              <a:gd name="adj1" fmla="val 3517"/>
              <a:gd name="adj2" fmla="val 0"/>
            </a:avLst>
          </a:prstGeom>
          <a:solidFill>
            <a:schemeClr val="bg1"/>
          </a:solidFill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2475" y="1044680"/>
            <a:ext cx="7769524" cy="5409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2238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8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42371" y="6213513"/>
            <a:ext cx="9529590" cy="495759"/>
          </a:xfrm>
          <a:prstGeom prst="rect">
            <a:avLst/>
          </a:prstGeom>
          <a:solidFill>
            <a:schemeClr val="lt1">
              <a:alpha val="56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61802" y="6312283"/>
            <a:ext cx="428969" cy="365125"/>
          </a:xfrm>
        </p:spPr>
        <p:txBody>
          <a:bodyPr/>
          <a:lstStyle/>
          <a:p>
            <a:fld id="{6761CEE9-399B-4C0E-B48E-F74E1AF38FF3}" type="slidenum">
              <a:rPr lang="ru-RU" sz="1400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8</a:t>
            </a:fld>
            <a:endParaRPr lang="ru-RU" sz="14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363557" y="308474"/>
            <a:ext cx="8427214" cy="6549524"/>
          </a:xfrm>
          <a:prstGeom prst="round2DiagRect">
            <a:avLst>
              <a:gd name="adj1" fmla="val 23259"/>
              <a:gd name="adj2" fmla="val 0"/>
            </a:avLst>
          </a:prstGeom>
          <a:pattFill prst="pct1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2710" y="308471"/>
            <a:ext cx="76897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endParaRPr lang="ru-RU" sz="3200" dirty="0" smtClean="0">
              <a:solidFill>
                <a:srgbClr val="FF0000"/>
              </a:solidFill>
            </a:endParaRPr>
          </a:p>
          <a:p>
            <a:endParaRPr lang="ru-RU" sz="36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 flipV="1">
            <a:off x="363557" y="6808041"/>
            <a:ext cx="8427214" cy="49957"/>
          </a:xfrm>
          <a:prstGeom prst="round2DiagRect">
            <a:avLst>
              <a:gd name="adj1" fmla="val 3517"/>
              <a:gd name="adj2" fmla="val 0"/>
            </a:avLst>
          </a:prstGeom>
          <a:solidFill>
            <a:schemeClr val="bg1"/>
          </a:solidFill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724619"/>
            <a:ext cx="7620000" cy="5587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3579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8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42371" y="6213513"/>
            <a:ext cx="9529590" cy="495759"/>
          </a:xfrm>
          <a:prstGeom prst="rect">
            <a:avLst/>
          </a:prstGeom>
          <a:solidFill>
            <a:schemeClr val="lt1">
              <a:alpha val="56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61802" y="6312283"/>
            <a:ext cx="428969" cy="365125"/>
          </a:xfrm>
        </p:spPr>
        <p:txBody>
          <a:bodyPr/>
          <a:lstStyle/>
          <a:p>
            <a:fld id="{6761CEE9-399B-4C0E-B48E-F74E1AF38FF3}" type="slidenum">
              <a:rPr lang="ru-RU" sz="1400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9</a:t>
            </a:fld>
            <a:endParaRPr lang="ru-RU" sz="1400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363557" y="308474"/>
            <a:ext cx="8427214" cy="6549526"/>
          </a:xfrm>
          <a:prstGeom prst="round2DiagRect">
            <a:avLst>
              <a:gd name="adj1" fmla="val 23259"/>
              <a:gd name="adj2" fmla="val 0"/>
            </a:avLst>
          </a:prstGeom>
          <a:pattFill prst="pct10">
            <a:fgClr>
              <a:schemeClr val="accent1"/>
            </a:fgClr>
            <a:bgClr>
              <a:schemeClr val="bg1"/>
            </a:bgClr>
          </a:pattFill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2808" y="457200"/>
            <a:ext cx="70396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dirty="0">
              <a:solidFill>
                <a:srgbClr val="00B0F0"/>
              </a:solidFill>
              <a:latin typeface="Arial" panose="020B0604020202020204" pitchFamily="34" charset="0"/>
            </a:endParaRPr>
          </a:p>
          <a:p>
            <a:endParaRPr lang="ru-RU" sz="3600" dirty="0">
              <a:solidFill>
                <a:srgbClr val="111111"/>
              </a:solidFill>
              <a:latin typeface="Arial" panose="020B0604020202020204" pitchFamily="34" charset="0"/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 flipV="1">
            <a:off x="363557" y="6808041"/>
            <a:ext cx="8427214" cy="49957"/>
          </a:xfrm>
          <a:prstGeom prst="round2DiagRect">
            <a:avLst>
              <a:gd name="adj1" fmla="val 3517"/>
              <a:gd name="adj2" fmla="val 0"/>
            </a:avLst>
          </a:prstGeom>
          <a:solidFill>
            <a:schemeClr val="bg1"/>
          </a:solidFill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638355"/>
            <a:ext cx="7620000" cy="5796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3951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08cb49e3ed56568405b458eff6754b87484880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</TotalTime>
  <Words>216</Words>
  <Application>Microsoft Office PowerPoint</Application>
  <PresentationFormat>Экран (4:3)</PresentationFormat>
  <Paragraphs>71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DNS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 Грибан</dc:creator>
  <cp:lastModifiedBy>Юрий</cp:lastModifiedBy>
  <cp:revision>12</cp:revision>
  <dcterms:created xsi:type="dcterms:W3CDTF">2013-04-24T01:34:00Z</dcterms:created>
  <dcterms:modified xsi:type="dcterms:W3CDTF">2020-04-27T07:14:12Z</dcterms:modified>
</cp:coreProperties>
</file>