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sldIdLst>
    <p:sldId id="256" r:id="rId2"/>
    <p:sldId id="299" r:id="rId3"/>
    <p:sldId id="298" r:id="rId4"/>
    <p:sldId id="291" r:id="rId5"/>
    <p:sldId id="258" r:id="rId6"/>
    <p:sldId id="259" r:id="rId7"/>
    <p:sldId id="260" r:id="rId8"/>
    <p:sldId id="300" r:id="rId9"/>
    <p:sldId id="261" r:id="rId10"/>
    <p:sldId id="301" r:id="rId11"/>
    <p:sldId id="262" r:id="rId12"/>
    <p:sldId id="295" r:id="rId13"/>
    <p:sldId id="263" r:id="rId14"/>
    <p:sldId id="275" r:id="rId15"/>
    <p:sldId id="264" r:id="rId16"/>
    <p:sldId id="281" r:id="rId17"/>
    <p:sldId id="296" r:id="rId18"/>
    <p:sldId id="265" r:id="rId19"/>
    <p:sldId id="278" r:id="rId20"/>
    <p:sldId id="280" r:id="rId21"/>
    <p:sldId id="282" r:id="rId22"/>
    <p:sldId id="283" r:id="rId23"/>
    <p:sldId id="284" r:id="rId24"/>
    <p:sldId id="290" r:id="rId25"/>
    <p:sldId id="266" r:id="rId26"/>
    <p:sldId id="297" r:id="rId27"/>
    <p:sldId id="286" r:id="rId28"/>
    <p:sldId id="287" r:id="rId29"/>
    <p:sldId id="288" r:id="rId30"/>
    <p:sldId id="294" r:id="rId31"/>
    <p:sldId id="267" r:id="rId32"/>
    <p:sldId id="268" r:id="rId33"/>
    <p:sldId id="269" r:id="rId34"/>
    <p:sldId id="292" r:id="rId35"/>
    <p:sldId id="293" r:id="rId36"/>
    <p:sldId id="270" r:id="rId37"/>
    <p:sldId id="289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14" autoAdjust="0"/>
    <p:restoredTop sz="94660"/>
  </p:normalViewPr>
  <p:slideViewPr>
    <p:cSldViewPr snapToGrid="0">
      <p:cViewPr varScale="1">
        <p:scale>
          <a:sx n="69" d="100"/>
          <a:sy n="69" d="100"/>
        </p:scale>
        <p:origin x="-69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65215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29539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713799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3257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075064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579996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173660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7957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41607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7139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53845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36014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21071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48205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16081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67084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46668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upload2.schoolrm.ru/iblock/718/718a7291f0279c9f6da2269d8888b1fb/ec01f5b93d5c9ae32f03f94dab423ec3.docx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89213" y="259492"/>
            <a:ext cx="8915399" cy="135924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Куракиной Ольги Александровны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учителя-логопеда структурного подразделения «Детский сад №7  комбинированного вида»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«Радуга» комбинированного вида» Рузаевского муниципального района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89213" y="1677651"/>
            <a:ext cx="8915399" cy="5091671"/>
          </a:xfrm>
        </p:spPr>
        <p:txBody>
          <a:bodyPr>
            <a:normAutofit fontScale="32500" lnSpcReduction="20000"/>
          </a:bodyPr>
          <a:lstStyle/>
          <a:p>
            <a:r>
              <a:rPr lang="ru-RU" sz="56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Дата рождения</a:t>
            </a:r>
            <a:r>
              <a:rPr lang="ru-RU" sz="5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16. 05. 1967 г</a:t>
            </a: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.;									</a:t>
            </a:r>
            <a:endParaRPr lang="ru-RU" sz="5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56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sz="5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высшее, </a:t>
            </a:r>
            <a:endParaRPr lang="ru-RU" sz="5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МГПИ им. М. Е. </a:t>
            </a:r>
            <a:r>
              <a:rPr lang="ru-RU" sz="5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							</a:t>
            </a:r>
          </a:p>
          <a:p>
            <a:r>
              <a:rPr lang="ru-RU" sz="56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Специальность </a:t>
            </a:r>
            <a:r>
              <a:rPr lang="ru-RU" sz="56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диплому </a:t>
            </a:r>
            <a:r>
              <a:rPr lang="ru-RU" sz="5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endParaRPr lang="ru-RU" sz="5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дефектология </a:t>
            </a:r>
            <a:r>
              <a:rPr lang="ru-RU" sz="5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(олигофренопедагогика </a:t>
            </a: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</a:t>
            </a:r>
          </a:p>
          <a:p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дополнительной специальностью логопедия);</a:t>
            </a:r>
          </a:p>
          <a:p>
            <a:r>
              <a:rPr lang="ru-RU" sz="56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Номер и дата выдачи диплома </a:t>
            </a:r>
            <a:r>
              <a:rPr lang="ru-RU" sz="5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endParaRPr lang="ru-RU" sz="5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ТВ </a:t>
            </a:r>
            <a:r>
              <a:rPr lang="ru-RU" sz="5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№010121 от </a:t>
            </a: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11.07.1989 </a:t>
            </a:r>
            <a:r>
              <a:rPr lang="ru-RU" sz="5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г.;</a:t>
            </a:r>
          </a:p>
          <a:p>
            <a:r>
              <a:rPr lang="ru-RU" sz="56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</a:t>
            </a:r>
            <a:endParaRPr lang="ru-RU" sz="5600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56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56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специальности </a:t>
            </a:r>
            <a:r>
              <a:rPr lang="ru-RU" sz="5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30 </a:t>
            </a:r>
            <a:r>
              <a:rPr lang="ru-RU" sz="5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лет;</a:t>
            </a:r>
          </a:p>
          <a:p>
            <a:r>
              <a:rPr lang="ru-RU" sz="56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Общий трудовой стаж </a:t>
            </a:r>
            <a:r>
              <a:rPr lang="ru-RU" sz="5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30 </a:t>
            </a:r>
            <a:r>
              <a:rPr lang="ru-RU" sz="5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лет; </a:t>
            </a:r>
          </a:p>
          <a:p>
            <a:r>
              <a:rPr lang="ru-RU" sz="56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 </a:t>
            </a: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высшая;</a:t>
            </a:r>
          </a:p>
          <a:p>
            <a:r>
              <a:rPr lang="ru-RU" sz="56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 </a:t>
            </a:r>
            <a:r>
              <a:rPr lang="ru-RU" sz="5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11.02.2015 </a:t>
            </a:r>
            <a:r>
              <a:rPr lang="ru-RU" sz="5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70738" y="1677651"/>
            <a:ext cx="3818753" cy="509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695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6" y="166256"/>
            <a:ext cx="7382348" cy="88668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 инновационной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(экспериментальной) деятельности</a:t>
            </a:r>
            <a:endParaRPr lang="ru-RU" sz="2400" dirty="0"/>
          </a:p>
        </p:txBody>
      </p:sp>
      <p:pic>
        <p:nvPicPr>
          <p:cNvPr id="4" name="Содержимое 3" descr="выписка из приказа0001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1375791" y="1152525"/>
            <a:ext cx="4996434" cy="5705476"/>
          </a:xfrm>
        </p:spPr>
      </p:pic>
      <p:pic>
        <p:nvPicPr>
          <p:cNvPr id="32770" name="Picture 2" descr="C:\Users\Детский сад №7\Desktop\СправкиКуракина\выписка из приказа000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743700" y="1157289"/>
            <a:ext cx="4807525" cy="5700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185195"/>
            <a:ext cx="8911687" cy="833377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Участие детей в заочных олимпиадах, открытых конкурсах, конференциях, выставках, турнирах, соревнованиях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2129742" y="995424"/>
            <a:ext cx="4320486" cy="58214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752280" y="1018572"/>
            <a:ext cx="4394139" cy="583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292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254643"/>
            <a:ext cx="8911687" cy="763929"/>
          </a:xfrm>
        </p:spPr>
        <p:txBody>
          <a:bodyPr/>
          <a:lstStyle/>
          <a:p>
            <a:pPr algn="ctr"/>
            <a:r>
              <a:rPr lang="ru-RU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Участие детей в заочных олимпиадах, открытых конкурсах, конференциях, выставках, турнирах, соревнованиях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7176305" y="1064871"/>
            <a:ext cx="4234238" cy="56643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650603" y="1030148"/>
            <a:ext cx="4585422" cy="569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331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289368"/>
            <a:ext cx="8911687" cy="67133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Наличие публикаций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86937" y="856528"/>
            <a:ext cx="4617675" cy="6001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329" y="868101"/>
            <a:ext cx="4342693" cy="5693899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7199453" y="1574157"/>
            <a:ext cx="1145894" cy="1157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944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266218"/>
            <a:ext cx="8911687" cy="68290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Наличие публикаций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4062714" y="798653"/>
            <a:ext cx="4895935" cy="5934181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620126" y="4996303"/>
            <a:ext cx="843125" cy="396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4716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196770"/>
            <a:ext cx="8911687" cy="972273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Наличие авторских программ,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методических пособий, методических рекомендаций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705957063"/>
              </p:ext>
            </p:extLst>
          </p:nvPr>
        </p:nvGraphicFramePr>
        <p:xfrm>
          <a:off x="4051139" y="972273"/>
          <a:ext cx="4895153" cy="5885727"/>
        </p:xfrm>
        <a:graphic>
          <a:graphicData uri="http://schemas.openxmlformats.org/presentationml/2006/ole">
            <p:oleObj spid="_x0000_s2078" name="PDF" r:id="rId3" imgW="0" imgH="0" progId="FoxitReader.Document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403570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– 3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– 4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 - 3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067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185195"/>
            <a:ext cx="8911687" cy="1041721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Выступление на заседаниях методических советов, научно-практических конференциях, педагогических чтениях</a:t>
            </a:r>
            <a:r>
              <a:rPr lang="ru-RU" sz="1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семинарах, секциях, форумах, радиопередачах (очно)</a:t>
            </a:r>
            <a:br>
              <a:rPr lang="ru-RU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529056" y="1157469"/>
            <a:ext cx="3856776" cy="57005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904" y="3422904"/>
            <a:ext cx="12192" cy="121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385831" y="1157468"/>
            <a:ext cx="3906166" cy="57005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8291997" y="1169043"/>
            <a:ext cx="3825348" cy="568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479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9682" y="290477"/>
            <a:ext cx="8911687" cy="163717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2291974" y="1719582"/>
            <a:ext cx="3453918" cy="4846629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8192530" y="1724963"/>
            <a:ext cx="3415965" cy="478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548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406316" y="686526"/>
            <a:ext cx="4192192" cy="5850198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2406316" y="6232358"/>
            <a:ext cx="81814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92924" y="185351"/>
            <a:ext cx="8911687" cy="345989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ru-RU" sz="1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email"/>
          <a:stretch>
            <a:fillRect/>
          </a:stretch>
        </p:blipFill>
        <p:spPr>
          <a:xfrm>
            <a:off x="6980731" y="686526"/>
            <a:ext cx="4199967" cy="585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827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243068"/>
            <a:ext cx="8911687" cy="57873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Характеристика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20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700" y="709913"/>
            <a:ext cx="4847214" cy="5991829"/>
          </a:xfrm>
        </p:spPr>
      </p:pic>
      <p:pic>
        <p:nvPicPr>
          <p:cNvPr id="31746" name="Picture 2" descr="C:\Users\Детский сад №7\Desktop\img2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90549" y="727115"/>
            <a:ext cx="4804459" cy="61308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463478" y="1137284"/>
            <a:ext cx="4723493" cy="64999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141691" y="1131042"/>
            <a:ext cx="4545152" cy="6644076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 flipV="1">
            <a:off x="6376737" y="3922295"/>
            <a:ext cx="818147" cy="120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0537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401501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055519" y="409362"/>
            <a:ext cx="4529138" cy="62325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7553670" y="1151863"/>
            <a:ext cx="3904190" cy="5372471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11355859" y="3249827"/>
            <a:ext cx="556055" cy="1235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6501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630195"/>
            <a:ext cx="8911687" cy="333417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email"/>
          <a:stretch>
            <a:fillRect/>
          </a:stretch>
        </p:blipFill>
        <p:spPr>
          <a:xfrm rot="16200000">
            <a:off x="6122665" y="468700"/>
            <a:ext cx="4979987" cy="68849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rot="16200000">
            <a:off x="2142953" y="159888"/>
            <a:ext cx="5436799" cy="7502610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6005384" y="5498757"/>
            <a:ext cx="82790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8388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389144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4294967295"/>
          </p:nvPr>
        </p:nvPicPr>
        <p:blipFill>
          <a:blip r:embed="rId2" cstate="email"/>
          <a:stretch>
            <a:fillRect/>
          </a:stretch>
        </p:blipFill>
        <p:spPr>
          <a:xfrm rot="5400000">
            <a:off x="5778080" y="358187"/>
            <a:ext cx="5008692" cy="70849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rot="5400000">
            <a:off x="1830739" y="254822"/>
            <a:ext cx="5214554" cy="7373969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6512011" y="3978876"/>
            <a:ext cx="679621" cy="1235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1603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5326165" y="2117127"/>
            <a:ext cx="3445205" cy="474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549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Проведение открытых занятий,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мастер-классов, мероприятий (очно)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– 1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– 1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 - 3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818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980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Проведение открытых занятий, </a:t>
            </a:r>
            <a:br>
              <a:rPr lang="ru-RU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мастер-классов, мероприятий (очно)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6464737" y="1322173"/>
            <a:ext cx="3962600" cy="54528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783206" y="1322172"/>
            <a:ext cx="3962602" cy="545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160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Проведение открытых занятий,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мастер-классов, мероприятий (очно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4993513" y="1911974"/>
            <a:ext cx="3582076" cy="494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293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Проведение открытых занятий,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мастер-классов, мероприятий (очно)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5202572" y="1785058"/>
            <a:ext cx="6820552" cy="49593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107294" y="1785058"/>
            <a:ext cx="6923623" cy="5034286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 flipV="1">
            <a:off x="5991726" y="2875547"/>
            <a:ext cx="733927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2985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Проведение открытых занятий,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мастер-классов, мероприятий (очно)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 rot="5400000">
            <a:off x="4407957" y="900172"/>
            <a:ext cx="4851046" cy="6860703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6725653" y="4535905"/>
            <a:ext cx="73392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8339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Обобщение  педагогического опыта расположено на официальном сайте детского сада: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hlinkClick r:id="rId2"/>
              </a:rPr>
              <a:t>https://upload2.schoolrm.ru/iblock/718/718a7291f0279c9f6da2269d8888b1fb/ec01f5b93d5c9ae32f03f94dab423ec3.docx</a:t>
            </a:r>
            <a:r>
              <a:rPr lang="ru-RU" sz="2800" dirty="0" smtClean="0"/>
              <a:t> </a:t>
            </a:r>
            <a:endParaRPr lang="ru-RU" sz="28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1"/>
            <a:ext cx="8911687" cy="45092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 rot="5400000">
            <a:off x="4262817" y="-78659"/>
            <a:ext cx="5571901" cy="7879298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6376086" y="3805881"/>
            <a:ext cx="108739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0568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Экспертная деятельность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5240560" y="1077269"/>
            <a:ext cx="4150575" cy="57189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5702968" y="4427621"/>
            <a:ext cx="637674" cy="120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2987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Наставничество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042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0138" y="254643"/>
            <a:ext cx="8911687" cy="97227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 Общественно-педагогическая активность педагога: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работе педагогических сообществ,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комиссиях, в жюри конкурсов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4123252" y="1177636"/>
            <a:ext cx="4078548" cy="54864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2369057" y="3787581"/>
            <a:ext cx="56841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Рисунок 10"/>
          <p:cNvPicPr/>
          <p:nvPr/>
        </p:nvPicPr>
        <p:blipFill>
          <a:blip r:embed="rId3" cstate="email"/>
          <a:stretch>
            <a:fillRect/>
          </a:stretch>
        </p:blipFill>
        <p:spPr>
          <a:xfrm>
            <a:off x="8160327" y="1132215"/>
            <a:ext cx="4031673" cy="5541058"/>
          </a:xfrm>
          <a:prstGeom prst="rect">
            <a:avLst/>
          </a:prstGeom>
        </p:spPr>
      </p:pic>
      <p:pic>
        <p:nvPicPr>
          <p:cNvPr id="33794" name="Picture 2" descr="C:\Users\Детский сад №7\Desktop\СправкиКуракина\Профсоюз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66254" y="1108362"/>
            <a:ext cx="3826305" cy="54905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1454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208344"/>
            <a:ext cx="8911687" cy="1053297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 Общественно-педагогическая активность педагога: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работе педагогических сообществ,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комиссиях, в жюри конкурсов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421833" y="1273215"/>
            <a:ext cx="3837650" cy="5416952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email"/>
          <a:stretch>
            <a:fillRect/>
          </a:stretch>
        </p:blipFill>
        <p:spPr>
          <a:xfrm>
            <a:off x="4413082" y="1272096"/>
            <a:ext cx="3700771" cy="5337048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 cstate="email"/>
          <a:stretch>
            <a:fillRect/>
          </a:stretch>
        </p:blipFill>
        <p:spPr>
          <a:xfrm>
            <a:off x="8161249" y="1260522"/>
            <a:ext cx="3876421" cy="532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184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300942"/>
            <a:ext cx="8911687" cy="1030147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 Общественно-педагогическая активность педагога: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работе педагогических сообществ,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комиссиях, в жюри конкурсов</a:t>
            </a:r>
            <a:endParaRPr lang="ru-RU" sz="2000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1685976" y="1318679"/>
            <a:ext cx="4112940" cy="5302039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email"/>
          <a:stretch>
            <a:fillRect/>
          </a:stretch>
        </p:blipFill>
        <p:spPr>
          <a:xfrm>
            <a:off x="6334794" y="1330253"/>
            <a:ext cx="4024548" cy="515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809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конкурсах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4670854" y="1264555"/>
            <a:ext cx="3964386" cy="550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335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4099456" y="1396314"/>
            <a:ext cx="3896714" cy="54616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35682" y="1417015"/>
            <a:ext cx="3860783" cy="54202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8099161" y="1408289"/>
            <a:ext cx="3947527" cy="5429010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9973340" y="4082902"/>
            <a:ext cx="53162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2796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1585494" y="254643"/>
            <a:ext cx="10448065" cy="660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210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173620"/>
            <a:ext cx="8911687" cy="798653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Соответствие данных первичного обследования и диагноза перспективному плану индивидуальной или групповой коррекции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1" name="Picture 1" descr="C:\Users\Детский сад №7\Desktop\СправкиКуракина\соответствие данным первич.обследован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20837" y="860143"/>
            <a:ext cx="4779817" cy="59978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5413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219920"/>
            <a:ext cx="8911687" cy="94912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Динамика продвижения обучающихся в соответствии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перспективным планом коррекционной работы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Содержимое 5" descr="динамика развития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4405747" y="1011383"/>
            <a:ext cx="4918362" cy="5846618"/>
          </a:xfrm>
        </p:spPr>
      </p:pic>
    </p:spTree>
    <p:extLst>
      <p:ext uri="{BB962C8B-B14F-4D97-AF65-F5344CB8AC3E}">
        <p14:creationId xmlns:p14="http://schemas.microsoft.com/office/powerpoint/2010/main" xmlns="" val="415491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254644"/>
            <a:ext cx="8911687" cy="60188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Взаимодействие с родителями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1643606" y="613458"/>
            <a:ext cx="4942176" cy="62445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095281" y="682906"/>
            <a:ext cx="4536646" cy="617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705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6" y="249382"/>
            <a:ext cx="6634202" cy="48490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Взаимодействие с родителями</a:t>
            </a:r>
            <a:endParaRPr lang="ru-RU" sz="2400" dirty="0"/>
          </a:p>
        </p:txBody>
      </p:sp>
      <p:pic>
        <p:nvPicPr>
          <p:cNvPr id="4" name="Содержимое 3" descr="итоги анкетирования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3006435" y="738482"/>
            <a:ext cx="5084620" cy="6040143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208344"/>
            <a:ext cx="8911687" cy="856527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 инновационной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(экспериментальной) деятельности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596714" y="949124"/>
            <a:ext cx="4813504" cy="590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066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602</TotalTime>
  <Words>345</Words>
  <Application>Microsoft Office PowerPoint</Application>
  <PresentationFormat>Произвольный</PresentationFormat>
  <Paragraphs>57</Paragraphs>
  <Slides>37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9" baseType="lpstr">
      <vt:lpstr>Легкий дым</vt:lpstr>
      <vt:lpstr>PDF</vt:lpstr>
      <vt:lpstr>Министерство образования Республики Мордовия Портфолио Куракиной Ольги Александровны учителя-логопеда структурного подразделения «Детский сад №7  комбинированного вида»  МБДОУ «Детский сад «Радуга» комбинированного вида» Рузаевского муниципального района</vt:lpstr>
      <vt:lpstr>Характеристика</vt:lpstr>
      <vt:lpstr>Обобщение  педагогического опыта расположено на официальном сайте детского сада:</vt:lpstr>
      <vt:lpstr>Слайд 4</vt:lpstr>
      <vt:lpstr>1. Соответствие данных первичного обследования и диагноза перспективному плану индивидуальной или групповой коррекции</vt:lpstr>
      <vt:lpstr>2. Динамика продвижения обучающихся в соответствии  с перспективным планом коррекционной работы</vt:lpstr>
      <vt:lpstr>3. Взаимодействие с родителями</vt:lpstr>
      <vt:lpstr>3. Взаимодействие с родителями</vt:lpstr>
      <vt:lpstr>4. Результаты участия в инновационной  (экспериментальной) деятельности</vt:lpstr>
      <vt:lpstr>4. Результаты участия в инновационной  (экспериментальной) деятельности</vt:lpstr>
      <vt:lpstr>5. Участие детей в заочных олимпиадах, открытых конкурсах, конференциях, выставках, турнирах, соревнованиях</vt:lpstr>
      <vt:lpstr>5. Участие детей в заочных олимпиадах, открытых конкурсах, конференциях, выставках, турнирах, соревнованиях</vt:lpstr>
      <vt:lpstr>6. Наличие публикаций</vt:lpstr>
      <vt:lpstr>6. Наличие публикаций</vt:lpstr>
      <vt:lpstr>7. Наличие авторских программ,  методических пособий, методических рекомендаций</vt:lpstr>
      <vt:lpstr>8.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(очно)  </vt:lpstr>
      <vt:lpstr>8.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(очно) </vt:lpstr>
      <vt:lpstr>8.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(очно)  Республиканский уровень  </vt:lpstr>
      <vt:lpstr>Республиканский уровень</vt:lpstr>
      <vt:lpstr>8.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(очно)  Муниципальный уровень </vt:lpstr>
      <vt:lpstr>Муниципальный уровень</vt:lpstr>
      <vt:lpstr>Муниципальный уровень</vt:lpstr>
      <vt:lpstr>Муниципальный уровень</vt:lpstr>
      <vt:lpstr>8.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(очно)  Уровень образовательной организации </vt:lpstr>
      <vt:lpstr>9. Проведение открытых занятий,  мастер-классов, мероприятий (очно)</vt:lpstr>
      <vt:lpstr>9. Проведение открытых занятий,  мастер-классов, мероприятий (очно)</vt:lpstr>
      <vt:lpstr>9. Проведение открытых занятий,  мастер-классов, мероприятий (очно)  Республиканский уровень</vt:lpstr>
      <vt:lpstr>9. Проведение открытых занятий,  мастер-классов, мероприятий (очно)  Муниципальный уровень</vt:lpstr>
      <vt:lpstr>9. Проведение открытых занятий,  мастер-классов, мероприятий (очно)  Уровень образовательной организации</vt:lpstr>
      <vt:lpstr>Уровень образовательной организации</vt:lpstr>
      <vt:lpstr>10. Экспертная деятельность</vt:lpstr>
      <vt:lpstr>11. Наставничество</vt:lpstr>
      <vt:lpstr>12. Общественно-педагогическая активность педагога:  участие в работе педагогических сообществ,  комиссиях, в жюри конкурсов</vt:lpstr>
      <vt:lpstr>12. Общественно-педагогическая активность педагога:  участие в работе педагогических сообществ,  комиссиях, в жюри конкурсов</vt:lpstr>
      <vt:lpstr>12. Общественно-педагогическая активность педагога:  участие в работе педагогических сообществ,  комиссиях, в жюри конкурсов</vt:lpstr>
      <vt:lpstr>13. Участие педагога в профессиональных конкурсах</vt:lpstr>
      <vt:lpstr>14. Награды и поощрения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 Портфолио Куракиной Ольги Александровны учителя-логопеда структурного подразделения «Детский сад №7  комбинированного вида»  МБДОУ «Детский сад «Радуга» комбинированного вида» Рузаевского муниципального района</dc:title>
  <dc:creator>Alex</dc:creator>
  <cp:lastModifiedBy>Windows User</cp:lastModifiedBy>
  <cp:revision>58</cp:revision>
  <dcterms:created xsi:type="dcterms:W3CDTF">2019-09-19T19:40:59Z</dcterms:created>
  <dcterms:modified xsi:type="dcterms:W3CDTF">2020-01-10T12:53:40Z</dcterms:modified>
</cp:coreProperties>
</file>