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82" r:id="rId3"/>
    <p:sldId id="284" r:id="rId4"/>
    <p:sldId id="288" r:id="rId5"/>
    <p:sldId id="287" r:id="rId6"/>
    <p:sldId id="285" r:id="rId7"/>
    <p:sldId id="292" r:id="rId8"/>
    <p:sldId id="286" r:id="rId9"/>
    <p:sldId id="289" r:id="rId10"/>
    <p:sldId id="283" r:id="rId11"/>
    <p:sldId id="290" r:id="rId12"/>
    <p:sldId id="291" r:id="rId13"/>
    <p:sldId id="293" r:id="rId14"/>
    <p:sldId id="258" r:id="rId15"/>
    <p:sldId id="265" r:id="rId16"/>
    <p:sldId id="300" r:id="rId17"/>
    <p:sldId id="301" r:id="rId18"/>
    <p:sldId id="302" r:id="rId19"/>
    <p:sldId id="259" r:id="rId20"/>
    <p:sldId id="270" r:id="rId21"/>
    <p:sldId id="260" r:id="rId22"/>
    <p:sldId id="271" r:id="rId23"/>
    <p:sldId id="296" r:id="rId24"/>
    <p:sldId id="297" r:id="rId25"/>
    <p:sldId id="298" r:id="rId26"/>
    <p:sldId id="303" r:id="rId27"/>
    <p:sldId id="299" r:id="rId28"/>
    <p:sldId id="313" r:id="rId29"/>
    <p:sldId id="281" r:id="rId30"/>
    <p:sldId id="314" r:id="rId31"/>
    <p:sldId id="274" r:id="rId32"/>
    <p:sldId id="310" r:id="rId33"/>
    <p:sldId id="311" r:id="rId34"/>
    <p:sldId id="295" r:id="rId35"/>
    <p:sldId id="294" r:id="rId36"/>
    <p:sldId id="315" r:id="rId37"/>
    <p:sldId id="272" r:id="rId38"/>
    <p:sldId id="273" r:id="rId39"/>
    <p:sldId id="278" r:id="rId40"/>
    <p:sldId id="279" r:id="rId41"/>
    <p:sldId id="280" r:id="rId42"/>
    <p:sldId id="309" r:id="rId43"/>
    <p:sldId id="307" r:id="rId44"/>
    <p:sldId id="312" r:id="rId45"/>
    <p:sldId id="308" r:id="rId46"/>
    <p:sldId id="317" r:id="rId47"/>
    <p:sldId id="306" r:id="rId48"/>
    <p:sldId id="305" r:id="rId49"/>
    <p:sldId id="316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6" y="-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C7E2A7E-6D91-4CA1-A09F-60B932F9BA8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51874C4-2155-4B5F-9711-D404DCBB6E3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3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3.png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image" Target="../media/image32.pn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png"/><Relationship Id="rId3" Type="http://schemas.openxmlformats.org/officeDocument/2006/relationships/image" Target="../media/image115.jpe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22.png"/><Relationship Id="rId5" Type="http://schemas.openxmlformats.org/officeDocument/2006/relationships/image" Target="../media/image117.png"/><Relationship Id="rId15" Type="http://schemas.openxmlformats.org/officeDocument/2006/relationships/image" Target="../media/image126.png"/><Relationship Id="rId10" Type="http://schemas.openxmlformats.org/officeDocument/2006/relationships/image" Target="../media/image121.jpeg"/><Relationship Id="rId4" Type="http://schemas.openxmlformats.org/officeDocument/2006/relationships/image" Target="../media/image116.jpeg"/><Relationship Id="rId9" Type="http://schemas.openxmlformats.org/officeDocument/2006/relationships/image" Target="../media/image120.png"/><Relationship Id="rId1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hyperlink" Target="http://images.yandex.ru/yandsearch?p=2&amp;text=%D0%B0%D1%80%D1%82%D0%B8%D0%BA%D1%83%D0%BB%D1%8F%D1%86%D0%B8%D0%BE%D0%BD%D0%BD%D0%B0%D1%8F%20%D0%B3%D0%B8%D0%BC%D0%BD%D0%B0%D1%81%D1%82%D0%B8%D0%BA%D0%B0%20%D1%82%D1%80%D1%83%D0%B1%D0%BE%D1%87%D0%BA%D0%B0&amp;pos=64&amp;uinfo=ww-1263-wh-705-fw-1038-fh-499-pd-1&amp;rpt=simage&amp;img_url=http://detsad318.caduk.ru/images/clip_image00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484784"/>
            <a:ext cx="7056784" cy="2304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chemeClr val="tx1"/>
                </a:solidFill>
              </a:rPr>
              <a:t>Индивидуально-подгрупповая работа по коррекции </a:t>
            </a:r>
            <a:r>
              <a:rPr lang="ru-RU" sz="3100" dirty="0" smtClean="0">
                <a:solidFill>
                  <a:schemeClr val="tx1"/>
                </a:solidFill>
              </a:rPr>
              <a:t>звукопроизношения.</a:t>
            </a:r>
            <a:r>
              <a:rPr lang="ru-RU" sz="3100" dirty="0">
                <a:solidFill>
                  <a:schemeClr val="tx1"/>
                </a:solidFill>
              </a:rPr>
              <a:t/>
            </a:r>
            <a:br>
              <a:rPr lang="ru-RU" sz="3100" dirty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/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Автоматизация звука </a:t>
            </a:r>
            <a:r>
              <a:rPr lang="en-US" sz="3100" dirty="0" smtClean="0">
                <a:solidFill>
                  <a:schemeClr val="tx1"/>
                </a:solidFill>
              </a:rPr>
              <a:t>[</a:t>
            </a:r>
            <a:r>
              <a:rPr lang="ru-RU" sz="3100" dirty="0" smtClean="0">
                <a:solidFill>
                  <a:schemeClr val="tx1"/>
                </a:solidFill>
              </a:rPr>
              <a:t>с</a:t>
            </a:r>
            <a:r>
              <a:rPr lang="en-US" sz="3100" dirty="0" smtClean="0">
                <a:solidFill>
                  <a:schemeClr val="tx1"/>
                </a:solidFill>
              </a:rPr>
              <a:t>]</a:t>
            </a:r>
            <a:r>
              <a:rPr lang="ru-RU" sz="3100" dirty="0" smtClean="0">
                <a:solidFill>
                  <a:schemeClr val="tx1"/>
                </a:solidFill>
              </a:rPr>
              <a:t> в словах со стечением согласных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9900"/>
                </a:solidFill>
              </a:rPr>
              <a:t>Учитель – логопед </a:t>
            </a:r>
            <a:br>
              <a:rPr lang="ru-RU" dirty="0">
                <a:solidFill>
                  <a:srgbClr val="009900"/>
                </a:solidFill>
              </a:rPr>
            </a:br>
            <a:r>
              <a:rPr lang="ru-RU" dirty="0" smtClean="0">
                <a:solidFill>
                  <a:srgbClr val="009900"/>
                </a:solidFill>
              </a:rPr>
              <a:t>МБДОУ </a:t>
            </a:r>
            <a:r>
              <a:rPr lang="ru-RU" dirty="0">
                <a:solidFill>
                  <a:srgbClr val="009900"/>
                </a:solidFill>
              </a:rPr>
              <a:t>«Детский сад </a:t>
            </a:r>
            <a:r>
              <a:rPr lang="ru-RU" dirty="0" smtClean="0">
                <a:solidFill>
                  <a:srgbClr val="009900"/>
                </a:solidFill>
              </a:rPr>
              <a:t>«Радуга»  комбинированного </a:t>
            </a:r>
            <a:r>
              <a:rPr lang="ru-RU" dirty="0">
                <a:solidFill>
                  <a:srgbClr val="009900"/>
                </a:solidFill>
              </a:rPr>
              <a:t>вида»</a:t>
            </a:r>
            <a:br>
              <a:rPr lang="ru-RU" dirty="0">
                <a:solidFill>
                  <a:srgbClr val="009900"/>
                </a:solidFill>
              </a:rPr>
            </a:br>
            <a:r>
              <a:rPr lang="ru-RU" dirty="0" smtClean="0">
                <a:solidFill>
                  <a:srgbClr val="009900"/>
                </a:solidFill>
              </a:rPr>
              <a:t>Катаева Н.И.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39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Свистелочки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908720"/>
            <a:ext cx="7467600" cy="4873752"/>
          </a:xfrm>
        </p:spPr>
        <p:txBody>
          <a:bodyPr/>
          <a:lstStyle/>
          <a:p>
            <a:pPr algn="just"/>
            <a:r>
              <a:rPr lang="ru-RU" dirty="0" smtClean="0"/>
              <a:t>Девочка Света запустила воздушного змея. Давай сильно подуем, чтобы он улетел высоко-высоко. </a:t>
            </a:r>
            <a:r>
              <a:rPr lang="ru-RU" dirty="0"/>
              <a:t>Проведи глазами по дорожке, отчетливо произнося звук С-С-С.</a:t>
            </a:r>
          </a:p>
        </p:txBody>
      </p:sp>
      <p:pic>
        <p:nvPicPr>
          <p:cNvPr id="1026" name="Picture 2" descr="http://vini.by/wp-content/uploads/2020/09/zme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" y="2482662"/>
            <a:ext cx="7726290" cy="43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7247758" y="2060848"/>
            <a:ext cx="178873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146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776100"/>
            <a:ext cx="7467600" cy="4873752"/>
          </a:xfrm>
        </p:spPr>
        <p:txBody>
          <a:bodyPr/>
          <a:lstStyle/>
          <a:p>
            <a:r>
              <a:rPr lang="ru-RU" dirty="0"/>
              <a:t>Воздушный шарик сдувается, покажи как. Проведи глазами по дорожке, произнося С-С-С.</a:t>
            </a:r>
          </a:p>
        </p:txBody>
      </p:sp>
      <p:pic>
        <p:nvPicPr>
          <p:cNvPr id="8194" name="Picture 2" descr="http://vini.by/wp-content/uploads/2020/09/zmei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348880"/>
            <a:ext cx="861883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498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764704"/>
            <a:ext cx="7467600" cy="4873752"/>
          </a:xfrm>
        </p:spPr>
        <p:txBody>
          <a:bodyPr/>
          <a:lstStyle/>
          <a:p>
            <a:pPr algn="just"/>
            <a:r>
              <a:rPr lang="ru-RU" dirty="0"/>
              <a:t>Подул сильный ветер и шляпа взлетела. Покажи как, проведи глазами по дорожке, произнося звук С-С-С.</a:t>
            </a:r>
          </a:p>
        </p:txBody>
      </p:sp>
      <p:pic>
        <p:nvPicPr>
          <p:cNvPr id="9218" name="Picture 2" descr="http://vini.by/wp-content/uploads/2020/09/zmei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8686308" cy="360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328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15200" cy="94096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Игра «Поймай звук»</a:t>
            </a:r>
            <a:endParaRPr lang="ru-RU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Хлопни в ладоши, когда услышишь звук С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Ж</a:t>
            </a:r>
            <a:r>
              <a:rPr lang="ru-RU" dirty="0"/>
              <a:t>, З, С, Ц, Ж, С, З, Ш, Ц, С, </a:t>
            </a:r>
            <a:r>
              <a:rPr lang="ru-RU" dirty="0" smtClean="0"/>
              <a:t>Ш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- ЖА</a:t>
            </a:r>
            <a:r>
              <a:rPr lang="ru-RU" dirty="0"/>
              <a:t>, </a:t>
            </a:r>
            <a:r>
              <a:rPr lang="ru-RU" b="1" dirty="0"/>
              <a:t>СА</a:t>
            </a:r>
            <a:r>
              <a:rPr lang="ru-RU" dirty="0"/>
              <a:t>, ШО, ЖО, </a:t>
            </a:r>
            <a:r>
              <a:rPr lang="ru-RU" b="1" dirty="0"/>
              <a:t>СУ</a:t>
            </a:r>
            <a:r>
              <a:rPr lang="ru-RU" dirty="0"/>
              <a:t>, ЦА, ЗА, ШО</a:t>
            </a:r>
            <a:r>
              <a:rPr lang="ru-RU" dirty="0" smtClean="0"/>
              <a:t>…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МАК, СОН, АНЯ, СОНЯ, УТКА, КИТ, СЛОН, ТОК, ПАР, СОЛЬ.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700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etkisuper.ru/wp-content/uploads/c/c/e/cce32aaff4dcbbad5b014f76be5cd52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89321"/>
            <a:ext cx="3312368" cy="21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Автоматизация </a:t>
            </a:r>
            <a:r>
              <a:rPr lang="ru-RU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звука  [с] в   слогах со стечением согласных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93122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Произнесение </a:t>
            </a:r>
            <a:r>
              <a:rPr lang="ru-RU" dirty="0"/>
              <a:t>слоговых сочетаний с движением </a:t>
            </a:r>
            <a:r>
              <a:rPr lang="ru-RU" dirty="0" smtClean="0"/>
              <a:t>рук </a:t>
            </a:r>
            <a:r>
              <a:rPr lang="ru-RU" dirty="0"/>
              <a:t>(ставим стаканы на стол).</a:t>
            </a:r>
          </a:p>
          <a:p>
            <a:pPr marL="0" indent="0">
              <a:buNone/>
            </a:pPr>
            <a:r>
              <a:rPr lang="ru-RU" sz="2000" dirty="0" smtClean="0"/>
              <a:t>СПА – СПА – СПА                СКА </a:t>
            </a:r>
            <a:r>
              <a:rPr lang="ru-RU" sz="2000" dirty="0"/>
              <a:t>– </a:t>
            </a:r>
            <a:r>
              <a:rPr lang="ru-RU" sz="2000" dirty="0" smtClean="0"/>
              <a:t>СКА </a:t>
            </a:r>
            <a:r>
              <a:rPr lang="ru-RU" sz="2000" dirty="0"/>
              <a:t>– </a:t>
            </a:r>
            <a:r>
              <a:rPr lang="ru-RU" sz="2000" dirty="0" smtClean="0"/>
              <a:t>СКА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СПО </a:t>
            </a:r>
            <a:r>
              <a:rPr lang="ru-RU" sz="2000" dirty="0"/>
              <a:t>– СПО – </a:t>
            </a:r>
            <a:r>
              <a:rPr lang="ru-RU" sz="2000" dirty="0" smtClean="0"/>
              <a:t>СПО               СКО </a:t>
            </a:r>
            <a:r>
              <a:rPr lang="ru-RU" sz="2000" dirty="0"/>
              <a:t>– </a:t>
            </a:r>
            <a:r>
              <a:rPr lang="ru-RU" sz="2000" dirty="0" smtClean="0"/>
              <a:t>СКО </a:t>
            </a:r>
            <a:r>
              <a:rPr lang="ru-RU" sz="2000" dirty="0"/>
              <a:t>– </a:t>
            </a:r>
            <a:r>
              <a:rPr lang="ru-RU" sz="2000" dirty="0" smtClean="0"/>
              <a:t>СКО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СПЫ </a:t>
            </a:r>
            <a:r>
              <a:rPr lang="ru-RU" sz="2000" dirty="0"/>
              <a:t>– СПЫ – СПЫ </a:t>
            </a:r>
            <a:r>
              <a:rPr lang="ru-RU" sz="2000" dirty="0" smtClean="0"/>
              <a:t>            СКЫ </a:t>
            </a:r>
            <a:r>
              <a:rPr lang="ru-RU" sz="2000" dirty="0"/>
              <a:t>– </a:t>
            </a:r>
            <a:r>
              <a:rPr lang="ru-RU" sz="2000" dirty="0" smtClean="0"/>
              <a:t>СКЫ </a:t>
            </a:r>
            <a:r>
              <a:rPr lang="ru-RU" sz="2000" dirty="0"/>
              <a:t>– </a:t>
            </a:r>
            <a:r>
              <a:rPr lang="ru-RU" sz="2000" dirty="0" smtClean="0"/>
              <a:t>СКЫ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СПУ </a:t>
            </a:r>
            <a:r>
              <a:rPr lang="ru-RU" sz="2000" dirty="0"/>
              <a:t>– СПУ – </a:t>
            </a:r>
            <a:r>
              <a:rPr lang="ru-RU" sz="2000" dirty="0" smtClean="0"/>
              <a:t>СПУ                СКУ </a:t>
            </a:r>
            <a:r>
              <a:rPr lang="ru-RU" sz="2000" dirty="0"/>
              <a:t>– </a:t>
            </a:r>
            <a:r>
              <a:rPr lang="ru-RU" sz="2000" dirty="0" smtClean="0"/>
              <a:t>СКУ </a:t>
            </a:r>
            <a:r>
              <a:rPr lang="ru-RU" sz="2000" dirty="0"/>
              <a:t>– </a:t>
            </a:r>
            <a:r>
              <a:rPr lang="ru-RU" sz="2000" dirty="0" smtClean="0"/>
              <a:t>СКУ</a:t>
            </a:r>
          </a:p>
          <a:p>
            <a:pPr marL="0" indent="0">
              <a:buNone/>
            </a:pPr>
            <a:endParaRPr lang="ru-RU" sz="1000" dirty="0" smtClean="0"/>
          </a:p>
          <a:p>
            <a:pPr marL="0" indent="0">
              <a:buNone/>
            </a:pPr>
            <a:r>
              <a:rPr lang="ru-RU" sz="2000" dirty="0" smtClean="0"/>
              <a:t>СМА – СМА – СМА               СЛА – СЛА – СЛА </a:t>
            </a:r>
          </a:p>
          <a:p>
            <a:pPr marL="0" indent="0">
              <a:buNone/>
            </a:pPr>
            <a:r>
              <a:rPr lang="ru-RU" sz="2000" dirty="0" smtClean="0"/>
              <a:t>СМО – СМО – СМО               СЛО – СЛО – СЛО </a:t>
            </a:r>
          </a:p>
          <a:p>
            <a:pPr marL="0" indent="0">
              <a:buNone/>
            </a:pPr>
            <a:r>
              <a:rPr lang="ru-RU" sz="2000" dirty="0" smtClean="0"/>
              <a:t>СМУ – СМУ – СМУ               СЛУ – СЛУ – СЛУ </a:t>
            </a:r>
          </a:p>
          <a:p>
            <a:pPr marL="0" indent="0">
              <a:buNone/>
            </a:pPr>
            <a:r>
              <a:rPr lang="ru-RU" sz="2000" dirty="0" smtClean="0"/>
              <a:t>СМЫ – СМЫ – СМЫ            СЛЫ – СЛЫ – СЛЫ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457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g.freepik.com/free-photo/fingers-moving-step-up-the-wooden-toy-staircase-against-blurred-natural-green-background_9555-251.jpg?size=626&amp;ext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45" y="4581128"/>
            <a:ext cx="3298354" cy="219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8640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Автоматизация </a:t>
            </a:r>
            <a:r>
              <a:rPr lang="ru-RU" sz="20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звука  [с] в   слогах со стечением согласных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340768"/>
            <a:ext cx="793122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Произнесение слоговых сочетаний с движением </a:t>
            </a:r>
            <a:r>
              <a:rPr lang="ru-RU" dirty="0" smtClean="0"/>
              <a:t>рук (</a:t>
            </a:r>
            <a:r>
              <a:rPr lang="ru-RU" dirty="0"/>
              <a:t>шагаем по ступенькам)</a:t>
            </a:r>
            <a:endParaRPr lang="ru-RU" dirty="0" smtClean="0"/>
          </a:p>
          <a:p>
            <a:pPr marL="0" indent="0">
              <a:buNone/>
            </a:pPr>
            <a:r>
              <a:rPr lang="ru-RU" sz="2000" dirty="0" smtClean="0"/>
              <a:t>СТА </a:t>
            </a:r>
            <a:r>
              <a:rPr lang="ru-RU" sz="2000" dirty="0"/>
              <a:t>– СТА – СТА      </a:t>
            </a:r>
            <a:r>
              <a:rPr lang="ru-RU" sz="2000" dirty="0" smtClean="0"/>
              <a:t>      СНА – СНА – СНА </a:t>
            </a:r>
            <a:endParaRPr lang="ru-RU" sz="2000" dirty="0"/>
          </a:p>
          <a:p>
            <a:pPr marL="0" indent="0">
              <a:buNone/>
            </a:pPr>
            <a:r>
              <a:rPr lang="ru-RU" sz="2000" dirty="0"/>
              <a:t>СТО – СТО – СТО </a:t>
            </a:r>
            <a:r>
              <a:rPr lang="ru-RU" sz="2000" dirty="0" smtClean="0"/>
              <a:t>          СНО – СНО - СНО   </a:t>
            </a:r>
          </a:p>
          <a:p>
            <a:pPr marL="0" indent="0">
              <a:buNone/>
            </a:pPr>
            <a:r>
              <a:rPr lang="ru-RU" sz="2000" dirty="0" smtClean="0"/>
              <a:t>СТЫ </a:t>
            </a:r>
            <a:r>
              <a:rPr lang="ru-RU" sz="2000" dirty="0"/>
              <a:t>– СТЫ – СТЫ </a:t>
            </a:r>
            <a:r>
              <a:rPr lang="ru-RU" sz="2000" dirty="0" smtClean="0"/>
              <a:t>       СНЫ – СНЫ – СНЫ </a:t>
            </a:r>
          </a:p>
          <a:p>
            <a:pPr marL="0" indent="0">
              <a:buNone/>
            </a:pPr>
            <a:r>
              <a:rPr lang="ru-RU" sz="2000" dirty="0" smtClean="0"/>
              <a:t>СТУ </a:t>
            </a:r>
            <a:r>
              <a:rPr lang="ru-RU" sz="2000" dirty="0"/>
              <a:t>– СТУ – </a:t>
            </a:r>
            <a:r>
              <a:rPr lang="ru-RU" sz="2000" dirty="0" smtClean="0"/>
              <a:t>СТУ            СНУ – СНУ – СНУ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СВА – СВА – СВА           СФА – СФА – СФА </a:t>
            </a:r>
          </a:p>
          <a:p>
            <a:pPr marL="0" indent="0">
              <a:buNone/>
            </a:pPr>
            <a:r>
              <a:rPr lang="ru-RU" sz="2000" dirty="0" smtClean="0"/>
              <a:t>СВО – СВО – СВО          СФО – СФО – СФО </a:t>
            </a:r>
          </a:p>
          <a:p>
            <a:pPr marL="0" indent="0">
              <a:buNone/>
            </a:pPr>
            <a:r>
              <a:rPr lang="ru-RU" sz="2000" dirty="0"/>
              <a:t>СВЫ – СВЫ – СВЫ </a:t>
            </a:r>
            <a:r>
              <a:rPr lang="ru-RU" sz="2000" dirty="0" smtClean="0"/>
              <a:t>      СФЫ – СФЫ – СФЫ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СВУ – СВУ – СВУ          СФУ – СФУ – СФУ 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272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автоматизация звука с иг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516670" cy="4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113041"/>
            <a:ext cx="4824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Словарь:</a:t>
            </a:r>
            <a:r>
              <a:rPr lang="ru-RU" sz="1400" dirty="0"/>
              <a:t> носки, маска, весы, стул.</a:t>
            </a:r>
          </a:p>
        </p:txBody>
      </p:sp>
    </p:spTree>
    <p:extLst>
      <p:ext uri="{BB962C8B-B14F-4D97-AF65-F5344CB8AC3E}">
        <p14:creationId xmlns:p14="http://schemas.microsoft.com/office/powerpoint/2010/main" val="1683415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автоматизация звука с в картинках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222260" cy="40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165304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Словарь:</a:t>
            </a:r>
            <a:r>
              <a:rPr lang="ru-RU" sz="1400" dirty="0"/>
              <a:t> нос, коляски, самолёт, скрипка.</a:t>
            </a:r>
          </a:p>
        </p:txBody>
      </p:sp>
    </p:spTree>
    <p:extLst>
      <p:ext uri="{BB962C8B-B14F-4D97-AF65-F5344CB8AC3E}">
        <p14:creationId xmlns:p14="http://schemas.microsoft.com/office/powerpoint/2010/main" val="1789850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автоматизация звука с скачать  зад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68512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237312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Словарь:</a:t>
            </a:r>
            <a:r>
              <a:rPr lang="ru-RU" sz="1400" dirty="0"/>
              <a:t> самовар, рис, светофор, сорока.</a:t>
            </a:r>
          </a:p>
        </p:txBody>
      </p:sp>
    </p:spTree>
    <p:extLst>
      <p:ext uri="{BB962C8B-B14F-4D97-AF65-F5344CB8AC3E}">
        <p14:creationId xmlns:p14="http://schemas.microsoft.com/office/powerpoint/2010/main" val="2268602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751" y="-27384"/>
            <a:ext cx="7467600" cy="70375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«Съедобное-несъедобное»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6249" y="825682"/>
            <a:ext cx="7467600" cy="487375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Помоги Свете назвать </a:t>
            </a:r>
            <a:r>
              <a:rPr lang="ru-RU" dirty="0" smtClean="0"/>
              <a:t>съедобное-несъедобное</a:t>
            </a:r>
            <a:r>
              <a:rPr lang="ru-RU" dirty="0"/>
              <a:t>.</a:t>
            </a:r>
          </a:p>
        </p:txBody>
      </p:sp>
      <p:pic>
        <p:nvPicPr>
          <p:cNvPr id="3078" name="Picture 6" descr="https://dom-store.ru/image/catalog/upload/iblock/9bd/9bde11a79789b544517c7c94cf21ca79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20" y="2708920"/>
            <a:ext cx="1446586" cy="14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6945050" y="1268760"/>
            <a:ext cx="209144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s://rezmir.ru/wp-content/uploads/dho-06200-skamya-bezhevaya-so-spinkoy-1500h500h900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https://rezmir.ru/wp-content/uploads/dho-06200-skamya-bezhevaya-so-spinkoy-1500h500h900_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https://gardenplansfree.com/wp-content/uploads/2012/11/Simple-garden-bench-pla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13774"/>
          <a:stretch/>
        </p:blipFill>
        <p:spPr bwMode="auto">
          <a:xfrm>
            <a:off x="2988280" y="2797915"/>
            <a:ext cx="164906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s://i.pinimg.com/736x/7d/bf/72/7dbf72dd0fdfaa3b24f9d1cfe0e690f8--botanical-illustration-kitchen-thing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05" y="2204864"/>
            <a:ext cx="1385641" cy="15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printonic.ru/uploads/images/2016/03/26/img_56f69166aa9b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8483" y="2544795"/>
            <a:ext cx="1288659" cy="177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ttps://www.mebel-donbass.ru/upload/iblock/ad1/ad14fa26536e3c8ba970962ead0f4fe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r="21098"/>
          <a:stretch/>
        </p:blipFill>
        <p:spPr bwMode="auto">
          <a:xfrm>
            <a:off x="3168483" y="2390614"/>
            <a:ext cx="1381485" cy="17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crosti.ru/patterns/00/10/c1/a899739425/pictur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05" y="2578482"/>
            <a:ext cx="157258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avatars.mds.yandex.net/get-marketpic/203248/market_vUkRaYMeGn1G6sb_qetahQ/ori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" t="7839" r="6574" b="13927"/>
          <a:stretch/>
        </p:blipFill>
        <p:spPr bwMode="auto">
          <a:xfrm>
            <a:off x="3287411" y="2589650"/>
            <a:ext cx="1501175" cy="13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nvr.vegateka.ru/image/cache/catalog/product_885_0_image-800x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110" y="2663364"/>
            <a:ext cx="1624773" cy="12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6" name="Picture 34" descr="https://catherineasquithgallery.com/uploads/posts/2021-03/1614602762_9-p-svetofor-na-belom-fone-1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057" y="2544795"/>
            <a:ext cx="1273884" cy="16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ttps://aistsurprize.ru/upload/iblock/d1c/d1c72aea53fba8cefda6aa0e2cf5df7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16" y="2608128"/>
            <a:ext cx="1475667" cy="147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673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6296E-6 L -0.30278 0.03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9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-0.3184 -0.1965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26407 0.020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24201 -0.1423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-0.34722 0.318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1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27118 0.286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9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18559 0.3465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33333E-6 L 0.12726 0.4009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934 0.0523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0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14861 -0.1766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31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u="sng" dirty="0"/>
              <a:t>Коррекционно-образовательные задачи</a:t>
            </a:r>
            <a:r>
              <a:rPr lang="ru-RU" dirty="0"/>
              <a:t>: развивать правильную артикуляцию звука С путём применения разнообразных методов и приёмов; автоматизация звука С в </a:t>
            </a:r>
            <a:r>
              <a:rPr lang="ru-RU" dirty="0" smtClean="0"/>
              <a:t>слогах, словах и предложениях со стечением согласных</a:t>
            </a:r>
            <a:endParaRPr lang="ru-RU" dirty="0"/>
          </a:p>
          <a:p>
            <a:r>
              <a:rPr lang="ru-RU" u="sng" dirty="0"/>
              <a:t>Коррекционно-развивающие</a:t>
            </a:r>
            <a:r>
              <a:rPr lang="ru-RU" dirty="0"/>
              <a:t>: развивать фонематический </a:t>
            </a:r>
            <a:r>
              <a:rPr lang="ru-RU" dirty="0" smtClean="0"/>
              <a:t>слух,  </a:t>
            </a:r>
            <a:r>
              <a:rPr lang="ru-RU" dirty="0"/>
              <a:t>мелкую моторику </a:t>
            </a:r>
            <a:r>
              <a:rPr lang="ru-RU" dirty="0" smtClean="0"/>
              <a:t>пальцев рук, память, внимание</a:t>
            </a:r>
            <a:endParaRPr lang="ru-RU" dirty="0"/>
          </a:p>
          <a:p>
            <a:r>
              <a:rPr lang="ru-RU" u="sng" dirty="0"/>
              <a:t>Коррекционно-воспитательные</a:t>
            </a:r>
            <a:r>
              <a:rPr lang="ru-RU" dirty="0"/>
              <a:t>: воспитывать усидчивость, умение следить за собственной речью.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792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3135" y="937805"/>
            <a:ext cx="7467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Помоги </a:t>
            </a:r>
            <a:r>
              <a:rPr lang="ru-RU" dirty="0" smtClean="0"/>
              <a:t>Стасу сосчитать предметы.</a:t>
            </a:r>
            <a:endParaRPr lang="ru-RU" dirty="0"/>
          </a:p>
        </p:txBody>
      </p:sp>
      <p:pic>
        <p:nvPicPr>
          <p:cNvPr id="13" name="Picture 2" descr="https://i.pinimg.com/originals/55/fb/8c/55fb8c304e1e3301f37db89f6aea96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0868"/>
            <a:ext cx="1940840" cy="18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.pinimg.com/originals/55/fb/8c/55fb8c304e1e3301f37db89f6aea96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1940840" cy="18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.pinimg.com/originals/55/fb/8c/55fb8c304e1e3301f37db89f6aea96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1940840" cy="18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.pinimg.com/originals/55/fb/8c/55fb8c304e1e3301f37db89f6aea96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85654"/>
            <a:ext cx="1940840" cy="18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i.pinimg.com/originals/55/fb/8c/55fb8c304e1e3301f37db89f6aea96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68" y="4581128"/>
            <a:ext cx="1940840" cy="182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«сосчитай»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1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35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3135" y="937805"/>
            <a:ext cx="7467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Помоги </a:t>
            </a:r>
            <a:r>
              <a:rPr lang="ru-RU" dirty="0" smtClean="0"/>
              <a:t>Стасу сосчитать предметы.</a:t>
            </a:r>
            <a:endParaRPr lang="ru-RU" dirty="0"/>
          </a:p>
        </p:txBody>
      </p:sp>
      <p:pic>
        <p:nvPicPr>
          <p:cNvPr id="8" name="Picture 4" descr="https://roxmebel.ru/upload/iblock/196/078dcl9tggkkghlm04at03kmgvrj92x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1873277" cy="1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roxmebel.ru/upload/iblock/196/078dcl9tggkkghlm04at03kmgvrj92x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51926"/>
            <a:ext cx="1873277" cy="1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roxmebel.ru/upload/iblock/196/078dcl9tggkkghlm04at03kmgvrj92x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1873277" cy="1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roxmebel.ru/upload/iblock/196/078dcl9tggkkghlm04at03kmgvrj92x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06" y="3573016"/>
            <a:ext cx="1873277" cy="1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roxmebel.ru/upload/iblock/196/078dcl9tggkkghlm04at03kmgvrj92x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5172269"/>
            <a:ext cx="1873277" cy="122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«сосчитай»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5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492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3135" y="937805"/>
            <a:ext cx="7467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Помоги </a:t>
            </a:r>
            <a:r>
              <a:rPr lang="ru-RU" dirty="0" smtClean="0"/>
              <a:t>Стасу сосчитать предметы.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6751" y="116632"/>
            <a:ext cx="7467600" cy="6034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«сосчитай»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9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1788"/>
            <a:ext cx="2650448" cy="1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61787"/>
            <a:ext cx="2650448" cy="1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94806"/>
            <a:ext cx="2650448" cy="1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650448" cy="1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62357"/>
            <a:ext cx="2650448" cy="1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44383"/>
            <a:ext cx="2650448" cy="156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415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3135" y="937805"/>
            <a:ext cx="7467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Помоги </a:t>
            </a:r>
            <a:r>
              <a:rPr lang="ru-RU" dirty="0" smtClean="0"/>
              <a:t>Стасу сосчитать предметы.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26751" y="116632"/>
            <a:ext cx="7467600" cy="6034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«сосчитай»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194" name="Picture 2" descr="https://yt3.ggpht.com/ytc/AKedOLTHWKJlF9JROxnDajN-e4yZkQ5h7N2JO0u_mjSA=s900-c-k-c0x00ffffff-no-rj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1877508" cy="18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yt3.ggpht.com/ytc/AKedOLTHWKJlF9JROxnDajN-e4yZkQ5h7N2JO0u_mjSA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17" y="2060848"/>
            <a:ext cx="1863890" cy="186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yt3.ggpht.com/ytc/AKedOLTHWKJlF9JROxnDajN-e4yZkQ5h7N2JO0u_mjSA=s900-c-k-c0x00ffffff-no-r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809854"/>
            <a:ext cx="1844824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yt3.ggpht.com/ytc/AKedOLTHWKJlF9JROxnDajN-e4yZkQ5h7N2JO0u_mjSA=s900-c-k-c0x00ffffff-no-r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7124"/>
            <a:ext cx="1900130" cy="190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yt3.ggpht.com/ytc/AKedOLTHWKJlF9JROxnDajN-e4yZkQ5h7N2JO0u_mjSA=s900-c-k-c0x00ffffff-no-rj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41517"/>
            <a:ext cx="1855506" cy="185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89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26751" y="116632"/>
            <a:ext cx="7467600" cy="6034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«Один-много»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2" name="Picture 4" descr="https://stihi.ru/pics/2019/07/20/42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r="5289"/>
          <a:stretch/>
        </p:blipFill>
        <p:spPr bwMode="auto">
          <a:xfrm>
            <a:off x="2915816" y="3501008"/>
            <a:ext cx="5816859" cy="333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atherineasquithgallery.com/uploads/posts/2021-03/1614555254_80-p-kartinka-lastochki-na-belom-fone-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5" y="1268760"/>
            <a:ext cx="2597294" cy="236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988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www.posudov.ru/product/product_images/import1s/112/import_files/12/12b0aee1-35ad-11e9-a293-0cc47a22fda6_8a25f113-5c42-11e9-a29a-0cc47a22fda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1" y="1340768"/>
            <a:ext cx="2614667" cy="194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«Один-много»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100" name="Picture 4" descr="https://static.vecteezy.com/system/resources/previews/000/137/434/original/kind-of-bowl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48056"/>
            <a:ext cx="5784709" cy="40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59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«Один-много»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0244" name="Picture 4" descr="https://www.zaiushka.ru/wp-content/uploads/2020/11/%D0%A1%D1%82%D1%83%D0%BB-%D0%BA%D0%B0%D1%80%D1%82%D0%B8%D0%BD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177619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ascenicroute.net.customers.tigertech.net/wp-content/uploads/2013/04/1379341_27577485.jpg?w=6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39086"/>
            <a:ext cx="5873197" cy="37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936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«Один-много»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146" name="Picture 2" descr="https://nukadeti.ru/content/images/essence/color/315/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7" y="1412776"/>
            <a:ext cx="2299910" cy="237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dn4.vectorstock.com/i/1000x1000/53/73/baby-stroller-set-different-types-of-kids-vector-182253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b="9983"/>
          <a:stretch/>
        </p:blipFill>
        <p:spPr bwMode="auto">
          <a:xfrm>
            <a:off x="3635896" y="1616697"/>
            <a:ext cx="4926717" cy="497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359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«</a:t>
            </a:r>
            <a:r>
              <a:rPr lang="ru-RU" sz="2400" b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Доскажи словечко»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170" name="Picture 2" descr="https://img2.freepng.ru/20180613/blx/kisspng-jerry-mouse-tom-cat-tom-and-jerry-comic-book-tom-jerry-5b20b65613ce64.44646805152887048608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18940" r="17438" b="15013"/>
          <a:stretch/>
        </p:blipFill>
        <p:spPr bwMode="auto">
          <a:xfrm>
            <a:off x="4417380" y="729019"/>
            <a:ext cx="2002055" cy="130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nlens24.ru/wp-content/uploads/2021/05/%D0%BF%D0%BE%D0%BB%D0%B8%D1%86%D0%B5%D0%B9%D1%81%D0%BA%D0%B8%D0%B9-%D0%B4%D1%8F%D0%B4%D1%8F-%D0%A1%D1%82%D0%B5%D0%BF%D0%B0.-%D0%BA%D0%BE%D0%BD%D0%BA%D1%83%D1%80%D1%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86" y="1794035"/>
            <a:ext cx="1498178" cy="14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i.pinimg.com/originals/55/fb/8c/55fb8c304e1e3301f37db89f6aea962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87114"/>
            <a:ext cx="1655331" cy="15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atherineasquithgallery.com/uploads/posts/2021-02/1613647150_91-p-fon-dlya-prezentatsii-ribi-1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01" y="3789040"/>
            <a:ext cx="2179063" cy="136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img.freepik.com/free-vector/divers-saving-a-child_1308-18415.jpg?size=626&amp;ext=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17232"/>
            <a:ext cx="2981325" cy="128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6751" y="1237402"/>
            <a:ext cx="4017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И-</a:t>
            </a:r>
            <a:r>
              <a:rPr lang="ru-RU" dirty="0" err="1"/>
              <a:t>го</a:t>
            </a:r>
            <a:r>
              <a:rPr lang="ru-RU" dirty="0"/>
              <a:t>-</a:t>
            </a:r>
            <a:r>
              <a:rPr lang="ru-RU" dirty="0" err="1"/>
              <a:t>го</a:t>
            </a:r>
            <a:r>
              <a:rPr lang="ru-RU" dirty="0"/>
              <a:t>! — поёт лошадка.</a:t>
            </a:r>
          </a:p>
          <a:p>
            <a:r>
              <a:rPr lang="ru-RU" dirty="0"/>
              <a:t>Спи, мышонок, сладко... (сладко).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773871" y="2225449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Дядя Стёпа в этот раз </a:t>
            </a:r>
            <a:endParaRPr lang="ru-RU" dirty="0" smtClean="0"/>
          </a:p>
          <a:p>
            <a:pPr algn="ctr"/>
            <a:r>
              <a:rPr lang="ru-RU" dirty="0" smtClean="0"/>
              <a:t> </a:t>
            </a:r>
            <a:r>
              <a:rPr lang="ru-RU" dirty="0"/>
              <a:t>Утопающего... (спас).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3328278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Динь-дон. Динь-дон, </a:t>
            </a:r>
          </a:p>
          <a:p>
            <a:r>
              <a:rPr lang="ru-RU" dirty="0"/>
              <a:t>В переулке ходит... (слон).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915816" y="4493122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Ночью </a:t>
            </a:r>
            <a:r>
              <a:rPr lang="ru-RU" dirty="0"/>
              <a:t>темень, ночью тишь</a:t>
            </a:r>
          </a:p>
          <a:p>
            <a:r>
              <a:rPr lang="ru-RU" dirty="0" smtClean="0"/>
              <a:t>Рыбка</a:t>
            </a:r>
            <a:r>
              <a:rPr lang="ru-RU" dirty="0"/>
              <a:t>, рыбка, где ты... (спишь)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9532" y="5527725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Почетный диплом получил водолаз. </a:t>
            </a:r>
          </a:p>
          <a:p>
            <a:r>
              <a:rPr lang="ru-RU" dirty="0"/>
              <a:t>Он в море тонувшего мальчика... (спас).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74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1"/>
          <p:cNvSpPr txBox="1">
            <a:spLocks/>
          </p:cNvSpPr>
          <p:nvPr/>
        </p:nvSpPr>
        <p:spPr>
          <a:xfrm>
            <a:off x="618215" y="66723"/>
            <a:ext cx="7467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Четвертый лишний»</a:t>
            </a:r>
            <a:endParaRPr lang="ru-RU" sz="24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7575348" y="2668218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532" y="912984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Найди лишнюю картинку…</a:t>
            </a:r>
            <a:endParaRPr lang="ru-RU" sz="2000" dirty="0"/>
          </a:p>
        </p:txBody>
      </p:sp>
      <p:sp>
        <p:nvSpPr>
          <p:cNvPr id="3" name="AutoShape 8" descr="https://www.souvenirdvor.ru/wa-data/public/shop/products/02/43/24302/images/88134/88134.7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https://i.pinimg.com/originals/6a/2d/3b/6a2d3bca3d33a3bcf00c65a57b8d6fe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85" y="1567675"/>
            <a:ext cx="1749863" cy="22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ds05.infourok.ru/uploads/ex/0142/00170bb1-b7a67200/hello_html_66da1c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25227"/>
            <a:ext cx="2160241" cy="277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ww.kochwerkstatt.de/WebRoot/Store15/Shops/61940815/497B/2E65/1B94/7995/07CA/C0A8/2935/81AD/2824174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2530845" cy="17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img-fotki.yandex.ru/get/52656/200418627.16a/0_1723df_8741a0e0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9" y="4581128"/>
            <a:ext cx="2895873" cy="188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449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50168" y="908720"/>
            <a:ext cx="7467600" cy="487375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Прежде чем начать занятие, выполним гимнастику для язычка и губ. </a:t>
            </a:r>
            <a:endParaRPr lang="ru-RU" dirty="0"/>
          </a:p>
        </p:txBody>
      </p:sp>
      <p:pic>
        <p:nvPicPr>
          <p:cNvPr id="2052" name="Picture 4" descr="https://fsd.kopilkaurokov.ru/up/html/2018/12/24/k_5c209498e2b32/img_user_file_5c2094998c364_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" t="4804" r="2669" b="7280"/>
          <a:stretch/>
        </p:blipFill>
        <p:spPr bwMode="auto">
          <a:xfrm>
            <a:off x="899592" y="1687154"/>
            <a:ext cx="7068910" cy="517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612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7575348" y="2668218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912984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Найди лишнюю картинку…</a:t>
            </a:r>
            <a:endParaRPr lang="ru-RU" sz="2000" dirty="0"/>
          </a:p>
        </p:txBody>
      </p:sp>
      <p:pic>
        <p:nvPicPr>
          <p:cNvPr id="2050" name="Picture 2" descr="https://kartinkin.net/uploads/posts/2022-03/1646258964_34-kartinkin-net-p-kartinki-sloniki-3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51" y="1556792"/>
            <a:ext cx="2498302" cy="195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t24.stpulscen.ru/images/product/217/941/952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90" y="1556792"/>
            <a:ext cx="2444572" cy="18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www.souvenirdvor.ru/wa-data/public/shop/products/02/43/24302/images/88134/88134.7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avatars.mds.yandex.net/get-mpic/5219097/img_id1162370732919492346.jpeg/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414" y="4149080"/>
            <a:ext cx="2094366" cy="2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3mu.ru/wp-content/uploads/2016/08/kaktus-na-prozrachnom-fon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green-7.ru/upload/iblock/c3f/c3f551032c06ba6fed91f0236140fa6f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3mu.ru/wp-content/uploads/2016/08/kaktus-na-prozrachnom-fone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3mu.ru/wp-content/uploads/2016/05/kaktus-09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3mu.ru/wp-content/uploads/2016/05/kaktus-09.gi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6" name="Picture 14" descr="https://i.pinimg.com/736x/41/80/d8/4180d8c69cd815d0a1b984fd3fac802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72" y="3911051"/>
            <a:ext cx="2564579" cy="256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18215" y="66723"/>
            <a:ext cx="7467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4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Четвертый лишний»</a:t>
            </a:r>
            <a:endParaRPr lang="ru-RU" sz="24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30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3135" y="937805"/>
            <a:ext cx="7467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Помоги Стасу отгадать, чего не стало…</a:t>
            </a:r>
            <a:endParaRPr lang="ru-RU" dirty="0"/>
          </a:p>
        </p:txBody>
      </p:sp>
      <p:pic>
        <p:nvPicPr>
          <p:cNvPr id="17" name="Picture 10" descr="https://yt3.ggpht.com/a/AGF-l7_W4bl_vWCUxP8H752I-9j4Cwy9Ence0xmrow=s900-c-k-c0xffffffff-no-rj-m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32" y="1565210"/>
            <a:ext cx="2326660" cy="232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ngimg.com/uploads/carnival_mask/carnival_mask_PNG12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430" y="1750099"/>
            <a:ext cx="2058266" cy="106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catfox.ru/upload/iblock/74d/74d320c719612a49df23d2f67d7b5b3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917" y="5262047"/>
            <a:ext cx="1828800" cy="14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antique.newbookshop.ru/pict/101574625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370936"/>
            <a:ext cx="2247851" cy="12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365psd.com/images/previews/cae/space-rocket-vector-6-134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3126"/>
            <a:ext cx="1681494" cy="221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irkipedia.ru/sites/default/files/170derevenskaya_lastochka_ili_kasatka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564903"/>
            <a:ext cx="1288360" cy="179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avatars.mds.yandex.net/get-pdb/1486143/f0175062-f2e6-47ca-af1e-94c26d47365b/s120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2349" y="4424619"/>
            <a:ext cx="1862107" cy="18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«Чего не стало?»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3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67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949" y="106551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ЗАГАДКИ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i1.wallbox.ru/wallpapers/main2/201724/149759551059437e76825885.40428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45541"/>
            <a:ext cx="2773458" cy="17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30/44/85/3044856a3f87fd5509a23c5fbca8bd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88" y="2478952"/>
            <a:ext cx="2686381" cy="17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4.bp.blogspot.com/-nZPkdwGqCAA/WsZRpXbGWtI/AAAAAAAAQYI/-ySomFRo_oYej9D48GrD0SGR3b-fWMLNACEwYBhgL/s1600/%25D0%25BD%25D0%25B0%25D1%2581%25D0%25B5%25D0%25BA%25D0%25BE%25D0%25BC%25D1%258B%25D0%25B5_DoV%2B%252822%2529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s://papik.pro/uploads/posts/2021-12/1639225607_4-papik-pro-p-strekoza-klipart-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56091"/>
            <a:ext cx="2567444" cy="247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1855" y="1196749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Бел, да не сахар, </a:t>
            </a:r>
          </a:p>
          <a:p>
            <a:r>
              <a:rPr lang="ru-RU" sz="2400" dirty="0"/>
              <a:t>Нет ног, а </a:t>
            </a:r>
            <a:r>
              <a:rPr lang="ru-RU" sz="2400" dirty="0" smtClean="0"/>
              <a:t>идёт.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47016" y="2492896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Ножек четыре,</a:t>
            </a:r>
          </a:p>
          <a:p>
            <a:r>
              <a:rPr lang="ru-RU" sz="2400" dirty="0"/>
              <a:t>Шляпка одна.</a:t>
            </a:r>
          </a:p>
          <a:p>
            <a:r>
              <a:rPr lang="ru-RU" sz="2400" dirty="0"/>
              <a:t>Нужен, коль станет</a:t>
            </a:r>
          </a:p>
          <a:p>
            <a:r>
              <a:rPr lang="ru-RU" sz="2400" dirty="0"/>
              <a:t>Обедать </a:t>
            </a:r>
            <a:r>
              <a:rPr lang="ru-RU" sz="2400" dirty="0" smtClean="0"/>
              <a:t>семья.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12028" y="5387479"/>
            <a:ext cx="3851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Голубой </a:t>
            </a:r>
            <a:r>
              <a:rPr lang="ru-RU" sz="2400" dirty="0" err="1"/>
              <a:t>аэропланчик</a:t>
            </a:r>
            <a:endParaRPr lang="ru-RU" sz="2400" dirty="0"/>
          </a:p>
          <a:p>
            <a:r>
              <a:rPr lang="ru-RU" sz="2400" dirty="0"/>
              <a:t>Сел на белый одуванчик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025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65293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ЗАГАДКИ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412776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Белая звездочка с неба упала,</a:t>
            </a:r>
          </a:p>
          <a:p>
            <a:r>
              <a:rPr lang="ru-RU" sz="2400" dirty="0"/>
              <a:t>Мне </a:t>
            </a:r>
            <a:r>
              <a:rPr lang="ru-RU" sz="2400" dirty="0" smtClean="0"/>
              <a:t>на ладошку </a:t>
            </a:r>
            <a:r>
              <a:rPr lang="ru-RU" sz="2400" dirty="0"/>
              <a:t>легла - и пропала.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3933056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Голова огнём пылает,</a:t>
            </a:r>
          </a:p>
          <a:p>
            <a:r>
              <a:rPr lang="ru-RU" sz="2400" dirty="0"/>
              <a:t>Тело тает и сгорает.</a:t>
            </a:r>
          </a:p>
          <a:p>
            <a:r>
              <a:rPr lang="ru-RU" sz="2400" dirty="0"/>
              <a:t>Я полезной быть хочу:</a:t>
            </a:r>
          </a:p>
          <a:p>
            <a:r>
              <a:rPr lang="ru-RU" sz="2400" dirty="0"/>
              <a:t>Лампы нет, я посвечу.</a:t>
            </a:r>
          </a:p>
        </p:txBody>
      </p:sp>
      <p:pic>
        <p:nvPicPr>
          <p:cNvPr id="6146" name="Picture 2" descr="https://img1.picmix.com/output/stamp/normal/4/9/8/1/1081894_af16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717" y="620688"/>
            <a:ext cx="2325638" cy="252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gifer.com/1xr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45" y="3494679"/>
            <a:ext cx="2467998" cy="244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682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СТЫ </a:t>
            </a:r>
            <a:r>
              <a:rPr lang="ru-RU" dirty="0"/>
              <a:t>– СТЫ – СТЫ строили мосты</a:t>
            </a:r>
          </a:p>
          <a:p>
            <a:r>
              <a:rPr lang="ru-RU" dirty="0"/>
              <a:t>СТЫ – СТЫ – СТЫ зелёные листы</a:t>
            </a:r>
          </a:p>
          <a:p>
            <a:r>
              <a:rPr lang="ru-RU" dirty="0"/>
              <a:t>СТЫ – СТЫ – СТЫ  улетели аисты</a:t>
            </a:r>
          </a:p>
          <a:p>
            <a:r>
              <a:rPr lang="ru-RU" dirty="0"/>
              <a:t>СТЫ – СТЫ – СТЫ мяч летит в кусты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СТА – СТА – СТА  У Сони два листа</a:t>
            </a:r>
          </a:p>
          <a:p>
            <a:r>
              <a:rPr lang="ru-RU" dirty="0"/>
              <a:t>СТА – СТА – СТА стояли у моста</a:t>
            </a:r>
          </a:p>
          <a:p>
            <a:r>
              <a:rPr lang="ru-RU" dirty="0"/>
              <a:t>СТА – СТА – СТА мы видели аиста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СТУ – СТУ – СТУ стояли на мосту</a:t>
            </a:r>
          </a:p>
          <a:p>
            <a:r>
              <a:rPr lang="ru-RU" dirty="0"/>
              <a:t>СТУ – СТУ – СТУ едем по мосту</a:t>
            </a:r>
          </a:p>
          <a:p>
            <a:r>
              <a:rPr lang="ru-RU" dirty="0"/>
              <a:t>СТУ – СТУ – СТУ солдаты на </a:t>
            </a:r>
            <a:r>
              <a:rPr lang="ru-RU" dirty="0" smtClean="0"/>
              <a:t>посту</a:t>
            </a:r>
          </a:p>
          <a:p>
            <a:endParaRPr lang="ru-RU" dirty="0"/>
          </a:p>
          <a:p>
            <a:r>
              <a:rPr lang="ru-RU" dirty="0"/>
              <a:t>СКИ – СКИ – СКИ новые носки</a:t>
            </a:r>
          </a:p>
          <a:p>
            <a:r>
              <a:rPr lang="ru-RU" dirty="0"/>
              <a:t>СКА – СКА – СКА длинная доска</a:t>
            </a:r>
          </a:p>
          <a:p>
            <a:r>
              <a:rPr lang="ru-RU" dirty="0" smtClean="0"/>
              <a:t>СНЫ </a:t>
            </a:r>
            <a:r>
              <a:rPr lang="ru-RU" dirty="0"/>
              <a:t>– СНЫ – СНЫ стояли две сосны</a:t>
            </a:r>
          </a:p>
          <a:p>
            <a:r>
              <a:rPr lang="ru-RU" dirty="0"/>
              <a:t>СНА – СНА – СНА  на улице весна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Чистоговорки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https://cdn.pixabay.com/photo/2017/03/22/13/44/bridge-2165060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77" y="2011555"/>
            <a:ext cx="2860331" cy="13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7.pngegg.com/pngimages/74/10/png-clipart-green-paper-paper-clip-green-paper-s-angle-lea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447341"/>
            <a:ext cx="1757786" cy="200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rikolnye-kartinki.ru/img/picture/Sep/17/2a1392cb611ba9eeb0a2da62999122dc/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905" y="1598803"/>
            <a:ext cx="1665736" cy="228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humbs.dreamstime.com/b/%D0%B7%D0%B5-%D0%B5%D0%BD%D1%8B%D0%B9-%D0%BA%D1%83%D1%81%D1%82%D0%B0%D1%80%D0%BD%D0%B8%D0%BA-%D1%88%D0%B0%D1%80%D0%B6%D0%B0-76600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152" y="2609710"/>
            <a:ext cx="1697994" cy="127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desura.com/files/images/15/15be2922faffa2fdc595321267b5376b_7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r="18907"/>
          <a:stretch/>
        </p:blipFill>
        <p:spPr bwMode="auto">
          <a:xfrm>
            <a:off x="6228184" y="2331558"/>
            <a:ext cx="1728192" cy="25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mensocks.ru/upload/iblock/b85/b85ff68a3e76c093a8dc84113566a5b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t="15073" b="18434"/>
          <a:stretch/>
        </p:blipFill>
        <p:spPr bwMode="auto">
          <a:xfrm>
            <a:off x="6357708" y="3457078"/>
            <a:ext cx="1764256" cy="168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dn.pixabay.com/photo/2014/12/21/23/30/wood-575496__4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36" y="3251875"/>
            <a:ext cx="2525324" cy="12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http://www.skydesign.com.ua/uploads/posts/2016-07/1469664680_nature-1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8" descr="http://www.skydesign.com.ua/uploads/posts/2016-07/1469664680_nature-11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://kubanphoto.ru/photos/919/347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45" y="3398860"/>
            <a:ext cx="1628128" cy="250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helpiks.su/imgart/baza4/1194649673210.files/image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198" y="3883206"/>
            <a:ext cx="2639164" cy="181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alkculinair.com/images/product/classical-28cm-copper-cassero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34" y="2564904"/>
            <a:ext cx="3673624" cy="249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«Что в кастрюле?»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8" name="Picture 4" descr="https://i.pinimg.com/originals/72/58/9c/72589c60a4f92125af49d642a21410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848830"/>
            <a:ext cx="1517111" cy="165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free-png.ru/wp-content/uploads/2022/02/free-png.ru-4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3" y="650245"/>
            <a:ext cx="1671251" cy="205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clipart-best.com/img/radish/radish-clip-art-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552" y="5229200"/>
            <a:ext cx="1648807" cy="129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catherineasquithgallery.com/uploads/posts/2021-03/1614592622_5-p-maslo-na-belom-fone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46101"/>
            <a:ext cx="2380565" cy="16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free-png.ru/wp-content/uploads/2022/02/free-png.ru-46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29" y="5134506"/>
            <a:ext cx="1588330" cy="148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4.infourok.ru/uploads/ex/063a/000263b1-e5799177/hello_html_f3fb25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885" y="4869160"/>
            <a:ext cx="1935490" cy="19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7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0916E-6 L 0.27743 0.244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72" y="12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5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16748E-6 L -0.25625 0.2454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12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56373E-6 L 0.28004 -0.314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-15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56373E-6 L 0.00764 -0.3460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17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58478E-6 L -0.36684 -0.329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1" y="-164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falkculinair.com/images/product/classical-28cm-copper-cassero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34" y="2564904"/>
            <a:ext cx="3673624" cy="249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«Что в кастрюле?»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109935"/>
            <a:ext cx="72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Вспомни, какие продукты были в кастрюле?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001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s://yt3.ggpht.com/ytc/AKedOLTn1WWWMan7ebIxSoeCRhpt9GqCuMCbHU91mo5X=s900-c-k-c0x00ffffff-no-rj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5" t="8146" r="4549" b="9818"/>
          <a:stretch/>
        </p:blipFill>
        <p:spPr bwMode="auto">
          <a:xfrm>
            <a:off x="937800" y="5038794"/>
            <a:ext cx="1791149" cy="172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03135" y="836712"/>
            <a:ext cx="7467600" cy="64807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Света нарисовала …</a:t>
            </a:r>
            <a:endParaRPr lang="ru-RU" dirty="0"/>
          </a:p>
        </p:txBody>
      </p:sp>
      <p:pic>
        <p:nvPicPr>
          <p:cNvPr id="6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3419872" y="2564904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 rot="12921247">
            <a:off x="2615700" y="3330401"/>
            <a:ext cx="814011" cy="2254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0221303">
            <a:off x="2423072" y="4143669"/>
            <a:ext cx="814011" cy="2254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8319199">
            <a:off x="2592742" y="4926088"/>
            <a:ext cx="814011" cy="2254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2" name="Picture 4" descr="https://tdsibtrans.ru/wp-content/uploads/2016/09/sno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" y="3363546"/>
            <a:ext cx="1772749" cy="16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polesie-igrushki.ru/upload/iblock/568/5686938c666529d6691b7923647168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76" y="1261018"/>
            <a:ext cx="2600759" cy="176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трелка вправо 19"/>
          <p:cNvSpPr/>
          <p:nvPr/>
        </p:nvSpPr>
        <p:spPr>
          <a:xfrm rot="19392558">
            <a:off x="5134498" y="3250840"/>
            <a:ext cx="814011" cy="22541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5494685" y="4039389"/>
            <a:ext cx="1021531" cy="2169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02" name="Picture 14" descr="https://stihi.ru/pics/2021/07/11/28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91" y="5081600"/>
            <a:ext cx="2204108" cy="165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трелка вправо 26"/>
          <p:cNvSpPr/>
          <p:nvPr/>
        </p:nvSpPr>
        <p:spPr>
          <a:xfrm rot="1841951">
            <a:off x="5304015" y="4977192"/>
            <a:ext cx="1027124" cy="1956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304" name="Picture 16" descr="https://thumbs.dreamstime.com/b/%D0%BB%D0%B5%D1%81%D1%82%D0%BD%D0%B8%D1%86%D0%B0-%D1%88%D0%B0%D0%B3%D0%B0-512068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11579"/>
            <a:ext cx="1804884" cy="23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26751" y="116632"/>
            <a:ext cx="7467600" cy="60344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</a:rPr>
              <a:t>Игра «Художник»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0" name="Picture 2" descr="https://ds04.infourok.ru/uploads/ex/0062/000e7f51-627a4cc9/hello_html_4dd6cad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32" y="1383326"/>
            <a:ext cx="1228667" cy="19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20" grpId="0" animBg="1"/>
      <p:bldP spid="22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81577" y="809328"/>
            <a:ext cx="8136904" cy="1368152"/>
          </a:xfrm>
        </p:spPr>
        <p:txBody>
          <a:bodyPr>
            <a:normAutofit/>
          </a:bodyPr>
          <a:lstStyle/>
          <a:p>
            <a:pPr algn="ctr"/>
            <a:r>
              <a:rPr lang="ru-RU" sz="1800" dirty="0"/>
              <a:t>Н</a:t>
            </a:r>
            <a:r>
              <a:rPr lang="ru-RU" sz="1800" dirty="0" smtClean="0"/>
              <a:t>айди </a:t>
            </a:r>
            <a:r>
              <a:rPr lang="ru-RU" sz="1800" dirty="0"/>
              <a:t>предмет, к которому подходит </a:t>
            </a:r>
            <a:r>
              <a:rPr lang="ru-RU" sz="1800" dirty="0" smtClean="0"/>
              <a:t>действие и повтори полностью предложение.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46239"/>
              </p:ext>
            </p:extLst>
          </p:nvPr>
        </p:nvGraphicFramePr>
        <p:xfrm>
          <a:off x="976317" y="1484784"/>
          <a:ext cx="7467600" cy="1460252"/>
        </p:xfrm>
        <a:graphic>
          <a:graphicData uri="http://schemas.openxmlformats.org/drawingml/2006/table">
            <a:tbl>
              <a:tblPr/>
              <a:tblGrid>
                <a:gridCol w="3733800"/>
                <a:gridCol w="3733800"/>
              </a:tblGrid>
              <a:tr h="1460252">
                <a:tc>
                  <a:txBody>
                    <a:bodyPr/>
                    <a:lstStyle/>
                    <a:p>
                      <a:r>
                        <a:rPr lang="ru-RU" sz="2000" dirty="0">
                          <a:effectLst/>
                        </a:rPr>
                        <a:t>Стас слепил …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Стас связал …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Стас сварил </a:t>
                      </a:r>
                      <a:r>
                        <a:rPr lang="ru-RU" sz="2000" dirty="0" smtClean="0">
                          <a:effectLst/>
                        </a:rPr>
                        <a:t>…</a:t>
                      </a: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 smtClean="0">
                          <a:effectLst/>
                        </a:rPr>
                        <a:t>Стас сколотил …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effectLst/>
                        </a:rPr>
                        <a:t>Стас снял …</a:t>
                      </a: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>
                          <a:effectLst/>
                        </a:rPr>
                        <a:t>Стас спас …</a:t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 smtClean="0">
                          <a:effectLst/>
                        </a:rPr>
                        <a:t>Стас съел …</a:t>
                      </a:r>
                      <a:r>
                        <a:rPr lang="ru-RU" sz="2000" dirty="0">
                          <a:effectLst/>
                        </a:rPr>
                        <a:t/>
                      </a:r>
                      <a:br>
                        <a:rPr lang="ru-RU" sz="2000" dirty="0">
                          <a:effectLst/>
                        </a:rPr>
                      </a:br>
                      <a:r>
                        <a:rPr lang="ru-RU" sz="2000" dirty="0" smtClean="0">
                          <a:effectLst/>
                        </a:rPr>
                        <a:t>Стас срисовал …</a:t>
                      </a:r>
                      <a:endParaRPr lang="ru-RU" sz="2000" dirty="0">
                        <a:effectLst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AutoShape 18" descr="https://pickimage.ru/wp-content/uploads/images/detskie/picturesofdogs/kartinkisobak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imya-sonnik.ru/wp-content/uploads/2019/10/s1200-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19" y="5213409"/>
            <a:ext cx="1140850" cy="13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yfriday.ee/wp-content/uploads/2019/09/Hund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9520" r="14925" b="10452"/>
          <a:stretch/>
        </p:blipFill>
        <p:spPr bwMode="auto">
          <a:xfrm>
            <a:off x="7603398" y="5229200"/>
            <a:ext cx="1145066" cy="127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eopizza.ru/xch/images/frikadelk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49" y="3825043"/>
            <a:ext cx="1291222" cy="94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2.bp.blogspot.com/-L81cNWwQxCI/VNs3_EeRxlI/AAAAAAAAAIo/htLWY9ZIiEc/s1600/Simple%2Bgarden%2Bbench%2Bplan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r="14306" b="3298"/>
          <a:stretch/>
        </p:blipFill>
        <p:spPr bwMode="auto">
          <a:xfrm>
            <a:off x="5724128" y="3384268"/>
            <a:ext cx="1254149" cy="10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topliga.ru/upload/iblock/71e/CRO_205765_738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390" y="5490905"/>
            <a:ext cx="1210744" cy="12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tatic4.depositphotos.com/1000792/289/v/950/depositphotos_2891865-stock-illustration-cute-puppy-sitting-on-th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515" y="1412776"/>
            <a:ext cx="909533" cy="119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atherineasquithgallery.com/uploads/posts/2021-03/1614555610_4-p-kartinka-ananasa-na-belom-fone-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9" t="1059" r="30573" b="7260"/>
          <a:stretch/>
        </p:blipFill>
        <p:spPr bwMode="auto">
          <a:xfrm>
            <a:off x="5243621" y="4249648"/>
            <a:ext cx="780282" cy="125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bipbap.ru/wp-content/uploads/2021/04/302-3025167_-emojis-sun-moon-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71" y="2792243"/>
            <a:ext cx="1058621" cy="103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«Что сделал Стас?»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>
            <a:off x="269009" y="2592894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0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C 5.55556E-7 0.03495 -0.05799 0.06203 -0.12778 0.06203 C -0.19983 0.06203 -0.25747 0.03495 -0.25747 3.7037E-6 C -0.25747 -0.03496 -0.31476 -0.06204 -0.38681 -0.06204 C -0.4566 -0.06204 -0.51372 -0.03496 -0.51372 3.7037E-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8635 C -0.0158 0.00578 -0.07622 0.07777 -0.14896 0.07777 C -0.22413 0.07777 -0.28403 0.00578 -0.28403 -0.08635 C -0.28403 -0.17894 -0.3441 -0.25047 -0.4191 -0.25047 C -0.49184 -0.25047 -0.55157 -0.17894 -0.55157 -0.08635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C -2.5E-6 0.03495 -0.06892 0.06204 -0.15278 0.06204 C -0.23906 0.06204 -0.30798 0.03495 -0.30798 1.11111E-6 C -0.30798 -0.03495 -0.37691 -0.06204 -0.46319 -0.06204 C -0.54705 -0.06204 -0.6158 -0.03495 -0.6158 1.11111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C 1.94444E-6 0.03495 -0.02639 0.06203 -0.05816 0.06203 C -0.09097 0.06203 -0.11719 0.03495 -0.11719 2.59259E-6 C -0.11719 -0.03496 -0.1434 -0.06204 -0.17622 -0.06204 C -0.20799 -0.06204 -0.23403 -0.03496 -0.23403 2.59259E-6 " pathEditMode="relative" rAng="0" ptsTypes="fffff">
                                      <p:cBhvr>
                                        <p:cTn id="18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1065 C -2.22222E-6 0.05162 -0.02118 0.08356 -0.04653 0.08356 C -0.07274 0.08356 -0.0934 0.05162 -0.0934 0.01065 C -0.0934 -0.03033 -0.11458 -0.06204 -0.1408 -0.06204 C -0.16614 -0.06204 -0.1868 -0.03033 -0.1868 0.01065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3726 C 0.01667 0.13935 -0.03403 0.2331 -0.10746 0.24838 C -0.18299 0.26435 -0.2526 0.19699 -0.26476 0.09421 C -0.27708 -0.00811 -0.34722 -0.07524 -0.4224 -0.05926 C -0.49601 -0.04399 -0.54583 0.04745 -0.53351 0.15092 " pathEditMode="relative" rAng="-540176" ptsTypes="fffff">
                                      <p:cBhvr>
                                        <p:cTn id="26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8" y="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C 0.02517 0.0662 0.03229 0.12638 0.01666 0.13796 C 0.00034 0.14861 -0.03247 0.10601 -0.05764 0.03958 C -0.08386 -0.02662 -0.11667 -0.06922 -0.13264 -0.05787 C -0.14879 -0.04723 -0.14184 0.01296 -0.11598 0.07963 " pathEditMode="relative" rAng="-1633691" ptsTypes="fffff">
                                      <p:cBhvr>
                                        <p:cTn id="30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9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6 0.07199 C 0.02622 0.15046 0.0099 0.22129 -0.02396 0.23264 C -0.05816 0.2449 -0.09774 0.19282 -0.11215 0.11389 C -0.12726 0.03657 -0.16684 -0.01528 -0.20122 -0.00324 C -0.23472 0.00764 -0.25 0.07754 -0.23507 0.15578 " pathEditMode="relative" rAng="-862347" ptsTypes="fffff">
                                      <p:cBhvr>
                                        <p:cTn id="3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ttps://hoff.ru/upload/iblock/07e/07e4e76a829e17b5031bb94437d556db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15928"/>
            <a:ext cx="4504623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fantasticbook.ru/pict/101747293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0227" y="1556792"/>
            <a:ext cx="927992" cy="63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png.rinvik.ru/files/Kochan-kapusty-v-listyah-vid-sverhu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959" y="1433814"/>
            <a:ext cx="672729" cy="7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olesie-igrushki.ru/upload/iblock/ae2/ae28e622ba9968a557217b66b5a174f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245082">
            <a:off x="1329711" y="4178107"/>
            <a:ext cx="1551551" cy="8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995936" y="1015928"/>
            <a:ext cx="44031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Свете ответить на вопросы: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скакалка?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 миска?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 капуста?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4297" y="5255041"/>
            <a:ext cx="32379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Скакалка под столом.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Миска на  столе.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Капуста на  столе. 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«Что? Где?»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6876256" y="2564904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74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«БЛИНЧИК» &#10;Улыбнуться, открыть рот. Положить широкий язык на нижнюю губу. Уде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7" y="620688"/>
            <a:ext cx="838759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586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3851920" y="1015928"/>
            <a:ext cx="44031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Свете ответить на вопросы: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 слон?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носки?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-Где свисток?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5513655"/>
            <a:ext cx="32353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Слон под стулом.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Носки на стуле.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Свисток около стула. </a:t>
            </a:r>
          </a:p>
        </p:txBody>
      </p:sp>
      <p:pic>
        <p:nvPicPr>
          <p:cNvPr id="30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6876256" y="2564904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avatars.mds.yandex.net/get-pdb/1408921/a3efa39e-bbdf-463d-a6b6-567f5c7370c2/s1200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0"/>
          <a:stretch/>
        </p:blipFill>
        <p:spPr bwMode="auto">
          <a:xfrm>
            <a:off x="323528" y="462064"/>
            <a:ext cx="2509109" cy="48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i.ebayimg.com/00/s/MTAwMFgxMDAw/z/i1kAAOSw~TBa0CP~/$_1.JPG?set_id=880000500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657" y="3875989"/>
            <a:ext cx="1089735" cy="10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cdn.pixabay.com/photo/2014/03/24/13/40/socks-293971_64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616290">
            <a:off x="1166205" y="2586164"/>
            <a:ext cx="823753" cy="106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a.allegroimg.com/original/110abe/9c8d6104412886278bf53371e383/Gwizdek-na-sznurku-niebieski-AS20030-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85" y="4243358"/>
            <a:ext cx="1339420" cy="7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«Что? Где?»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97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572000" y="980728"/>
            <a:ext cx="49559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Помоги Свете ответить на вопросы: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Где каска?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Где сидит Степан?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 чем мечтает Степан?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5513655"/>
            <a:ext cx="50430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Каска на скамейке.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сидит на скамейке.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 мечтает стать строителем. </a:t>
            </a:r>
          </a:p>
        </p:txBody>
      </p:sp>
      <p:pic>
        <p:nvPicPr>
          <p:cNvPr id="30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6876256" y="2564904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st2.depositphotos.com/3834629/11646/v/950/depositphotos_116464502-stock-illustration-boy-sitting-on-bench-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49157"/>
            <a:ext cx="446449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s://graduscom.ru/upload/iblock/328/328ce447ca0a552ab4b499771d224fb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1574" y="3861048"/>
            <a:ext cx="1158519" cy="68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nukadeti.ru/content/images/essence/color/1939/3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9752" y="1203356"/>
            <a:ext cx="1224136" cy="1694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«Что? Где?»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94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8" descr="https://pickimage.ru/wp-content/uploads/images/detskie/picturesofdogs/kartinkisobak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Игра «Из </a:t>
            </a:r>
            <a:r>
              <a:rPr lang="ru-RU" sz="24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чего сделан предмет</a:t>
            </a:r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?»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https://thumbs.dreamstime.com/b/pile-wooden-timber-planks-rasped-building-construction-floring-eps-illustration-white-background-445387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20267"/>
            <a:ext cx="1512168" cy="124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pb.hozotdel.ru/wa-data/public/shop/products/13/70/7013/images/19447/19447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8152"/>
            <a:ext cx="1484776" cy="10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41277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</a:t>
            </a:r>
            <a:r>
              <a:rPr lang="ru-RU" sz="2000" dirty="0" smtClean="0"/>
              <a:t>делана из</a:t>
            </a:r>
            <a:endParaRPr lang="ru-RU" sz="2000" dirty="0"/>
          </a:p>
        </p:txBody>
      </p:sp>
      <p:pic>
        <p:nvPicPr>
          <p:cNvPr id="4" name="Picture 6" descr="https://atann.ru/upload/shop_3/3/1/3/item_3130/item_image3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t="-4660" r="24971" b="-1"/>
          <a:stretch/>
        </p:blipFill>
        <p:spPr bwMode="auto">
          <a:xfrm>
            <a:off x="5264403" y="722904"/>
            <a:ext cx="819765" cy="12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12160" y="1444714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сделан из</a:t>
            </a:r>
            <a:endParaRPr lang="ru-RU" sz="2000" dirty="0"/>
          </a:p>
        </p:txBody>
      </p:sp>
      <p:pic>
        <p:nvPicPr>
          <p:cNvPr id="5" name="Picture 8" descr="https://fartuk34.ru/assets/img/two-glass/clear-glas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741" y="819755"/>
            <a:ext cx="1941755" cy="13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imya-sonnik.ru/wp-content/uploads/2019/10/s1200-1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1140850" cy="13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15616" y="299695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сделан из</a:t>
            </a:r>
            <a:endParaRPr lang="ru-RU" sz="2000" dirty="0"/>
          </a:p>
        </p:txBody>
      </p:sp>
      <p:pic>
        <p:nvPicPr>
          <p:cNvPr id="8" name="Picture 10" descr="https://c.pxhere.com/photos/5b/ef/snow_winter_ice_wintry_detail_macro_white_cold-905843.jpg!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80" y="2276872"/>
            <a:ext cx="1802384" cy="120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sbermarket.ru/spree/products/2000206/preview/1637250.jpg?161832312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9892" r="-1" b="14776"/>
          <a:stretch/>
        </p:blipFill>
        <p:spPr bwMode="auto">
          <a:xfrm>
            <a:off x="4932040" y="2388816"/>
            <a:ext cx="1475782" cy="117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228184" y="307835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</a:t>
            </a:r>
            <a:r>
              <a:rPr lang="ru-RU" sz="2000" dirty="0" smtClean="0"/>
              <a:t>делана из</a:t>
            </a:r>
            <a:endParaRPr lang="ru-RU" sz="2000" dirty="0"/>
          </a:p>
        </p:txBody>
      </p:sp>
      <p:pic>
        <p:nvPicPr>
          <p:cNvPr id="10" name="Picture 16" descr="https://st03.kakprosto.ru/images/article/2011/6/17/1_5255011eba9305255011eba96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715" y="2438542"/>
            <a:ext cx="1631301" cy="107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www.organicfruct.ru/images/virtuemart/product/24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1384121" cy="13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547664" y="4632481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сделан из</a:t>
            </a:r>
            <a:endParaRPr lang="ru-RU" sz="2000" dirty="0"/>
          </a:p>
        </p:txBody>
      </p:sp>
      <p:pic>
        <p:nvPicPr>
          <p:cNvPr id="31" name="Picture 4" descr="https://i.pinimg.com/originals/72/58/9c/72589c60a4f92125af49d642a21410e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92681"/>
            <a:ext cx="1301087" cy="14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https://www.stavadm.ru/upload/medialibrary/ba7/suga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29" y="4136557"/>
            <a:ext cx="1370446" cy="109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372200" y="490109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сделан из</a:t>
            </a:r>
            <a:endParaRPr lang="ru-RU" sz="2000" dirty="0"/>
          </a:p>
        </p:txBody>
      </p:sp>
      <p:pic>
        <p:nvPicPr>
          <p:cNvPr id="12" name="Picture 22" descr="https://foodbay.com/files/uploads/kormovye-korneplody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612" y="3827586"/>
            <a:ext cx="1673884" cy="154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https://vyazhy.ru/wp-content/uploads/slonik-iz-plastilina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20549" b="5768"/>
          <a:stretch/>
        </p:blipFill>
        <p:spPr bwMode="auto">
          <a:xfrm>
            <a:off x="2321704" y="5517592"/>
            <a:ext cx="1386200" cy="12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707904" y="6237312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сделан из</a:t>
            </a:r>
            <a:endParaRPr lang="ru-RU" sz="2000" dirty="0"/>
          </a:p>
        </p:txBody>
      </p:sp>
      <p:pic>
        <p:nvPicPr>
          <p:cNvPr id="1050" name="Picture 26" descr="https://static.my-shop.ru/product/f5/34/337584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92" y="5534123"/>
            <a:ext cx="2549620" cy="120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4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3" grpId="0"/>
      <p:bldP spid="26" grpId="0"/>
      <p:bldP spid="30" grpId="0"/>
      <p:bldP spid="33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1484784"/>
            <a:ext cx="7467600" cy="4873752"/>
          </a:xfrm>
        </p:spPr>
        <p:txBody>
          <a:bodyPr/>
          <a:lstStyle/>
          <a:p>
            <a:r>
              <a:rPr lang="ru-RU" dirty="0" smtClean="0"/>
              <a:t>На </a:t>
            </a:r>
            <a:r>
              <a:rPr lang="ru-RU" dirty="0"/>
              <a:t>столе стакан.</a:t>
            </a:r>
            <a:br>
              <a:rPr lang="ru-RU" dirty="0"/>
            </a:br>
            <a:r>
              <a:rPr lang="ru-RU" dirty="0"/>
              <a:t>На столе стоит стакан.</a:t>
            </a:r>
            <a:br>
              <a:rPr lang="ru-RU" dirty="0"/>
            </a:br>
            <a:r>
              <a:rPr lang="ru-RU" dirty="0"/>
              <a:t>На столе стоит стакан с соком.</a:t>
            </a:r>
            <a:br>
              <a:rPr lang="ru-RU" dirty="0"/>
            </a:br>
            <a:r>
              <a:rPr lang="ru-RU" dirty="0"/>
              <a:t>На столе стоит стакан с абрикосовым соком.</a:t>
            </a:r>
            <a:br>
              <a:rPr lang="ru-RU" dirty="0"/>
            </a:br>
            <a:r>
              <a:rPr lang="ru-RU" dirty="0"/>
              <a:t>На столе стоит стакан </a:t>
            </a:r>
            <a:r>
              <a:rPr lang="ru-RU" dirty="0" smtClean="0"/>
              <a:t>с </a:t>
            </a:r>
            <a:r>
              <a:rPr lang="ru-RU" dirty="0"/>
              <a:t>вкусным абрикосовым соком.</a:t>
            </a:r>
          </a:p>
          <a:p>
            <a:endParaRPr lang="ru-RU" dirty="0"/>
          </a:p>
        </p:txBody>
      </p:sp>
      <p:pic>
        <p:nvPicPr>
          <p:cNvPr id="4" name="Picture 8" descr="https://catherineasquithgallery.com/uploads/posts/2021-03/1614565510_1-p-kartinka-devochki-na-belom-fone-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2" r="20166"/>
          <a:stretch/>
        </p:blipFill>
        <p:spPr bwMode="auto">
          <a:xfrm>
            <a:off x="7378850" y="2564904"/>
            <a:ext cx="1585638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i.pinimg.com/originals/30/44/85/3044856a3f87fd5509a23c5fbca8bd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2866"/>
            <a:ext cx="3770389" cy="25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.pinimg.com/originals/1a/57/40/1a57402c4caa4c7ee58aee43e90f3a6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60" y="3403549"/>
            <a:ext cx="798056" cy="13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04069" y="476672"/>
            <a:ext cx="7467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Помоги Свете произнести предложения</a:t>
            </a:r>
            <a:endParaRPr lang="ru-RU" sz="24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548" y="1124744"/>
            <a:ext cx="7560840" cy="736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Помоги Стасу из </a:t>
            </a:r>
            <a:r>
              <a:rPr lang="ru-RU" sz="2000" dirty="0"/>
              <a:t>названных слов составить </a:t>
            </a:r>
            <a:r>
              <a:rPr lang="ru-RU" sz="2000" dirty="0" smtClean="0"/>
              <a:t>предложения.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«Назови предложение»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fs.znanio.ru/d5aff2/9c/79/d25cdbde95c1fa619776139ff4d8dc138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" b="11784"/>
          <a:stretch/>
        </p:blipFill>
        <p:spPr bwMode="auto">
          <a:xfrm>
            <a:off x="2411760" y="3789040"/>
            <a:ext cx="4411631" cy="26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everdv.ru/wp-content/uploads/2020/08/lavochka-dlya-sada-svoimi-rukami-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48" y="3758578"/>
            <a:ext cx="4592801" cy="288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paidagogos.com/wp-content/uploads/2017/08/malchik-risuet-voennyy-samole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5"/>
          <a:stretch/>
        </p:blipFill>
        <p:spPr bwMode="auto">
          <a:xfrm>
            <a:off x="2771800" y="3489739"/>
            <a:ext cx="3438745" cy="326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548" y="2276872"/>
            <a:ext cx="5691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Скамейку, саду, в, </a:t>
            </a:r>
            <a:r>
              <a:rPr lang="ru-RU" sz="2400" dirty="0" smtClean="0"/>
              <a:t>построили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7560" y="2708920"/>
            <a:ext cx="639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Самолёт, </a:t>
            </a:r>
            <a:r>
              <a:rPr lang="ru-RU" sz="2400" dirty="0" smtClean="0"/>
              <a:t>Стас, </a:t>
            </a:r>
            <a:r>
              <a:rPr lang="ru-RU" sz="2400" dirty="0"/>
              <a:t>красками, </a:t>
            </a:r>
            <a:r>
              <a:rPr lang="ru-RU" sz="2400" dirty="0" smtClean="0"/>
              <a:t>рисует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8166" y="3111351"/>
            <a:ext cx="639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Складывают, слогов, из, </a:t>
            </a:r>
            <a:r>
              <a:rPr lang="ru-RU" sz="2400" dirty="0" smtClean="0"/>
              <a:t>слова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1861373"/>
            <a:ext cx="36724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Стоит, у, лиса, куста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6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147536"/>
            <a:ext cx="7467600" cy="4873752"/>
          </a:xfrm>
        </p:spPr>
        <p:txBody>
          <a:bodyPr>
            <a:noAutofit/>
          </a:bodyPr>
          <a:lstStyle/>
          <a:p>
            <a:r>
              <a:rPr lang="ru-RU" dirty="0" smtClean="0"/>
              <a:t>Саня идет по мосту.</a:t>
            </a:r>
          </a:p>
          <a:p>
            <a:r>
              <a:rPr lang="ru-RU" dirty="0" smtClean="0"/>
              <a:t>На столе стоит стакан.</a:t>
            </a:r>
          </a:p>
          <a:p>
            <a:r>
              <a:rPr lang="ru-RU" dirty="0" smtClean="0"/>
              <a:t>Под кустом стоит скамейка.</a:t>
            </a:r>
          </a:p>
          <a:p>
            <a:r>
              <a:rPr lang="ru-RU" dirty="0" smtClean="0"/>
              <a:t>Собака спит под скамейкой.</a:t>
            </a:r>
          </a:p>
          <a:p>
            <a:r>
              <a:rPr lang="ru-RU" dirty="0" smtClean="0"/>
              <a:t>В миске капуста.</a:t>
            </a:r>
          </a:p>
          <a:p>
            <a:r>
              <a:rPr lang="ru-RU" dirty="0" smtClean="0"/>
              <a:t>У вас вкусный квас.</a:t>
            </a:r>
          </a:p>
          <a:p>
            <a:r>
              <a:rPr lang="ru-RU" dirty="0" smtClean="0"/>
              <a:t>Автобус стоит у моста.</a:t>
            </a:r>
          </a:p>
          <a:p>
            <a:r>
              <a:rPr lang="ru-RU" dirty="0" smtClean="0"/>
              <a:t>У моста высокие сосны.</a:t>
            </a:r>
          </a:p>
          <a:p>
            <a:r>
              <a:rPr lang="ru-RU" dirty="0" smtClean="0"/>
              <a:t> В саду под сосной скамейка.</a:t>
            </a:r>
          </a:p>
          <a:p>
            <a:r>
              <a:rPr lang="ru-RU" dirty="0" smtClean="0"/>
              <a:t>Соня поет песню.</a:t>
            </a:r>
          </a:p>
          <a:p>
            <a:r>
              <a:rPr lang="ru-RU" dirty="0" smtClean="0"/>
              <a:t>Пастух пас телят.</a:t>
            </a:r>
          </a:p>
          <a:p>
            <a:r>
              <a:rPr lang="ru-RU" dirty="0" smtClean="0"/>
              <a:t> С поля гонят скот.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50121" y="188640"/>
            <a:ext cx="7467600" cy="62068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Произносить предложения</a:t>
            </a:r>
            <a:endParaRPr lang="ru-RU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352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58092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СТИХОТВОРЕНИЯ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08520" y="1340768"/>
            <a:ext cx="5040560" cy="48737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/>
              <a:t>Алиса в </a:t>
            </a:r>
            <a:r>
              <a:rPr lang="ru-RU" b="1" dirty="0" smtClean="0"/>
              <a:t>саду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Вот </a:t>
            </a:r>
            <a:r>
              <a:rPr lang="ru-RU" dirty="0"/>
              <a:t>идет Алиса в сад,</a:t>
            </a:r>
          </a:p>
          <a:p>
            <a:pPr marL="0" indent="0" algn="ctr">
              <a:buNone/>
            </a:pPr>
            <a:r>
              <a:rPr lang="ru-RU" dirty="0"/>
              <a:t>Скоро будет листопад.</a:t>
            </a:r>
          </a:p>
          <a:p>
            <a:pPr marL="0" indent="0" algn="ctr">
              <a:buNone/>
            </a:pPr>
            <a:r>
              <a:rPr lang="ru-RU" dirty="0"/>
              <a:t>Слива там и абрикос,</a:t>
            </a:r>
          </a:p>
          <a:p>
            <a:pPr marL="0" indent="0" algn="ctr">
              <a:buNone/>
            </a:pPr>
            <a:r>
              <a:rPr lang="ru-RU" dirty="0"/>
              <a:t>На скамейке — сонный </a:t>
            </a:r>
            <a:r>
              <a:rPr lang="ru-RU" dirty="0" smtClean="0"/>
              <a:t>пес.</a:t>
            </a:r>
          </a:p>
          <a:p>
            <a:pPr marL="0" indent="0" algn="ctr">
              <a:buNone/>
            </a:pPr>
            <a:r>
              <a:rPr lang="ru-RU" dirty="0" smtClean="0"/>
              <a:t>Там </a:t>
            </a:r>
            <a:r>
              <a:rPr lang="ru-RU" dirty="0"/>
              <a:t>краса и чудеса:</a:t>
            </a:r>
          </a:p>
          <a:p>
            <a:pPr marL="0" indent="0" algn="ctr">
              <a:buNone/>
            </a:pPr>
            <a:r>
              <a:rPr lang="ru-RU" dirty="0"/>
              <a:t>Солнце, киска и роса,</a:t>
            </a:r>
          </a:p>
          <a:p>
            <a:pPr marL="0" indent="0" algn="ctr">
              <a:buNone/>
            </a:pPr>
            <a:r>
              <a:rPr lang="ru-RU" dirty="0"/>
              <a:t>У скамейки стол стоит.</a:t>
            </a:r>
          </a:p>
          <a:p>
            <a:pPr marL="0" indent="0" algn="ctr">
              <a:buNone/>
            </a:pPr>
            <a:r>
              <a:rPr lang="ru-RU" dirty="0"/>
              <a:t>Самовар на нем свистит.</a:t>
            </a:r>
          </a:p>
          <a:p>
            <a:pPr marL="0" indent="0" algn="ctr">
              <a:buNone/>
            </a:pPr>
            <a:r>
              <a:rPr lang="ru-RU" dirty="0"/>
              <a:t>Вот в песочнице песок,</a:t>
            </a:r>
          </a:p>
          <a:p>
            <a:pPr marL="0" indent="0" algn="ctr">
              <a:buNone/>
            </a:pPr>
            <a:r>
              <a:rPr lang="ru-RU" dirty="0"/>
              <a:t>Самосвал там и совок,</a:t>
            </a:r>
          </a:p>
          <a:p>
            <a:pPr marL="0" indent="0" algn="ctr">
              <a:buNone/>
            </a:pPr>
            <a:r>
              <a:rPr lang="ru-RU" dirty="0"/>
              <a:t>Рядом с ними самокат.</a:t>
            </a:r>
          </a:p>
          <a:p>
            <a:pPr marL="0" indent="0" algn="ctr">
              <a:buNone/>
            </a:pPr>
            <a:r>
              <a:rPr lang="ru-RU" dirty="0"/>
              <a:t>Ах, какой прекрасный сад!</a:t>
            </a:r>
          </a:p>
          <a:p>
            <a:endParaRPr lang="ru-RU" dirty="0"/>
          </a:p>
        </p:txBody>
      </p:sp>
      <p:pic>
        <p:nvPicPr>
          <p:cNvPr id="6148" name="Picture 4" descr="http://images6.fanpop.com/image/photos/35000000/Beginning-Scene-of-Alice-in-Wonderland-alice-in-wonderland-35095988-1424-1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55248"/>
            <a:ext cx="4395487" cy="33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796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67600" cy="5809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Пересказ </a:t>
            </a:r>
            <a:r>
              <a:rPr lang="ru-RU" b="1" dirty="0" smtClean="0">
                <a:solidFill>
                  <a:schemeClr val="tx1"/>
                </a:solidFill>
              </a:rPr>
              <a:t>рассказа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Обед</a:t>
            </a:r>
            <a:endParaRPr lang="ru-RU" dirty="0"/>
          </a:p>
          <a:p>
            <a:r>
              <a:rPr lang="ru-RU" dirty="0" smtClean="0"/>
              <a:t>Стас </a:t>
            </a:r>
            <a:r>
              <a:rPr lang="ru-RU" dirty="0"/>
              <a:t>стал накрывать на стол. Сначала он поставил кастрюлю с супом. Затем сковородку с мясом. Потом поставил стакан с соком. После этого — тарелку. В тарелку мальчик насыпал сливы. После обеда </a:t>
            </a:r>
            <a:r>
              <a:rPr lang="ru-RU" dirty="0" smtClean="0"/>
              <a:t>Стас </a:t>
            </a:r>
            <a:r>
              <a:rPr lang="ru-RU" dirty="0"/>
              <a:t>убрал со стола и вымыл посуду.</a:t>
            </a:r>
          </a:p>
          <a:p>
            <a:endParaRPr lang="ru-RU" dirty="0"/>
          </a:p>
        </p:txBody>
      </p:sp>
      <p:pic>
        <p:nvPicPr>
          <p:cNvPr id="4" name="Picture 2" descr="https://catherineasquithgallery.com/uploads/posts/2021-03/1614587621_15-p-malchik-na-belom-fone-kartinka-18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0" r="15801"/>
          <a:stretch/>
        </p:blipFill>
        <p:spPr bwMode="auto">
          <a:xfrm flipH="1">
            <a:off x="7020272" y="2596158"/>
            <a:ext cx="1991737" cy="42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40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скороговорки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У </a:t>
            </a:r>
            <a:r>
              <a:rPr lang="ru-RU" dirty="0"/>
              <a:t>артиста маска, у солдата каска.</a:t>
            </a:r>
          </a:p>
          <a:p>
            <a:r>
              <a:rPr lang="ru-RU" dirty="0"/>
              <a:t>У Сани папа артист, он в спектакле солист.</a:t>
            </a:r>
          </a:p>
          <a:p>
            <a:r>
              <a:rPr lang="ru-RU" dirty="0"/>
              <a:t>Наступила весна — подросла сосна.</a:t>
            </a:r>
          </a:p>
          <a:p>
            <a:r>
              <a:rPr lang="ru-RU" dirty="0" smtClean="0"/>
              <a:t>Появился </a:t>
            </a:r>
            <a:r>
              <a:rPr lang="ru-RU" dirty="0"/>
              <a:t>росток — распустился листок.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000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02728" y="476672"/>
            <a:ext cx="4248472" cy="923330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Спасибо!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https://tunnel.ru/media/images/2016-09/post_comment/699296/at32320255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32" y="1700808"/>
            <a:ext cx="597666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18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4" descr="https://cf.ppt-online.org/files/slide/k/KakS14RzGEQXelqF2oVgJuT7yP3hpON90nZDiA/slide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r="3881" b="13934"/>
          <a:stretch/>
        </p:blipFill>
        <p:spPr bwMode="auto">
          <a:xfrm>
            <a:off x="198763" y="620688"/>
            <a:ext cx="8477693" cy="59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464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f2.ppt-online.org/files2/slide/b/bLmlZgFHkxvQjAepShGdYXWra4KiBsJ5U62McD/slide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8782"/>
            <a:ext cx="8748362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3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https://ds04.infourok.ru/uploads/ex/0ca8/0015a3ff-9d87ce2e/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9"/>
          <a:stretch/>
        </p:blipFill>
        <p:spPr bwMode="auto">
          <a:xfrm>
            <a:off x="179512" y="908720"/>
            <a:ext cx="8575622" cy="54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70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«КИСКА СЕРДИТСЯ»&#10;Улыбнуться, открыть рот. Кончиком языка упереться в нижние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5" y="548680"/>
            <a:ext cx="8411315" cy="63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84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7467600" cy="4873752"/>
          </a:xfrm>
        </p:spPr>
        <p:txBody>
          <a:bodyPr/>
          <a:lstStyle/>
          <a:p>
            <a:r>
              <a:rPr lang="ru-RU" sz="2000" dirty="0"/>
              <a:t>Сегодня на занятии мы продолжим учиться правильно и красиво произносить звук </a:t>
            </a:r>
            <a:r>
              <a:rPr lang="ru-RU" sz="2000" dirty="0" smtClean="0"/>
              <a:t> С. Давай </a:t>
            </a:r>
            <a:r>
              <a:rPr lang="ru-RU" sz="2000" dirty="0"/>
              <a:t>вместе </a:t>
            </a:r>
            <a:r>
              <a:rPr lang="ru-RU" sz="2000" dirty="0" smtClean="0"/>
              <a:t>его </a:t>
            </a:r>
            <a:r>
              <a:rPr lang="ru-RU" sz="2000" dirty="0"/>
              <a:t>произнесем (С-С-С-С-С).</a:t>
            </a:r>
          </a:p>
          <a:p>
            <a:r>
              <a:rPr lang="ru-RU" sz="2000" dirty="0" smtClean="0"/>
              <a:t>Вспомним, </a:t>
            </a:r>
            <a:r>
              <a:rPr lang="ru-RU" sz="2000" dirty="0"/>
              <a:t>как расположены: губы, зубы, язык при произнесении звука </a:t>
            </a:r>
            <a:r>
              <a:rPr lang="ru-RU" sz="2000" dirty="0" smtClean="0"/>
              <a:t>С</a:t>
            </a:r>
            <a:r>
              <a:rPr lang="ru-RU" sz="20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88640"/>
            <a:ext cx="7467600" cy="65293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4857752" y="3356992"/>
            <a:ext cx="1785950" cy="71438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ЯЗЫК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6929454" y="3356992"/>
            <a:ext cx="1643074" cy="71438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ВОЗДУХ</a:t>
            </a:r>
          </a:p>
        </p:txBody>
      </p:sp>
      <p:pic>
        <p:nvPicPr>
          <p:cNvPr id="7" name="Picture 4" descr="http://www.peaksandvalley.com/media/catalog/product/cache/1/image/500x500/9df78eab33525d08d6e5fb8d27136e95/isimages/MOCTK5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10" y="4122358"/>
            <a:ext cx="1669864" cy="1669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team4yk.ru/images/raznoe/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445" y="4149655"/>
            <a:ext cx="1598118" cy="159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lib.convdocs.org/pars_docs/refs/79/78039/78039_html_384ca85c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50331" y="4142810"/>
            <a:ext cx="1785950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Выноска со стрелкой вниз 9"/>
          <p:cNvSpPr/>
          <p:nvPr/>
        </p:nvSpPr>
        <p:spPr>
          <a:xfrm>
            <a:off x="535753" y="3356992"/>
            <a:ext cx="1785950" cy="71438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ГУБЫ</a:t>
            </a: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2750331" y="3356992"/>
            <a:ext cx="1714512" cy="71438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ЗУБЫ</a:t>
            </a:r>
          </a:p>
        </p:txBody>
      </p:sp>
      <p:pic>
        <p:nvPicPr>
          <p:cNvPr id="12" name="Picture 2" descr="http://www.xa-xa.org/uploads/posts/2012-01/1326887894_1251652533_ljagushk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2" y="4122358"/>
            <a:ext cx="1608941" cy="166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72337" y="5908471"/>
            <a:ext cx="1941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- зубы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 улыбке</a:t>
            </a:r>
            <a:endParaRPr lang="ru-RU" dirty="0"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5754" y="5895296"/>
            <a:ext cx="2010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- губы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сближены</a:t>
            </a:r>
            <a:endParaRPr lang="ru-RU" dirty="0"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57752" y="5881637"/>
            <a:ext cx="2207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-кончик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языка упирается в нижние зубы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820934" y="5901079"/>
            <a:ext cx="2359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-воздушная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струя 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холодная, проходит посередине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языка</a:t>
            </a:r>
            <a:endParaRPr lang="ru-RU" dirty="0"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7836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3" grpId="0"/>
      <p:bldP spid="14" grpId="0"/>
      <p:bldP spid="15" grpId="0"/>
      <p:bldP spid="1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762</TotalTime>
  <Words>1033</Words>
  <Application>Microsoft Office PowerPoint</Application>
  <PresentationFormat>Экран (4:3)</PresentationFormat>
  <Paragraphs>208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Эркер</vt:lpstr>
      <vt:lpstr>Индивидуально-подгрупповая работа по коррекции звукопроизношения.  Автоматизация звука [с] в словах со стечением согласных</vt:lpstr>
      <vt:lpstr>Задачи </vt:lpstr>
      <vt:lpstr>Артикуляционная 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Игра «Свистелочки»</vt:lpstr>
      <vt:lpstr>Презентация PowerPoint</vt:lpstr>
      <vt:lpstr>Презентация PowerPoint</vt:lpstr>
      <vt:lpstr>Игра «Поймай звук»</vt:lpstr>
      <vt:lpstr> Автоматизация звука  [с] в   слогах со стечением согласных</vt:lpstr>
      <vt:lpstr> Автоматизация звука  [с] в   слогах со стечением согласных</vt:lpstr>
      <vt:lpstr>Презентация PowerPoint</vt:lpstr>
      <vt:lpstr>Презентация PowerPoint</vt:lpstr>
      <vt:lpstr>Презентация PowerPoint</vt:lpstr>
      <vt:lpstr>Игра «Съедобное-несъедобное»</vt:lpstr>
      <vt:lpstr>Презентация PowerPoint</vt:lpstr>
      <vt:lpstr>Презентация PowerPoint</vt:lpstr>
      <vt:lpstr>Игра «сосчитай»</vt:lpstr>
      <vt:lpstr>Игра «сосчитай»</vt:lpstr>
      <vt:lpstr>Игра «Один-много»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ЗАГАДКИ</vt:lpstr>
      <vt:lpstr>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СТИХОТВОРЕНИЯ</vt:lpstr>
      <vt:lpstr>Пересказ рассказа</vt:lpstr>
      <vt:lpstr>скороговорки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звука [с] в словах со стечением согласных</dc:title>
  <dc:creator>Наталья Катаева</dc:creator>
  <cp:lastModifiedBy>Наталья Катаева</cp:lastModifiedBy>
  <cp:revision>70</cp:revision>
  <dcterms:created xsi:type="dcterms:W3CDTF">2022-04-07T12:04:12Z</dcterms:created>
  <dcterms:modified xsi:type="dcterms:W3CDTF">2022-04-26T16:11:09Z</dcterms:modified>
</cp:coreProperties>
</file>