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92" r:id="rId2"/>
    <p:sldId id="353" r:id="rId3"/>
    <p:sldId id="355" r:id="rId4"/>
    <p:sldId id="354" r:id="rId5"/>
    <p:sldId id="356" r:id="rId6"/>
    <p:sldId id="294" r:id="rId7"/>
    <p:sldId id="296" r:id="rId8"/>
    <p:sldId id="297" r:id="rId9"/>
    <p:sldId id="298" r:id="rId10"/>
    <p:sldId id="295" r:id="rId11"/>
    <p:sldId id="352" r:id="rId12"/>
    <p:sldId id="299" r:id="rId13"/>
    <p:sldId id="300" r:id="rId14"/>
    <p:sldId id="301" r:id="rId15"/>
    <p:sldId id="291" r:id="rId16"/>
    <p:sldId id="278" r:id="rId17"/>
    <p:sldId id="279" r:id="rId18"/>
    <p:sldId id="342" r:id="rId19"/>
    <p:sldId id="348" r:id="rId20"/>
    <p:sldId id="340" r:id="rId21"/>
    <p:sldId id="349" r:id="rId22"/>
    <p:sldId id="302" r:id="rId23"/>
    <p:sldId id="303" r:id="rId24"/>
    <p:sldId id="271" r:id="rId25"/>
    <p:sldId id="336" r:id="rId26"/>
    <p:sldId id="262" r:id="rId27"/>
    <p:sldId id="339" r:id="rId28"/>
    <p:sldId id="338" r:id="rId29"/>
    <p:sldId id="304" r:id="rId30"/>
    <p:sldId id="305" r:id="rId31"/>
    <p:sldId id="341" r:id="rId32"/>
    <p:sldId id="307" r:id="rId33"/>
    <p:sldId id="310" r:id="rId34"/>
    <p:sldId id="309" r:id="rId35"/>
    <p:sldId id="311" r:id="rId36"/>
    <p:sldId id="312" r:id="rId37"/>
    <p:sldId id="308" r:id="rId38"/>
    <p:sldId id="313" r:id="rId39"/>
    <p:sldId id="314" r:id="rId40"/>
    <p:sldId id="315" r:id="rId41"/>
    <p:sldId id="351" r:id="rId42"/>
    <p:sldId id="350" r:id="rId43"/>
    <p:sldId id="316" r:id="rId44"/>
    <p:sldId id="317" r:id="rId45"/>
    <p:sldId id="318" r:id="rId46"/>
    <p:sldId id="343" r:id="rId47"/>
    <p:sldId id="319" r:id="rId48"/>
    <p:sldId id="320" r:id="rId49"/>
    <p:sldId id="321" r:id="rId50"/>
    <p:sldId id="322" r:id="rId51"/>
    <p:sldId id="344" r:id="rId52"/>
    <p:sldId id="323" r:id="rId53"/>
    <p:sldId id="324" r:id="rId54"/>
    <p:sldId id="325" r:id="rId55"/>
    <p:sldId id="326" r:id="rId56"/>
    <p:sldId id="276" r:id="rId57"/>
    <p:sldId id="357" r:id="rId58"/>
    <p:sldId id="265" r:id="rId59"/>
    <p:sldId id="257" r:id="rId60"/>
    <p:sldId id="281" r:id="rId61"/>
    <p:sldId id="327" r:id="rId62"/>
    <p:sldId id="263" r:id="rId63"/>
    <p:sldId id="345" r:id="rId64"/>
    <p:sldId id="346" r:id="rId65"/>
    <p:sldId id="268" r:id="rId66"/>
    <p:sldId id="332" r:id="rId67"/>
    <p:sldId id="347" r:id="rId68"/>
    <p:sldId id="333" r:id="rId69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77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/>
          <p:cNvCxnSpPr/>
          <p:nvPr/>
        </p:nvCxnSpPr>
        <p:spPr>
          <a:xfrm flipH="1">
            <a:off x="8228013" y="7938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6"/>
          <p:cNvCxnSpPr/>
          <p:nvPr/>
        </p:nvCxnSpPr>
        <p:spPr>
          <a:xfrm flipH="1">
            <a:off x="6108700" y="92075"/>
            <a:ext cx="6080125" cy="6080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0"/>
          <p:cNvCxnSpPr/>
          <p:nvPr/>
        </p:nvCxnSpPr>
        <p:spPr>
          <a:xfrm flipH="1">
            <a:off x="7335838" y="31750"/>
            <a:ext cx="4852987" cy="48529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2"/>
          <p:cNvCxnSpPr/>
          <p:nvPr/>
        </p:nvCxnSpPr>
        <p:spPr>
          <a:xfrm flipH="1">
            <a:off x="7845425" y="609600"/>
            <a:ext cx="4343400" cy="4343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/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B8F2B-629C-4084-83FD-3760555CB065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1489F-232E-40A2-A6C4-0A90410F1C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232E5-76C0-432B-A08B-10B69F80431D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FB6D8-626A-43C0-92A6-8086082F98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E9467-6C31-4AD5-8037-9207DBE2C2CC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32B32-A726-435E-8F06-097A6E569A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531813" y="812800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10285413" y="2768600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82202-CEFF-47FC-8441-1620D44A1F23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F8BF2-4C85-43F5-B50F-949543CDAA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4AE4F-0B29-4A66-A1A0-94866FEB7C79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7CCE8-96B4-469A-BA04-F1F1045B80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531813" y="812800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11"/>
          <p:cNvSpPr txBox="1"/>
          <p:nvPr/>
        </p:nvSpPr>
        <p:spPr>
          <a:xfrm>
            <a:off x="10285413" y="2768600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0AF00-0F96-44B3-9AB6-C24788C1154D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895DB-1E7E-44C2-8AB7-712AEF65CC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E0751-01EE-4C57-A3E2-D729C8565D1E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49D6F-0147-4580-83BC-944D007E34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0D3EE-CA95-40AA-8BCF-D4A88889811B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E66ED-F71C-4E82-8704-7FAD643E98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EA800-8E1A-4DB1-85DF-16175E2E10DB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39BC1-A4D2-4123-9438-DE11CBAFB3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7DC16-9946-4C67-ACF5-4227A7AC014B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CC113-3B50-4180-9109-3A3056E0E1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8EBA8-1CDA-4269-AC95-6C74A88AAC87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9C665-17FA-459E-8310-4DAF304857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ACD2A-F25B-412A-9CB0-2B9E6D629743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FCAEB-0FDA-4BE0-9235-2C53E26906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94BFF-8145-4DB6-91EC-3C003EB31E14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6A0CB-E8E8-4A14-AE00-B28CF11D6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6DC89-6C32-4B41-A3F2-4A72C905D96E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07D2-A2EF-4A76-A732-0BDE66A213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041B8-274D-4ACD-A137-AF0115079ECD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97A28-5457-4404-BD7D-02E323E143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8D4E6-E801-4B82-A774-4A66BBD649EC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A804E-8DB2-4509-B32A-84CD47F3EC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7B1CF-CA43-4B85-9955-74C8F3334520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5576B-1F04-420F-87BC-C575E00435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9207500" y="2963863"/>
            <a:ext cx="2981325" cy="320833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5852" y="2963333"/>
              <a:ext cx="912975" cy="91296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83"/>
              <a:ext cx="2981858" cy="298181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3013" y="3285648"/>
              <a:ext cx="1895814" cy="18957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853" y="3131636"/>
              <a:ext cx="1744974" cy="17449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600" y="3682589"/>
              <a:ext cx="1270227" cy="12702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3" y="4487863"/>
            <a:ext cx="8534400" cy="15065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4213" y="685800"/>
            <a:ext cx="8534400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3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 smtClean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6D82332F-27DA-43AC-9E2A-E51145796ACF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3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3200" b="0" i="0" smtClean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E4EE8EB1-C420-48CB-900D-AFA1BCEB10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5" r:id="rId12"/>
    <p:sldLayoutId id="2147483710" r:id="rId13"/>
    <p:sldLayoutId id="2147483716" r:id="rId14"/>
    <p:sldLayoutId id="2147483711" r:id="rId15"/>
    <p:sldLayoutId id="2147483712" r:id="rId16"/>
    <p:sldLayoutId id="2147483713" r:id="rId17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688" y="2597150"/>
            <a:ext cx="2994025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Прямоугольник 3"/>
          <p:cNvSpPr>
            <a:spLocks noChangeArrowheads="1"/>
          </p:cNvSpPr>
          <p:nvPr/>
        </p:nvSpPr>
        <p:spPr bwMode="auto">
          <a:xfrm>
            <a:off x="1635125" y="390525"/>
            <a:ext cx="884872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algn="ctr"/>
            <a:r>
              <a:rPr lang="ru-RU"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Кучеровой Людмилы Николаевны</a:t>
            </a:r>
          </a:p>
          <a:p>
            <a:pPr algn="ctr"/>
            <a:r>
              <a:rPr lang="ru-RU" altLang="ru-RU" sz="1400" b="1" i="1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воспитателя</a:t>
            </a:r>
            <a:r>
              <a:rPr lang="ru-RU" altLang="ru-RU" sz="1400" b="1" i="1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/>
            </a:r>
            <a:br>
              <a:rPr lang="ru-RU" altLang="ru-RU" sz="1400" b="1" i="1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altLang="ru-RU" sz="1400" b="1" i="1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 </a:t>
            </a:r>
            <a:r>
              <a:rPr lang="ru-RU" altLang="ru-RU" sz="1400" b="1" i="1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муниципального автономного дошкольного образовательного учреждения </a:t>
            </a:r>
            <a:br>
              <a:rPr lang="ru-RU" altLang="ru-RU" sz="1400" b="1" i="1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altLang="ru-RU" sz="1400" b="1" i="1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городского округа Саранск</a:t>
            </a:r>
            <a:br>
              <a:rPr lang="ru-RU" altLang="ru-RU" sz="1400" b="1" i="1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altLang="ru-RU" sz="1400" b="1" i="1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 «Детский сад №76 комбинированного вида»</a:t>
            </a:r>
            <a:endParaRPr lang="ru-RU" sz="1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9" name="Прямоугольник 4"/>
          <p:cNvSpPr>
            <a:spLocks noChangeArrowheads="1"/>
          </p:cNvSpPr>
          <p:nvPr/>
        </p:nvSpPr>
        <p:spPr bwMode="auto">
          <a:xfrm>
            <a:off x="3548063" y="2606675"/>
            <a:ext cx="8408987" cy="39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7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17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08.04.1976г.</a:t>
            </a:r>
          </a:p>
          <a:p>
            <a:r>
              <a:rPr lang="ru-RU" sz="17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17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высшее</a:t>
            </a:r>
            <a:r>
              <a:rPr lang="ru-RU" sz="17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МГПИ им. М.Е. Евсевьева</a:t>
            </a:r>
          </a:p>
          <a:p>
            <a:r>
              <a:rPr lang="ru-RU" sz="17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sz="17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«Педагогика и методика начального образования»</a:t>
            </a:r>
            <a:r>
              <a:rPr lang="ru-RU" sz="17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7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переподготовка:</a:t>
            </a:r>
          </a:p>
          <a:p>
            <a:r>
              <a:rPr lang="ru-RU" sz="17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Присвоена квалификация Воспитатель</a:t>
            </a:r>
          </a:p>
          <a:p>
            <a:r>
              <a:rPr lang="ru-RU" sz="17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ГБУ ДПО «Мордовский республиканский институт образования»</a:t>
            </a:r>
          </a:p>
          <a:p>
            <a:r>
              <a:rPr lang="ru-RU" sz="17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Диплом 132403604039</a:t>
            </a:r>
          </a:p>
          <a:p>
            <a:r>
              <a:rPr lang="ru-RU" sz="17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Дата выдачи: 05.05.2017 г.</a:t>
            </a:r>
            <a:br>
              <a:rPr lang="ru-RU" sz="17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7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Квалификационная категория: </a:t>
            </a:r>
            <a:r>
              <a:rPr lang="ru-RU" sz="17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первая, Приказ № 101 от 20.02.2017 </a:t>
            </a:r>
            <a:br>
              <a:rPr lang="ru-RU" sz="17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7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Занимаемая должность: </a:t>
            </a:r>
            <a:r>
              <a:rPr lang="ru-RU" sz="17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br>
              <a:rPr lang="ru-RU" sz="17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7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Сайт МАДОУ «Детский сад №76 комбинированного вида»: </a:t>
            </a: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http://ds76sar.schoolrm.ru</a:t>
            </a:r>
            <a:endParaRPr lang="ru-RU" sz="17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7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</a:t>
            </a:r>
          </a:p>
          <a:p>
            <a:r>
              <a:rPr lang="ru-RU" sz="17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7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специальности воспитатель): </a:t>
            </a:r>
            <a:r>
              <a:rPr lang="ru-RU" sz="17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 лет.</a:t>
            </a:r>
          </a:p>
          <a:p>
            <a:r>
              <a:rPr lang="ru-RU" sz="17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17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 лет</a:t>
            </a:r>
          </a:p>
        </p:txBody>
      </p:sp>
      <p:sp>
        <p:nvSpPr>
          <p:cNvPr id="19460" name="TextBox 5"/>
          <p:cNvSpPr txBox="1">
            <a:spLocks noChangeArrowheads="1"/>
          </p:cNvSpPr>
          <p:nvPr/>
        </p:nvSpPr>
        <p:spPr bwMode="auto">
          <a:xfrm>
            <a:off x="4167188" y="12700"/>
            <a:ext cx="4044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563" y="0"/>
            <a:ext cx="51069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25" y="0"/>
            <a:ext cx="4846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0900" y="0"/>
            <a:ext cx="5022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Прямоугольник 1"/>
          <p:cNvSpPr>
            <a:spLocks noChangeArrowheads="1"/>
          </p:cNvSpPr>
          <p:nvPr/>
        </p:nvSpPr>
        <p:spPr bwMode="auto">
          <a:xfrm>
            <a:off x="3265488" y="2549525"/>
            <a:ext cx="50704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Наставничество.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Прямоугольник 1"/>
          <p:cNvSpPr>
            <a:spLocks noChangeArrowheads="1"/>
          </p:cNvSpPr>
          <p:nvPr/>
        </p:nvSpPr>
        <p:spPr bwMode="auto">
          <a:xfrm>
            <a:off x="3148013" y="1982788"/>
            <a:ext cx="77724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Наличие публикаций,</a:t>
            </a:r>
          </a:p>
          <a:p>
            <a:r>
              <a:rPr lang="ru-RU" sz="4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включая интернет</a:t>
            </a:r>
          </a:p>
          <a:p>
            <a:r>
              <a:rPr lang="ru-RU" sz="4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публикации.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38525" y="0"/>
            <a:ext cx="5081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3763" y="0"/>
            <a:ext cx="4848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8275" y="0"/>
            <a:ext cx="4852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5663" y="0"/>
            <a:ext cx="48529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40525" y="0"/>
            <a:ext cx="4848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1388" y="0"/>
            <a:ext cx="10391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0338" y="0"/>
            <a:ext cx="48339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775" y="0"/>
            <a:ext cx="4986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1925" y="0"/>
            <a:ext cx="4918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" y="0"/>
            <a:ext cx="4854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823075" y="2725738"/>
            <a:ext cx="4422775" cy="5619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3188" y="211138"/>
            <a:ext cx="9726612" cy="630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0"/>
            <a:ext cx="532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2975" y="0"/>
            <a:ext cx="5743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8105775" y="2268538"/>
            <a:ext cx="1450975" cy="793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0775" y="0"/>
            <a:ext cx="4848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1"/>
          <p:cNvSpPr txBox="1">
            <a:spLocks noChangeArrowheads="1"/>
          </p:cNvSpPr>
          <p:nvPr/>
        </p:nvSpPr>
        <p:spPr bwMode="auto">
          <a:xfrm>
            <a:off x="1476375" y="993775"/>
            <a:ext cx="866140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в:</a:t>
            </a:r>
            <a:br>
              <a:rPr lang="ru-RU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конкурсах;</a:t>
            </a:r>
            <a:br>
              <a:rPr lang="ru-RU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выставках;</a:t>
            </a:r>
            <a:br>
              <a:rPr lang="ru-RU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турнирах;</a:t>
            </a:r>
            <a:br>
              <a:rPr lang="ru-RU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соревнованиях;</a:t>
            </a:r>
            <a:br>
              <a:rPr lang="ru-RU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акциях;</a:t>
            </a:r>
            <a:br>
              <a:rPr lang="ru-RU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фестивалях.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2938" y="0"/>
            <a:ext cx="533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413" y="0"/>
            <a:ext cx="5086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8113" y="0"/>
            <a:ext cx="50307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6313" y="0"/>
            <a:ext cx="50974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58850" y="0"/>
            <a:ext cx="5178425" cy="6858000"/>
          </a:xfrm>
        </p:spPr>
      </p:pic>
      <p:pic>
        <p:nvPicPr>
          <p:cNvPr id="47106" name="Объект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32563" y="0"/>
            <a:ext cx="5108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75063" y="0"/>
            <a:ext cx="4841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938" y="0"/>
            <a:ext cx="48498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51575" y="0"/>
            <a:ext cx="5133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Прямоугольник 1"/>
          <p:cNvSpPr>
            <a:spLocks noChangeArrowheads="1"/>
          </p:cNvSpPr>
          <p:nvPr/>
        </p:nvSpPr>
        <p:spPr bwMode="auto">
          <a:xfrm>
            <a:off x="2400300" y="1816100"/>
            <a:ext cx="7481888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5. Наличие авторских</a:t>
            </a:r>
          </a:p>
          <a:p>
            <a:r>
              <a:rPr lang="ru-RU" sz="4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программ, методических</a:t>
            </a:r>
          </a:p>
          <a:p>
            <a:r>
              <a:rPr lang="ru-RU" sz="4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пособий.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0475" y="176213"/>
            <a:ext cx="9759950" cy="630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8275" y="0"/>
            <a:ext cx="4849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3588" y="0"/>
            <a:ext cx="4943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71888" y="0"/>
            <a:ext cx="4848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Прямоугольник 1"/>
          <p:cNvSpPr>
            <a:spLocks noChangeArrowheads="1"/>
          </p:cNvSpPr>
          <p:nvPr/>
        </p:nvSpPr>
        <p:spPr bwMode="auto">
          <a:xfrm>
            <a:off x="2233613" y="1206500"/>
            <a:ext cx="906462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6. Выступления</a:t>
            </a:r>
          </a:p>
          <a:p>
            <a:r>
              <a:rPr lang="ru-RU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на научно-практических</a:t>
            </a:r>
          </a:p>
          <a:p>
            <a:r>
              <a:rPr lang="ru-RU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конференциях,</a:t>
            </a:r>
          </a:p>
          <a:p>
            <a:r>
              <a:rPr lang="ru-RU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педагогических чтениях,</a:t>
            </a:r>
          </a:p>
          <a:p>
            <a:r>
              <a:rPr lang="ru-RU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семинарах, секциях,</a:t>
            </a:r>
          </a:p>
          <a:p>
            <a:r>
              <a:rPr lang="ru-RU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методических объединениях</a:t>
            </a:r>
            <a:r>
              <a:rPr lang="ru-RU" sz="2400" b="1">
                <a:solidFill>
                  <a:schemeClr val="bg1"/>
                </a:solidFill>
                <a:latin typeface="Century Gothic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0488" y="0"/>
            <a:ext cx="4768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0350" y="0"/>
            <a:ext cx="5018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67538" y="0"/>
            <a:ext cx="48498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685088" y="5073650"/>
            <a:ext cx="3973512" cy="51752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529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3450" y="0"/>
            <a:ext cx="4838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573213" y="2576513"/>
            <a:ext cx="3948112" cy="2190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Прямоугольник 1"/>
          <p:cNvSpPr>
            <a:spLocks noChangeArrowheads="1"/>
          </p:cNvSpPr>
          <p:nvPr/>
        </p:nvSpPr>
        <p:spPr bwMode="auto">
          <a:xfrm>
            <a:off x="1670050" y="1870075"/>
            <a:ext cx="98123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</a:t>
            </a:r>
          </a:p>
          <a:p>
            <a:r>
              <a:rPr lang="ru-RU" sz="4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мастер – классов,</a:t>
            </a:r>
          </a:p>
          <a:p>
            <a:r>
              <a:rPr lang="ru-RU" sz="4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мероприятий.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6163" y="0"/>
            <a:ext cx="4848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46850" y="0"/>
            <a:ext cx="4846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75063" y="0"/>
            <a:ext cx="4841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563" y="0"/>
            <a:ext cx="4832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3175" y="0"/>
            <a:ext cx="486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446963" y="3429000"/>
            <a:ext cx="3516312" cy="5984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Прямоугольник 1"/>
          <p:cNvSpPr>
            <a:spLocks noChangeArrowheads="1"/>
          </p:cNvSpPr>
          <p:nvPr/>
        </p:nvSpPr>
        <p:spPr bwMode="auto">
          <a:xfrm>
            <a:off x="1958975" y="2601913"/>
            <a:ext cx="9118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5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6825" y="166688"/>
            <a:ext cx="9605963" cy="630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Прямоугольник 1"/>
          <p:cNvSpPr>
            <a:spLocks noChangeArrowheads="1"/>
          </p:cNvSpPr>
          <p:nvPr/>
        </p:nvSpPr>
        <p:spPr bwMode="auto">
          <a:xfrm>
            <a:off x="1389063" y="1789113"/>
            <a:ext cx="9926637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 активность  </a:t>
            </a:r>
          </a:p>
          <a:p>
            <a:r>
              <a:rPr lang="ru-RU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педагога:</a:t>
            </a:r>
          </a:p>
          <a:p>
            <a:r>
              <a:rPr lang="ru-RU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участие в комиссиях,</a:t>
            </a:r>
          </a:p>
          <a:p>
            <a:r>
              <a:rPr lang="ru-RU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педагогических сообществах, в жюри конкурсов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Прямоугольник 2"/>
          <p:cNvSpPr>
            <a:spLocks noChangeArrowheads="1"/>
          </p:cNvSpPr>
          <p:nvPr/>
        </p:nvSpPr>
        <p:spPr bwMode="auto">
          <a:xfrm>
            <a:off x="1108075" y="-90488"/>
            <a:ext cx="964565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Участник педагогического сообщества </a:t>
            </a:r>
            <a:br>
              <a:rPr 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социальная сеть «педагог 13.ру»</a:t>
            </a:r>
            <a:br>
              <a:rPr 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Режим доступа:</a:t>
            </a: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http://anrom.edurm.ru/users/Kucherova</a:t>
            </a:r>
            <a:endParaRPr lang="ru-RU" sz="2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466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1025" y="1295400"/>
            <a:ext cx="11250613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975" y="328613"/>
            <a:ext cx="1122680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3650" y="0"/>
            <a:ext cx="4846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Прямоугольник 1"/>
          <p:cNvSpPr>
            <a:spLocks noChangeArrowheads="1"/>
          </p:cNvSpPr>
          <p:nvPr/>
        </p:nvSpPr>
        <p:spPr bwMode="auto">
          <a:xfrm>
            <a:off x="2760663" y="544513"/>
            <a:ext cx="8413750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</a:t>
            </a:r>
          </a:p>
          <a:p>
            <a:r>
              <a:rPr lang="ru-RU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воспитанниками:</a:t>
            </a:r>
          </a:p>
          <a:p>
            <a:r>
              <a:rPr lang="ru-RU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- наличие системы воспитательной работы;</a:t>
            </a:r>
          </a:p>
          <a:p>
            <a:r>
              <a:rPr lang="ru-RU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- наличие качественной, эстетически оформленной</a:t>
            </a:r>
          </a:p>
          <a:p>
            <a:r>
              <a:rPr lang="ru-RU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текущей документации;</a:t>
            </a:r>
          </a:p>
          <a:p>
            <a:r>
              <a:rPr lang="ru-RU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- организация индивидуального подхода;</a:t>
            </a:r>
          </a:p>
          <a:p>
            <a:r>
              <a:rPr lang="ru-RU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- снижение простудной заболеваемости</a:t>
            </a:r>
          </a:p>
          <a:p>
            <a:r>
              <a:rPr lang="ru-RU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воспитанников;</a:t>
            </a:r>
          </a:p>
          <a:p>
            <a:r>
              <a:rPr lang="ru-RU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- отлаженная система взаимодействия с</a:t>
            </a:r>
          </a:p>
          <a:p>
            <a:r>
              <a:rPr lang="ru-RU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родителями;</a:t>
            </a:r>
          </a:p>
          <a:p>
            <a:r>
              <a:rPr lang="ru-RU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- отсутствие жалоб и обращений родителей на</a:t>
            </a:r>
          </a:p>
          <a:p>
            <a:r>
              <a:rPr lang="ru-RU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неправомерные действия;</a:t>
            </a:r>
          </a:p>
          <a:p>
            <a:r>
              <a:rPr lang="ru-RU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- реализация здоровьесберегающих технологий в</a:t>
            </a:r>
          </a:p>
          <a:p>
            <a:r>
              <a:rPr lang="ru-RU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воспитательном процессе;</a:t>
            </a:r>
          </a:p>
          <a:p>
            <a:r>
              <a:rPr lang="ru-RU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- духовно-нравственное воспитание и народные</a:t>
            </a:r>
          </a:p>
          <a:p>
            <a:r>
              <a:rPr lang="ru-RU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традиции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8550" y="0"/>
            <a:ext cx="4848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2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4638" y="0"/>
            <a:ext cx="48466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71888" y="0"/>
            <a:ext cx="4848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Прямоугольник 1"/>
          <p:cNvSpPr>
            <a:spLocks noChangeArrowheads="1"/>
          </p:cNvSpPr>
          <p:nvPr/>
        </p:nvSpPr>
        <p:spPr bwMode="auto">
          <a:xfrm>
            <a:off x="1905000" y="533400"/>
            <a:ext cx="8672513" cy="600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родителями:</a:t>
            </a:r>
          </a:p>
          <a:p>
            <a:r>
              <a:rPr lang="ru-RU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систематическое проведение</a:t>
            </a:r>
          </a:p>
          <a:p>
            <a:r>
              <a:rPr lang="ru-RU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родительских собраний;</a:t>
            </a:r>
          </a:p>
          <a:p>
            <a:r>
              <a:rPr lang="ru-RU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проведение круглых столов,</a:t>
            </a:r>
          </a:p>
          <a:p>
            <a:r>
              <a:rPr lang="ru-RU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консультаций в нетрадиционной форме</a:t>
            </a:r>
          </a:p>
          <a:p>
            <a:r>
              <a:rPr lang="ru-RU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(педагогическое просвещение родителей);</a:t>
            </a:r>
          </a:p>
          <a:p>
            <a:r>
              <a:rPr lang="ru-RU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проведение экскурсий,</a:t>
            </a:r>
          </a:p>
          <a:p>
            <a:r>
              <a:rPr lang="ru-RU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образовательных путешествий с детьми;</a:t>
            </a:r>
          </a:p>
          <a:p>
            <a:r>
              <a:rPr lang="ru-RU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проведение совместных конкурсов,</a:t>
            </a:r>
          </a:p>
          <a:p>
            <a:r>
              <a:rPr lang="ru-RU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выставок;</a:t>
            </a:r>
          </a:p>
          <a:p>
            <a:r>
              <a:rPr lang="ru-RU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организация родителей на субботниках,</a:t>
            </a:r>
          </a:p>
          <a:p>
            <a:r>
              <a:rPr lang="ru-RU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создании развивающей среды группы.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2975" y="-6350"/>
            <a:ext cx="4846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4638" y="-6350"/>
            <a:ext cx="48466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3613" y="0"/>
            <a:ext cx="4857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8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78613" y="0"/>
            <a:ext cx="48466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7938" y="158750"/>
            <a:ext cx="9913937" cy="646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563" y="0"/>
            <a:ext cx="48466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2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0"/>
            <a:ext cx="4851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8375" y="0"/>
            <a:ext cx="4846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6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1463" y="0"/>
            <a:ext cx="46720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Прямоугольник 1"/>
          <p:cNvSpPr>
            <a:spLocks noChangeArrowheads="1"/>
          </p:cNvSpPr>
          <p:nvPr/>
        </p:nvSpPr>
        <p:spPr bwMode="auto">
          <a:xfrm>
            <a:off x="1565275" y="2351088"/>
            <a:ext cx="96456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12. Работа с детьми из </a:t>
            </a:r>
            <a:br>
              <a:rPr lang="ru-RU" sz="4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социально-неблагополучных семей</a:t>
            </a:r>
            <a:r>
              <a:rPr lang="ru-RU" sz="4400" b="1">
                <a:solidFill>
                  <a:schemeClr val="bg1"/>
                </a:solidFill>
                <a:latin typeface="Century Gothic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71888" y="0"/>
            <a:ext cx="5080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Прямоугольник 1"/>
          <p:cNvSpPr>
            <a:spLocks noChangeArrowheads="1"/>
          </p:cNvSpPr>
          <p:nvPr/>
        </p:nvSpPr>
        <p:spPr bwMode="auto">
          <a:xfrm>
            <a:off x="2355850" y="2378075"/>
            <a:ext cx="1025207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13. Участие педагога в</a:t>
            </a:r>
          </a:p>
          <a:p>
            <a:r>
              <a:rPr lang="ru-RU" sz="4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профессиональных конкурсах.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3988" y="0"/>
            <a:ext cx="4848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13500" y="0"/>
            <a:ext cx="4851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138" y="0"/>
            <a:ext cx="4851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1725" y="0"/>
            <a:ext cx="4686300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318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7338" y="0"/>
            <a:ext cx="4848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013" y="0"/>
            <a:ext cx="4962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0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567488" y="0"/>
            <a:ext cx="5091112" cy="6858000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7563" y="-9525"/>
            <a:ext cx="5135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753225" y="-9525"/>
            <a:ext cx="4984750" cy="68580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Прямоугольник 1"/>
          <p:cNvSpPr>
            <a:spLocks noChangeArrowheads="1"/>
          </p:cNvSpPr>
          <p:nvPr/>
        </p:nvSpPr>
        <p:spPr bwMode="auto">
          <a:xfrm>
            <a:off x="1301750" y="1720850"/>
            <a:ext cx="9636125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indent="-742950" algn="ctr">
              <a:buFontTx/>
              <a:buAutoNum type="arabicPeriod"/>
            </a:pPr>
            <a:r>
              <a:rPr lang="ru-RU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br>
              <a:rPr lang="ru-RU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инновационной (экспериментальной деятельности)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00" y="0"/>
            <a:ext cx="520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Прямоугольник 1"/>
          <p:cNvSpPr>
            <a:spLocks noChangeArrowheads="1"/>
          </p:cNvSpPr>
          <p:nvPr/>
        </p:nvSpPr>
        <p:spPr bwMode="auto">
          <a:xfrm>
            <a:off x="1957388" y="2262188"/>
            <a:ext cx="83566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</a:p>
          <a:p>
            <a:r>
              <a:rPr lang="ru-RU" sz="5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педагога.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03263" y="0"/>
            <a:ext cx="5170487" cy="6858000"/>
          </a:xfrm>
        </p:spPr>
      </p:pic>
      <p:pic>
        <p:nvPicPr>
          <p:cNvPr id="82946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6188" y="0"/>
            <a:ext cx="52530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91275" y="0"/>
            <a:ext cx="5029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0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538" y="0"/>
            <a:ext cx="4895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0763" y="0"/>
            <a:ext cx="4841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4225" y="0"/>
            <a:ext cx="5083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8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9713" y="0"/>
            <a:ext cx="48498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805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2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0488" y="0"/>
            <a:ext cx="48498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4618" y="0"/>
            <a:ext cx="4943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375" y="0"/>
            <a:ext cx="488066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Прямоугольник 1"/>
          <p:cNvSpPr>
            <a:spLocks noChangeArrowheads="1"/>
          </p:cNvSpPr>
          <p:nvPr/>
        </p:nvSpPr>
        <p:spPr bwMode="auto">
          <a:xfrm>
            <a:off x="2533650" y="2698750"/>
            <a:ext cx="72866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5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за внимание 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0550" y="0"/>
            <a:ext cx="5643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2960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5688" y="2690813"/>
            <a:ext cx="6056312" cy="416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5200" y="0"/>
            <a:ext cx="1026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336</TotalTime>
  <Words>313</Words>
  <Application>Microsoft Office PowerPoint</Application>
  <PresentationFormat>Широкоэкранный</PresentationFormat>
  <Paragraphs>73</Paragraphs>
  <Slides>68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74" baseType="lpstr">
      <vt:lpstr>MS Gothic</vt:lpstr>
      <vt:lpstr>Arial</vt:lpstr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Misha</dc:creator>
  <cp:lastModifiedBy>Misha</cp:lastModifiedBy>
  <cp:revision>46</cp:revision>
  <dcterms:created xsi:type="dcterms:W3CDTF">2020-02-15T13:47:27Z</dcterms:created>
  <dcterms:modified xsi:type="dcterms:W3CDTF">2020-02-19T19:18:11Z</dcterms:modified>
</cp:coreProperties>
</file>