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8" r:id="rId3"/>
    <p:sldId id="260" r:id="rId4"/>
    <p:sldId id="261" r:id="rId5"/>
    <p:sldId id="262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7" r:id="rId27"/>
    <p:sldId id="297" r:id="rId28"/>
    <p:sldId id="298" r:id="rId29"/>
    <p:sldId id="299" r:id="rId30"/>
    <p:sldId id="285" r:id="rId31"/>
    <p:sldId id="286" r:id="rId32"/>
    <p:sldId id="288" r:id="rId33"/>
    <p:sldId id="289" r:id="rId34"/>
    <p:sldId id="290" r:id="rId35"/>
    <p:sldId id="291" r:id="rId36"/>
    <p:sldId id="292" r:id="rId37"/>
    <p:sldId id="294" r:id="rId38"/>
    <p:sldId id="295" r:id="rId39"/>
    <p:sldId id="296" r:id="rId40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717" autoAdjust="0"/>
  </p:normalViewPr>
  <p:slideViewPr>
    <p:cSldViewPr>
      <p:cViewPr>
        <p:scale>
          <a:sx n="110" d="100"/>
          <a:sy n="110" d="100"/>
        </p:scale>
        <p:origin x="-1560" y="-1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634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7EAF463A-BC7C-46EE-9F1E-7F377CCA4891}" type="datetimeFigureOut">
              <a:rPr lang="en-US" smtClean="0"/>
              <a:pPr/>
              <a:t>2/18/2024</a:t>
            </a:fld>
            <a:endParaRPr lang="en-US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2/18/2024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2/18/2024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7EAF463A-BC7C-46EE-9F1E-7F377CCA4891}" type="datetimeFigureOut">
              <a:rPr lang="en-US" smtClean="0"/>
              <a:pPr/>
              <a:t>2/18/2024</a:t>
            </a:fld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7EAF463A-BC7C-46EE-9F1E-7F377CCA4891}" type="datetimeFigureOut">
              <a:rPr lang="en-US" smtClean="0"/>
              <a:pPr/>
              <a:t>2/18/2024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2/18/2024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2/18/2024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EAF463A-BC7C-46EE-9F1E-7F377CCA4891}" type="datetimeFigureOut">
              <a:rPr lang="en-US" smtClean="0"/>
              <a:pPr/>
              <a:t>2/18/2024</a:t>
            </a:fld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2/18/2024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7EAF463A-BC7C-46EE-9F1E-7F377CCA4891}" type="datetimeFigureOut">
              <a:rPr lang="en-US" smtClean="0"/>
              <a:pPr/>
              <a:t>2/18/2024</a:t>
            </a:fld>
            <a:endParaRPr lang="en-US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EAF463A-BC7C-46EE-9F1E-7F377CCA4891}" type="datetimeFigureOut">
              <a:rPr lang="en-US" smtClean="0"/>
              <a:pPr/>
              <a:t>2/18/2024</a:t>
            </a:fld>
            <a:endParaRPr lang="en-US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20000"/>
                <a:lumOff val="80000"/>
              </a:schemeClr>
            </a:gs>
            <a:gs pos="40000">
              <a:schemeClr val="bg1">
                <a:tint val="90000"/>
                <a:shade val="90000"/>
                <a:satMod val="120000"/>
              </a:schemeClr>
            </a:gs>
            <a:gs pos="100000">
              <a:schemeClr val="bg1">
                <a:tint val="5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2/18/2024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52400"/>
            <a:ext cx="7848600" cy="10668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sz="2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МИНИСТЕРСТВО ОБРАЗОВАНИЯ </a:t>
            </a:r>
            <a:br>
              <a:rPr lang="ru-RU" sz="2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РЕСПУБЛИКИ МОРДОВИЯ</a:t>
            </a:r>
            <a:endParaRPr lang="ru-RU" sz="27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524000" y="1371600"/>
            <a:ext cx="7467600" cy="510540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ПОРТФОЛИО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                              </a:t>
            </a:r>
            <a:r>
              <a:rPr lang="ru-RU" sz="1600" dirty="0" smtClean="0">
                <a:solidFill>
                  <a:schemeClr val="tx1"/>
                </a:solidFill>
              </a:rPr>
              <a:t>на  первую квалификационную категорию</a:t>
            </a:r>
          </a:p>
          <a:p>
            <a:r>
              <a:rPr lang="ru-RU" sz="1600" dirty="0" smtClean="0">
                <a:solidFill>
                  <a:schemeClr val="tx1"/>
                </a:solidFill>
              </a:rPr>
              <a:t>                                                       воспитателя</a:t>
            </a:r>
          </a:p>
          <a:p>
            <a:r>
              <a:rPr lang="ru-RU" sz="1600" dirty="0" smtClean="0">
                <a:solidFill>
                  <a:schemeClr val="tx1"/>
                </a:solidFill>
              </a:rPr>
              <a:t>                         МАДОУ «Центр развития </a:t>
            </a:r>
            <a:r>
              <a:rPr lang="ru-RU" sz="1600" dirty="0" err="1" smtClean="0">
                <a:solidFill>
                  <a:schemeClr val="tx1"/>
                </a:solidFill>
              </a:rPr>
              <a:t>ребёнка-детский</a:t>
            </a:r>
            <a:r>
              <a:rPr lang="ru-RU" sz="1600" dirty="0" smtClean="0">
                <a:solidFill>
                  <a:schemeClr val="tx1"/>
                </a:solidFill>
              </a:rPr>
              <a:t> сад №14»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г.о.Саранск</a:t>
            </a:r>
          </a:p>
          <a:p>
            <a:pPr algn="ctr"/>
            <a:r>
              <a:rPr lang="ru-RU" sz="1600" dirty="0" err="1" smtClean="0">
                <a:solidFill>
                  <a:schemeClr val="tx1"/>
                </a:solidFill>
              </a:rPr>
              <a:t>Кизриной</a:t>
            </a:r>
            <a:r>
              <a:rPr lang="ru-RU" sz="1600" dirty="0" smtClean="0">
                <a:solidFill>
                  <a:schemeClr val="tx1"/>
                </a:solidFill>
              </a:rPr>
              <a:t> Марины Владимировны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Дата рождения: 06.01.1970 г.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Профессиональное образование: высшее,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ФГБОУ ВО «МГПИ им. М. Е. </a:t>
            </a:r>
            <a:r>
              <a:rPr lang="ru-RU" sz="1600" dirty="0" err="1" smtClean="0">
                <a:solidFill>
                  <a:schemeClr val="tx1"/>
                </a:solidFill>
              </a:rPr>
              <a:t>Евсевьева</a:t>
            </a:r>
            <a:r>
              <a:rPr lang="ru-RU" sz="1600" dirty="0" smtClean="0">
                <a:solidFill>
                  <a:schemeClr val="tx1"/>
                </a:solidFill>
              </a:rPr>
              <a:t>», 2019г.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Квалификация: бакалавр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Специальность: «Педагогическое образование»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Общий стаж работы: 31 г.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Педагогический стаж работы: 29 лет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Квалификационная категория: 14.11.2023 г.</a:t>
            </a: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026" name="Picture 2" descr="H:\IMG_2109.jpg"/>
          <p:cNvPicPr>
            <a:picLocks noChangeAspect="1" noChangeArrowheads="1"/>
          </p:cNvPicPr>
          <p:nvPr/>
        </p:nvPicPr>
        <p:blipFill>
          <a:blip r:embed="rId2"/>
          <a:srcRect b="5263"/>
          <a:stretch>
            <a:fillRect/>
          </a:stretch>
        </p:blipFill>
        <p:spPr bwMode="auto">
          <a:xfrm>
            <a:off x="1828800" y="1600200"/>
            <a:ext cx="1143000" cy="1624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53400" cy="487362"/>
          </a:xfrm>
        </p:spPr>
        <p:txBody>
          <a:bodyPr>
            <a:normAutofit/>
          </a:bodyPr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НАЛИЧИЕ  ПУБЛИКАЦИЙ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shape1025"/>
          <p:cNvPicPr>
            <a:picLocks noGrp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21" t="10175" r="33748" b="5417"/>
          <a:stretch>
            <a:fillRect/>
          </a:stretch>
        </p:blipFill>
        <p:spPr>
          <a:xfrm>
            <a:off x="2438400" y="990600"/>
            <a:ext cx="4038600" cy="5638800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2819400" y="4114800"/>
            <a:ext cx="3124200" cy="158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53400" cy="2925762"/>
          </a:xfrm>
        </p:spPr>
        <p:txBody>
          <a:bodyPr>
            <a:normAutofit/>
          </a:bodyPr>
          <a:lstStyle/>
          <a:p>
            <a:pPr algn="ctr"/>
            <a:r>
              <a:rPr lang="ru-RU" sz="2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РЕЗУЛЬТАТЫ УЧАСТИЯ ВОСПИТАННИКОВ В:</a:t>
            </a:r>
            <a:br>
              <a:rPr lang="ru-RU" sz="2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КОНКУРСАХ;</a:t>
            </a:r>
            <a:b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ВЫСТАВКАХ;</a:t>
            </a:r>
            <a:b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ТУРНИРАХ;</a:t>
            </a:r>
            <a:b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СОРЕВНОВАНИЯХ;</a:t>
            </a:r>
            <a:b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АКЦИЯХ</a:t>
            </a:r>
            <a:b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ФЕСТИВАЛЯХ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3810000"/>
            <a:ext cx="8077200" cy="1600200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Заочные/дистанционные мероприятия - 2</a:t>
            </a:r>
          </a:p>
          <a:p>
            <a:pPr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Муниципальный уровень - 3</a:t>
            </a:r>
          </a:p>
          <a:p>
            <a:pPr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Республиканский уровень - 4</a:t>
            </a:r>
          </a:p>
          <a:p>
            <a:pPr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Международный уровень - 5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487362"/>
          </a:xfrm>
        </p:spPr>
        <p:txBody>
          <a:bodyPr>
            <a:normAutofit/>
          </a:bodyPr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РЕЗУЛЬТАТЫ УЧАСТИЯ ВОСПИТАННИКОВ</a:t>
            </a:r>
            <a:endParaRPr lang="ru-RU" sz="1600" dirty="0"/>
          </a:p>
        </p:txBody>
      </p:sp>
      <p:pic>
        <p:nvPicPr>
          <p:cNvPr id="5122" name="Picture 2" descr="C:\Users\8C3B~1\AppData\Local\Temp\Rar$DIa4736.1146\IMG2023121300135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2052" r="3628"/>
          <a:stretch>
            <a:fillRect/>
          </a:stretch>
        </p:blipFill>
        <p:spPr bwMode="auto">
          <a:xfrm>
            <a:off x="2205602" y="914400"/>
            <a:ext cx="4042798" cy="571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39762"/>
          </a:xfrm>
        </p:spPr>
        <p:txBody>
          <a:bodyPr>
            <a:normAutofit/>
          </a:bodyPr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РЕЗУЛЬТАТЫ УЧАСТИЯ ВОСПИТАННИКОВ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/>
          <p:cNvPicPr>
            <a:picLocks noGrp="1"/>
          </p:cNvPicPr>
          <p:nvPr>
            <p:ph sz="quarter" idx="1"/>
          </p:nvPr>
        </p:nvPicPr>
        <p:blipFill>
          <a:blip r:embed="rId2"/>
          <a:srcRect l="15603" t="8277" r="34836" b="4698"/>
          <a:stretch>
            <a:fillRect/>
          </a:stretch>
        </p:blipFill>
        <p:spPr bwMode="auto">
          <a:xfrm>
            <a:off x="457200" y="990600"/>
            <a:ext cx="40386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Содержимое 3"/>
          <p:cNvPicPr>
            <a:picLocks/>
          </p:cNvPicPr>
          <p:nvPr/>
        </p:nvPicPr>
        <p:blipFill>
          <a:blip r:embed="rId3"/>
          <a:srcRect l="28705" t="6600" r="21403" b="3800"/>
          <a:stretch>
            <a:fillRect/>
          </a:stretch>
        </p:blipFill>
        <p:spPr bwMode="auto">
          <a:xfrm>
            <a:off x="4724400" y="990600"/>
            <a:ext cx="38862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/>
          </a:bodyPr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РЕЗУЛЬТАТЫ УЧАСТИЯ ВОСПИТАННИКОВ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4" descr="G:\Аттестация 2023\4Участие воспитанников\1464597ВО1.Б.2022.4 (1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1066800"/>
            <a:ext cx="3665070" cy="5181600"/>
          </a:xfrm>
          <a:prstGeom prst="rect">
            <a:avLst/>
          </a:prstGeom>
          <a:noFill/>
        </p:spPr>
      </p:pic>
      <p:pic>
        <p:nvPicPr>
          <p:cNvPr id="14" name="Содержимое 13"/>
          <p:cNvPicPr>
            <a:picLocks noGrp="1"/>
          </p:cNvPicPr>
          <p:nvPr>
            <p:ph sz="quarter" idx="1"/>
          </p:nvPr>
        </p:nvPicPr>
        <p:blipFill>
          <a:blip r:embed="rId3"/>
          <a:srcRect l="18274" t="4800" r="30203" b="4329"/>
          <a:stretch>
            <a:fillRect/>
          </a:stretch>
        </p:blipFill>
        <p:spPr bwMode="auto">
          <a:xfrm>
            <a:off x="762000" y="1066800"/>
            <a:ext cx="3733800" cy="517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153400" cy="251460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 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3962400"/>
            <a:ext cx="8077200" cy="1143000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Уровень образовательной организации - 2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53400" cy="868362"/>
          </a:xfrm>
        </p:spPr>
        <p:txBody>
          <a:bodyPr>
            <a:normAutofit/>
          </a:bodyPr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8C3B~1\AppData\Local\Temp\Rar$DIa4736.5651\IMG20231213002146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3817" b="2826"/>
          <a:stretch>
            <a:fillRect/>
          </a:stretch>
        </p:blipFill>
        <p:spPr bwMode="auto">
          <a:xfrm>
            <a:off x="2344900" y="1192212"/>
            <a:ext cx="3979700" cy="53609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53400" cy="2011362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ПРОВЕДЕНИЕ ОТКРЫТЫХ ЗАНЯТИЙ , </a:t>
            </a:r>
            <a:b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МАСТЕР-КЛАССОВ, МЕРОПРИЯТИЙ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3200400"/>
            <a:ext cx="7924800" cy="23622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Уровень образовательной организации - 3</a:t>
            </a:r>
          </a:p>
          <a:p>
            <a:pPr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Республиканский уровень - 5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ПРОВЕДЕНИЕ ОТКРЫТЫХ ЗАНЯТИЙ , МАСТЕР-КЛАССОВ, МЕРОПРИЯТИЙ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8C3B~1\AppData\Local\Temp\Rar$DIa4736.11154\IMG2023121300221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2085"/>
          <a:stretch>
            <a:fillRect/>
          </a:stretch>
        </p:blipFill>
        <p:spPr bwMode="auto">
          <a:xfrm>
            <a:off x="304800" y="1219200"/>
            <a:ext cx="3746895" cy="5102225"/>
          </a:xfrm>
          <a:prstGeom prst="rect">
            <a:avLst/>
          </a:prstGeom>
          <a:noFill/>
        </p:spPr>
      </p:pic>
      <p:pic>
        <p:nvPicPr>
          <p:cNvPr id="5" name="Рисунок 4"/>
          <p:cNvPicPr/>
          <p:nvPr/>
        </p:nvPicPr>
        <p:blipFill>
          <a:blip r:embed="rId3"/>
          <a:srcRect l="24194" t="6000" r="25400" b="7000"/>
          <a:stretch>
            <a:fillRect/>
          </a:stretch>
        </p:blipFill>
        <p:spPr bwMode="auto">
          <a:xfrm>
            <a:off x="4343400" y="1295400"/>
            <a:ext cx="3743103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Прямая соединительная линия 11"/>
          <p:cNvCxnSpPr/>
          <p:nvPr/>
        </p:nvCxnSpPr>
        <p:spPr>
          <a:xfrm>
            <a:off x="4800600" y="3810000"/>
            <a:ext cx="2667000" cy="158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00200"/>
            <a:ext cx="8077200" cy="182880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ЭКСПЕРТНАЯ ДЕЯТЕЛЬНОСТЬ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001000" cy="182880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УЧАСТИЕ В ИННОВАЦИОННОЙ (КСПЕРЕМЕНТАЛЬНОЙ) ДЕЯТЕЛЬНОСТИ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657600"/>
            <a:ext cx="8001000" cy="2816352"/>
          </a:xfrm>
        </p:spPr>
        <p:txBody>
          <a:bodyPr vert="horz"/>
          <a:lstStyle/>
          <a:p>
            <a:pPr algn="ctr">
              <a:buNone/>
            </a:pPr>
            <a:r>
              <a:rPr lang="ru-RU" b="1" dirty="0" smtClean="0"/>
              <a:t>На уровне образовательной организации - 2</a:t>
            </a:r>
          </a:p>
          <a:p>
            <a:pPr algn="ctr">
              <a:buNone/>
            </a:pPr>
            <a:r>
              <a:rPr lang="ru-RU" b="1" dirty="0" smtClean="0"/>
              <a:t>Муниципальный уровень - 3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868362"/>
          </a:xfrm>
        </p:spPr>
        <p:txBody>
          <a:bodyPr>
            <a:normAutofit/>
          </a:bodyPr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ЭКСПЕРТНАЯ ДЕЯТЕЛЬНОСТЬ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G:\Аттестация 2023\8 экспертная\8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371600"/>
            <a:ext cx="3447811" cy="4873625"/>
          </a:xfrm>
          <a:prstGeom prst="rect">
            <a:avLst/>
          </a:prstGeom>
          <a:noFill/>
        </p:spPr>
      </p:pic>
      <p:pic>
        <p:nvPicPr>
          <p:cNvPr id="5" name="Рисунок 4"/>
          <p:cNvPicPr/>
          <p:nvPr/>
        </p:nvPicPr>
        <p:blipFill>
          <a:blip r:embed="rId3"/>
          <a:srcRect l="4582" t="6939" r="7094" b="13360"/>
          <a:stretch>
            <a:fillRect/>
          </a:stretch>
        </p:blipFill>
        <p:spPr bwMode="auto">
          <a:xfrm>
            <a:off x="3657600" y="2133600"/>
            <a:ext cx="5029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53400" cy="3306762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ОБЩЕСТВЕННО – ПЕДАГОГИЧЕСКАЯ АКТИВНОСТЬ ПЕДАГОГА: УЧАСТИЕ В КОМИССИЯХ ПЕДАГОГИЧЕСКИХ СООБЩЕСТВАХ, В ЖЮРИ КОНКУРСОВ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020762"/>
          </a:xfrm>
        </p:spPr>
        <p:txBody>
          <a:bodyPr>
            <a:normAutofit/>
          </a:bodyPr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ОБЩЕСТВЕННО – ПЕДАГОГИЧЕСКАЯ АКТИВНОСТЬ ПЕДАГОГА: УЧАСТИЕ В КОМИССИЯХ ПЕДАГОГИЧЕСКИХ СООБЩЕСТВАХ, </a:t>
            </a:r>
            <a:b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ЖЮРИ КОНКУРСОВ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G:\Аттестация 2023\9\1626096-148-149-sert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300082"/>
            <a:ext cx="3657600" cy="5173743"/>
          </a:xfrm>
          <a:prstGeom prst="rect">
            <a:avLst/>
          </a:prstGeom>
          <a:noFill/>
        </p:spPr>
      </p:pic>
      <p:pic>
        <p:nvPicPr>
          <p:cNvPr id="5" name="Рисунок 4"/>
          <p:cNvPicPr/>
          <p:nvPr/>
        </p:nvPicPr>
        <p:blipFill>
          <a:blip r:embed="rId3"/>
          <a:srcRect l="24367" t="4400" r="25316" b="4400"/>
          <a:stretch>
            <a:fillRect/>
          </a:stretch>
        </p:blipFill>
        <p:spPr bwMode="auto">
          <a:xfrm>
            <a:off x="4267200" y="1371600"/>
            <a:ext cx="3581400" cy="5077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763000" cy="4906962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ПОЗИТИВНЫЕ РЕЗУЛЬТАТЫ С ВОСПИТАННИКАМИ: </a:t>
            </a:r>
            <a:b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НАЛИЧИЕ СИСТЕМЫ ВОСПИТАТЕЛЬНОЙ РАБОТЫ; </a:t>
            </a:r>
            <a:b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НАЛИЧИЕ КАЧЕСТВЕННОЙ, ЭСТЕТИЧЕСКИ ОФОРМЛЕННОЙ ТЕКУЩЕЙ      ДОКУМЕНТАЦИИ;</a:t>
            </a:r>
            <a:b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ОРГАНИЗАЦИЯ ИНДИВИДУАЛЬНОГО ПОДХОДА;</a:t>
            </a:r>
            <a:b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СНИЖЕНИЕ ПРОСТУДНОЙ ЗАБОЛЕВАЕМОСТИ ВОСПИТАННИКОВ;</a:t>
            </a:r>
            <a:b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ОТЛАЖЕННАЯ СИСТЕМА ВЗАИМОДЕЙСТВИЯ С РОДИТЕЛЯМИ; </a:t>
            </a:r>
            <a:b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ОТСУТСТВИЕ ЖАЛОБ И ОБРАЩЕНИЙ РОДИТЕЛЕЙ НА НЕПРОВОМЕРНЫЕ ДЕЙСТВИЯ;</a:t>
            </a:r>
            <a:b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РЕАЛИЗАЦИЯ ЗДОРОВЬЕСБЕРЕГАЮЩИХ ТЕХНОЛОГИЙ В ВОСПИТАТЕЛЬНОМ ПРОЦЕССЕ; </a:t>
            </a:r>
            <a:b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ДУХОВНО-НРАВСТВЕННОЕ ВОСПИТАНИЕ И НАРОДНЫЕ ТРАДИЦИИ.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05800" cy="639762"/>
          </a:xfrm>
        </p:spPr>
        <p:txBody>
          <a:bodyPr>
            <a:normAutofit/>
          </a:bodyPr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ПОЗИТИВНЫЕ РЕЗУЛЬТАТЫ С ВОСПИТАННИКАМИ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C:\Users\8C3B~1\AppData\Local\Temp\Rar$DIa4736.30183\IMG20231213002405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3924" t="1471" r="1901"/>
          <a:stretch>
            <a:fillRect/>
          </a:stretch>
        </p:blipFill>
        <p:spPr bwMode="auto">
          <a:xfrm>
            <a:off x="228600" y="1052712"/>
            <a:ext cx="3886200" cy="5421114"/>
          </a:xfrm>
          <a:prstGeom prst="rect">
            <a:avLst/>
          </a:prstGeom>
          <a:noFill/>
        </p:spPr>
      </p:pic>
      <p:pic>
        <p:nvPicPr>
          <p:cNvPr id="11267" name="Picture 3" descr="C:\Users\8C3B~1\AppData\Local\Temp\Rar$DIa4736.8715\IMG20231213002434.jpg"/>
          <p:cNvPicPr>
            <a:picLocks noChangeAspect="1" noChangeArrowheads="1"/>
          </p:cNvPicPr>
          <p:nvPr/>
        </p:nvPicPr>
        <p:blipFill>
          <a:blip r:embed="rId3" cstate="print"/>
          <a:srcRect l="2593"/>
          <a:stretch>
            <a:fillRect/>
          </a:stretch>
        </p:blipFill>
        <p:spPr bwMode="auto">
          <a:xfrm>
            <a:off x="4191000" y="1066800"/>
            <a:ext cx="3896784" cy="533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74638"/>
            <a:ext cx="8001000" cy="4754562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КАЧЕСТВО ВЗАИМОДЕЙСТВИЯ С РОДИТЕЛЯМИ: </a:t>
            </a:r>
            <a:b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СИСТЕМАТИЧЕСКОЕ ПРОВЕДЕНИЕ РОДИТЕЛЬСКИХ СОБРАНИЙ;</a:t>
            </a:r>
            <a:b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ПРОВЕДЕНИЕ КРУГЛЫХ СТОЛОВ, КОНСУЛЬТАЦИЙ В НЕТРАДИЦИОННОЙ ФОРМЕ (ПЕДАГОГИЧЕСКОЕ ПРОСВЕЩЕНИЕ РОДИТЕЛЕЙ);</a:t>
            </a:r>
            <a:b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ПРОВЕДЕНИЕ ЭКСКУРСИЙ, ОБРАЗОВАТЕЛЬНЫХ ПУТЕШЕСТВИЙ С ДЕТЬМИ; </a:t>
            </a:r>
            <a:b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-ПРОВЕДЕНИЕ СОВМЕСТНЫХ КОНКУРСОВ, ВЫСТАВОК;</a:t>
            </a:r>
            <a:b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-ОРГАНИЗАЦИЯ РОДИТЕЛЕЙ НА СУББОТНИКАХ, БЛАГОУСТРОЙСТВЕ УЧАСТКОВ, СОЗДАНИИ РАЗВИВАЮЩЕЙ СРЕДЫ ГРУППЫ.</a:t>
            </a:r>
            <a:endParaRPr lang="ru-RU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1000" cy="563562"/>
          </a:xfrm>
        </p:spPr>
        <p:txBody>
          <a:bodyPr>
            <a:normAutofit/>
          </a:bodyPr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КАЧЕСТВО ВЗАИМОДЕЙСТВИЯ С РОДИТЕЛЯМИ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29263"/>
            <a:ext cx="4114800" cy="5486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229264"/>
            <a:ext cx="41148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09600"/>
            <a:ext cx="4057650" cy="5410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682" y="645978"/>
            <a:ext cx="3989717" cy="5324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58723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09600"/>
            <a:ext cx="4171950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39792"/>
            <a:ext cx="4171950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14091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57200"/>
            <a:ext cx="4422775" cy="6010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26905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7200" cy="639762"/>
          </a:xfrm>
        </p:spPr>
        <p:txBody>
          <a:bodyPr>
            <a:normAutofit/>
          </a:bodyPr>
          <a:lstStyle/>
          <a:p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УЧАСТИЕ В ИННОВАЦИОННОЙ (ЭКСПЕРЕМЕНТАЛЬНОЙ ДЕЯТЕЛЬНОСТИ)</a:t>
            </a:r>
            <a:endParaRPr lang="ru-RU" sz="1600" dirty="0"/>
          </a:p>
        </p:txBody>
      </p:sp>
      <p:pic>
        <p:nvPicPr>
          <p:cNvPr id="4" name="Рисунок 6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l="13750" t="11578" r="16096" b="14561"/>
          <a:stretch>
            <a:fillRect/>
          </a:stretch>
        </p:blipFill>
        <p:spPr bwMode="auto">
          <a:xfrm>
            <a:off x="152400" y="1219200"/>
            <a:ext cx="3575450" cy="487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2"/>
          <p:cNvPicPr>
            <a:picLocks noChangeAspect="1"/>
          </p:cNvPicPr>
          <p:nvPr/>
        </p:nvPicPr>
        <p:blipFill>
          <a:blip r:embed="rId3"/>
          <a:srcRect l="18053" t="14386" r="9557" b="20526"/>
          <a:stretch>
            <a:fillRect/>
          </a:stretch>
        </p:blipFill>
        <p:spPr bwMode="auto">
          <a:xfrm>
            <a:off x="3810000" y="2057400"/>
            <a:ext cx="5108149" cy="354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7200" cy="3001962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РАБОТА С ДЕТЬМИ ИЗ СОЦИАЛЬНО – НЕБЛАГОПОЛУЧНЫХ СЕМЕЙ 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7200" cy="487362"/>
          </a:xfrm>
        </p:spPr>
        <p:txBody>
          <a:bodyPr>
            <a:normAutofit/>
          </a:bodyPr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РАБОТА С ДЕТЬМИ ИЗ СОЦИАЛЬНО - НЕБЛАГОПОЛУЧНЫХ СЕМЕЙ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C:\Users\8C3B~1\AppData\Local\Temp\Rar$DIa4736.2995\IMG2023121300265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6782" t="1409" r="1145" b="1351"/>
          <a:stretch>
            <a:fillRect/>
          </a:stretch>
        </p:blipFill>
        <p:spPr bwMode="auto">
          <a:xfrm>
            <a:off x="4648200" y="1066800"/>
            <a:ext cx="3733800" cy="5257800"/>
          </a:xfrm>
          <a:prstGeom prst="rect">
            <a:avLst/>
          </a:prstGeom>
          <a:noFill/>
        </p:spPr>
      </p:pic>
      <p:pic>
        <p:nvPicPr>
          <p:cNvPr id="13315" name="Picture 3" descr="C:\Users\8C3B~1\AppData\Local\Temp\Rar$DIa4736.9116\IMG20231213002744.jpg"/>
          <p:cNvPicPr>
            <a:picLocks noChangeAspect="1" noChangeArrowheads="1"/>
          </p:cNvPicPr>
          <p:nvPr/>
        </p:nvPicPr>
        <p:blipFill>
          <a:blip r:embed="rId3" cstate="print"/>
          <a:srcRect l="7037" r="1111" b="2222"/>
          <a:stretch>
            <a:fillRect/>
          </a:stretch>
        </p:blipFill>
        <p:spPr bwMode="auto">
          <a:xfrm>
            <a:off x="609599" y="1066800"/>
            <a:ext cx="3758045" cy="533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/>
          </a:bodyPr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РАБОТА С ДЕТЬМИ ИЗ СОЦИАЛЬНО - НЕБЛАГОПОЛУЧНЫХ СЕМЕЙ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 descr="C:\Users\8C3B~1\AppData\Local\Temp\Rar$DIa4736.28874\IMG20231213002815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1252" t="4449" r="1299" b="2956"/>
          <a:stretch>
            <a:fillRect/>
          </a:stretch>
        </p:blipFill>
        <p:spPr bwMode="auto">
          <a:xfrm rot="16200000">
            <a:off x="1464880" y="1735521"/>
            <a:ext cx="5715000" cy="40727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4638"/>
            <a:ext cx="8305800" cy="2316162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УЧАСТИЕ ПЕДАГОГА</a:t>
            </a:r>
            <a:b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 ПРОФЕССИОНАЛЬНЫХ КОНКУРСАХ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3810000"/>
            <a:ext cx="8001000" cy="2133600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/>
              <a:t>Муниципальный уровень - 5</a:t>
            </a:r>
          </a:p>
          <a:p>
            <a:pPr algn="ctr">
              <a:buNone/>
            </a:pPr>
            <a:r>
              <a:rPr lang="ru-RU" b="1" dirty="0" smtClean="0"/>
              <a:t>Республиканский уровень - 4</a:t>
            </a:r>
          </a:p>
          <a:p>
            <a:pPr algn="ctr">
              <a:buNone/>
            </a:pPr>
            <a:r>
              <a:rPr lang="ru-RU" b="1" dirty="0" smtClean="0"/>
              <a:t>Международный уровень - 8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УЧАСТИЕ ПЕДАГОГА В ПРОФЕССИОНАЛЬНЫХ КОНКУР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САХ</a:t>
            </a:r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Users\8C3B~1\AppData\Local\Temp\Rar$DIa3056.41205\IMG2023121314535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1990" y="1600200"/>
            <a:ext cx="3655219" cy="4873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05800" cy="563562"/>
          </a:xfrm>
        </p:spPr>
        <p:txBody>
          <a:bodyPr>
            <a:normAutofit/>
          </a:bodyPr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УЧАСТИЕ ПЕДАГОГА В ПРОФЕССИОНАЛЬНЫХ КОНКУРСАХ</a:t>
            </a:r>
            <a:endParaRPr lang="ru-RU" sz="1600" dirty="0"/>
          </a:p>
        </p:txBody>
      </p:sp>
      <p:pic>
        <p:nvPicPr>
          <p:cNvPr id="4" name="Содержимое 3"/>
          <p:cNvPicPr>
            <a:picLocks noGrp="1"/>
          </p:cNvPicPr>
          <p:nvPr>
            <p:ph sz="quarter" idx="1"/>
          </p:nvPr>
        </p:nvPicPr>
        <p:blipFill>
          <a:blip r:embed="rId2"/>
          <a:srcRect l="24549" t="5369" r="23564" b="4698"/>
          <a:stretch>
            <a:fillRect/>
          </a:stretch>
        </p:blipFill>
        <p:spPr bwMode="auto">
          <a:xfrm>
            <a:off x="152400" y="1066800"/>
            <a:ext cx="3962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Picture 2" descr="C:\Users\8C3B~1\AppData\Local\Temp\Rar$DIa4736.35024\IMG20231213003141.jpg"/>
          <p:cNvPicPr>
            <a:picLocks noChangeAspect="1" noChangeArrowheads="1"/>
          </p:cNvPicPr>
          <p:nvPr/>
        </p:nvPicPr>
        <p:blipFill>
          <a:blip r:embed="rId3" cstate="print"/>
          <a:srcRect l="5556" r="4074" b="5556"/>
          <a:stretch>
            <a:fillRect/>
          </a:stretch>
        </p:blipFill>
        <p:spPr bwMode="auto">
          <a:xfrm>
            <a:off x="4267200" y="1066800"/>
            <a:ext cx="3905921" cy="54426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УЧАСТИЕ ПЕДАГОГА В ПРОФЕССИОНАЛЬНЫХ КОНКУРСАХ</a:t>
            </a:r>
            <a:endParaRPr lang="ru-RU" sz="1600" dirty="0"/>
          </a:p>
        </p:txBody>
      </p:sp>
      <p:pic>
        <p:nvPicPr>
          <p:cNvPr id="17410" name="Picture 2" descr="G:\Аттестация 2023\13участие в профессиональных конкурсах\Сертификат (1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03936" y="3352800"/>
            <a:ext cx="4787663" cy="3383207"/>
          </a:xfrm>
          <a:prstGeom prst="rect">
            <a:avLst/>
          </a:prstGeom>
          <a:noFill/>
        </p:spPr>
      </p:pic>
      <p:pic>
        <p:nvPicPr>
          <p:cNvPr id="7" name="Содержимое 3"/>
          <p:cNvPicPr>
            <a:picLocks noGrp="1"/>
          </p:cNvPicPr>
          <p:nvPr>
            <p:ph sz="quarter" idx="1"/>
          </p:nvPr>
        </p:nvPicPr>
        <p:blipFill>
          <a:blip r:embed="rId3" cstate="print"/>
          <a:srcRect t="6466" r="1425" b="6178"/>
          <a:stretch>
            <a:fillRect/>
          </a:stretch>
        </p:blipFill>
        <p:spPr bwMode="auto">
          <a:xfrm>
            <a:off x="152400" y="914400"/>
            <a:ext cx="4876800" cy="304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06562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НАГРАДЫ И ПООЩРЕНИЯ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3352800"/>
            <a:ext cx="8001000" cy="3121152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/>
              <a:t>Сайты и порталы сети Интернет - 2</a:t>
            </a:r>
          </a:p>
          <a:p>
            <a:pPr algn="ctr">
              <a:buNone/>
            </a:pPr>
            <a:r>
              <a:rPr lang="ru-RU" b="1" dirty="0" smtClean="0"/>
              <a:t>Муниципальный уровень - 3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63562"/>
          </a:xfrm>
        </p:spPr>
        <p:txBody>
          <a:bodyPr>
            <a:normAutofit/>
          </a:bodyPr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НАГРАДЫ И ПООЩРЕНИЯ</a:t>
            </a:r>
            <a:endParaRPr lang="ru-RU" sz="1600" dirty="0"/>
          </a:p>
        </p:txBody>
      </p:sp>
      <p:pic>
        <p:nvPicPr>
          <p:cNvPr id="18434" name="Picture 2" descr="G:\Аттестация 2023\14 благодарность\1629086-076-079-sert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799" y="1143000"/>
            <a:ext cx="3894893" cy="5254625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1143000"/>
            <a:ext cx="3771900" cy="5229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33600"/>
            <a:ext cx="7467600" cy="144780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СПАСИБО ЗА ВНИМАНИЕ !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7772400" y="6172200"/>
            <a:ext cx="152400" cy="301752"/>
          </a:xfrm>
        </p:spPr>
        <p:txBody>
          <a:bodyPr>
            <a:normAutofit fontScale="70000" lnSpcReduction="20000"/>
          </a:bodyPr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7200" cy="563562"/>
          </a:xfrm>
        </p:spPr>
        <p:txBody>
          <a:bodyPr>
            <a:normAutofit/>
          </a:bodyPr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УЧАСТИЕ В ИННОВАЦИОННОЙ (ЭКСПЕРЕМЕНТАЛЬНОЙ ДЕЯТЕЛЬНОСТИ)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shape103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"/>
          <a:stretch>
            <a:fillRect/>
          </a:stretch>
        </p:blipFill>
        <p:spPr>
          <a:xfrm>
            <a:off x="2895600" y="966651"/>
            <a:ext cx="3270885" cy="4953000"/>
          </a:xfrm>
          <a:prstGeom prst="rect">
            <a:avLst/>
          </a:prstGeom>
          <a:noFill/>
        </p:spPr>
      </p:pic>
      <p:pic>
        <p:nvPicPr>
          <p:cNvPr id="12" name="shape1032"/>
          <p:cNvPicPr>
            <a:picLocks noGrp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3" r="2273"/>
          <a:stretch>
            <a:fillRect/>
          </a:stretch>
        </p:blipFill>
        <p:spPr>
          <a:xfrm>
            <a:off x="4354" y="762000"/>
            <a:ext cx="3200400" cy="4800600"/>
          </a:xfrm>
          <a:prstGeom prst="rect">
            <a:avLst/>
          </a:prstGeom>
          <a:noFill/>
        </p:spPr>
      </p:pic>
      <p:pic>
        <p:nvPicPr>
          <p:cNvPr id="13" name="Рисунок 12"/>
          <p:cNvPicPr>
            <a:picLocks noChangeAspect="1" noChangeArrowheads="1"/>
          </p:cNvPicPr>
          <p:nvPr/>
        </p:nvPicPr>
        <p:blipFill>
          <a:blip r:embed="rId4"/>
          <a:srcRect l="5907" b="5804"/>
          <a:stretch>
            <a:fillRect/>
          </a:stretch>
        </p:blipFill>
        <p:spPr bwMode="auto">
          <a:xfrm>
            <a:off x="6019800" y="1828800"/>
            <a:ext cx="31242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7200" cy="639762"/>
          </a:xfrm>
        </p:spPr>
        <p:txBody>
          <a:bodyPr>
            <a:normAutofit/>
          </a:bodyPr>
          <a:lstStyle/>
          <a:p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УЧАСТИЕ В ИННОВАЦИОННОЙ (ЭКСПЕРЕМЕНТАЛЬНОЙ ДЕЯТЕЛЬНОСТИ)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G:\Аттестация 2023\1инновационная деятельность\IMG2023121822385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547521" y="1805279"/>
            <a:ext cx="5741757" cy="396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24800" cy="2011362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НАЛИЧИЕ ПУБЛИКАЦИЙ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3505200"/>
            <a:ext cx="7924800" cy="18288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 портале сайта Интернет - 2 </a:t>
            </a:r>
          </a:p>
          <a:p>
            <a:pPr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Российский уровень - 5</a:t>
            </a:r>
          </a:p>
          <a:p>
            <a:pPr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411162"/>
          </a:xfrm>
        </p:spPr>
        <p:txBody>
          <a:bodyPr>
            <a:normAutofit/>
          </a:bodyPr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НАЛИЧИЕ  ПУБЛИКАЦИЙ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8C3B~1\AppData\Local\Temp\Rar$DIa4736.35385\IMG20231213002006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1754" t="1316" r="1754" b="1316"/>
          <a:stretch>
            <a:fillRect/>
          </a:stretch>
        </p:blipFill>
        <p:spPr bwMode="auto">
          <a:xfrm>
            <a:off x="1981200" y="990600"/>
            <a:ext cx="4191000" cy="5638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24800" cy="563562"/>
          </a:xfrm>
        </p:spPr>
        <p:txBody>
          <a:bodyPr>
            <a:normAutofit/>
          </a:bodyPr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НАЛИЧИЕ  ПУБЛИКАЦИЙ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G:\Аттестация 2023\3 публикации\svidetelstvo-4408849-074552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4543" t="1613" r="2316" b="1613"/>
          <a:stretch>
            <a:fillRect/>
          </a:stretch>
        </p:blipFill>
        <p:spPr bwMode="auto">
          <a:xfrm>
            <a:off x="152400" y="838200"/>
            <a:ext cx="3124200" cy="4572000"/>
          </a:xfrm>
          <a:prstGeom prst="rect">
            <a:avLst/>
          </a:prstGeom>
          <a:noFill/>
        </p:spPr>
      </p:pic>
      <p:pic>
        <p:nvPicPr>
          <p:cNvPr id="3075" name="Picture 3" descr="G:\Аттестация 2023\3 публикации\svidetelstvo-4518133-080052.png"/>
          <p:cNvPicPr>
            <a:picLocks noChangeAspect="1" noChangeArrowheads="1"/>
          </p:cNvPicPr>
          <p:nvPr/>
        </p:nvPicPr>
        <p:blipFill>
          <a:blip r:embed="rId3" cstate="print"/>
          <a:srcRect l="2326" t="1645" r="2326" b="1275"/>
          <a:stretch>
            <a:fillRect/>
          </a:stretch>
        </p:blipFill>
        <p:spPr bwMode="auto">
          <a:xfrm>
            <a:off x="3048000" y="1219200"/>
            <a:ext cx="3124200" cy="4495800"/>
          </a:xfrm>
          <a:prstGeom prst="rect">
            <a:avLst/>
          </a:prstGeom>
          <a:noFill/>
        </p:spPr>
      </p:pic>
      <p:pic>
        <p:nvPicPr>
          <p:cNvPr id="3076" name="Picture 4" descr="G:\Аттестация 2023\3 публикации\svidetelstvo-5670905-075803.png"/>
          <p:cNvPicPr>
            <a:picLocks noChangeAspect="1" noChangeArrowheads="1"/>
          </p:cNvPicPr>
          <p:nvPr/>
        </p:nvPicPr>
        <p:blipFill>
          <a:blip r:embed="rId4" cstate="print"/>
          <a:srcRect l="2243" t="1587" r="1288" b="1587"/>
          <a:stretch>
            <a:fillRect/>
          </a:stretch>
        </p:blipFill>
        <p:spPr bwMode="auto">
          <a:xfrm>
            <a:off x="5943600" y="1600200"/>
            <a:ext cx="3061741" cy="4343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7200" cy="487362"/>
          </a:xfrm>
        </p:spPr>
        <p:txBody>
          <a:bodyPr>
            <a:normAutofit/>
          </a:bodyPr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НАЛИЧИЕ  ПУБЛИКАЦИЙ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G:\Аттестация 2023\3 публикации\208455681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447800"/>
            <a:ext cx="4527019" cy="3200400"/>
          </a:xfrm>
          <a:prstGeom prst="rect">
            <a:avLst/>
          </a:prstGeom>
          <a:noFill/>
        </p:spPr>
      </p:pic>
      <p:pic>
        <p:nvPicPr>
          <p:cNvPr id="5" name="shape102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71" t="9949" r="33927" b="3882"/>
          <a:stretch>
            <a:fillRect/>
          </a:stretch>
        </p:blipFill>
        <p:spPr>
          <a:xfrm>
            <a:off x="4953000" y="914400"/>
            <a:ext cx="3505200" cy="487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527</TotalTime>
  <Words>362</Words>
  <Application>Microsoft Office PowerPoint</Application>
  <PresentationFormat>Экран (4:3)</PresentationFormat>
  <Paragraphs>67</Paragraphs>
  <Slides>39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Эркер</vt:lpstr>
      <vt:lpstr> МИНИСТЕРСТВО ОБРАЗОВАНИЯ  РЕСПУБЛИКИ МОРДОВИЯ</vt:lpstr>
      <vt:lpstr>  УЧАСТИЕ В ИННОВАЦИОННОЙ (КСПЕРЕМЕНТАЛЬНОЙ) ДЕЯТЕЛЬНОСТИ</vt:lpstr>
      <vt:lpstr>УЧАСТИЕ В ИННОВАЦИОННОЙ (ЭКСПЕРЕМЕНТАЛЬНОЙ ДЕЯТЕЛЬНОСТИ)</vt:lpstr>
      <vt:lpstr>УЧАСТИЕ В ИННОВАЦИОННОЙ (ЭКСПЕРЕМЕНТАЛЬНОЙ ДЕЯТЕЛЬНОСТИ)</vt:lpstr>
      <vt:lpstr>УЧАСТИЕ В ИННОВАЦИОННОЙ (ЭКСПЕРЕМЕНТАЛЬНОЙ ДЕЯТЕЛЬНОСТИ)</vt:lpstr>
      <vt:lpstr> НАЛИЧИЕ ПУБЛИКАЦИЙ</vt:lpstr>
      <vt:lpstr>НАЛИЧИЕ  ПУБЛИКАЦИЙ</vt:lpstr>
      <vt:lpstr>НАЛИЧИЕ  ПУБЛИКАЦИЙ</vt:lpstr>
      <vt:lpstr>НАЛИЧИЕ  ПУБЛИКАЦИЙ</vt:lpstr>
      <vt:lpstr>НАЛИЧИЕ  ПУБЛИКАЦИЙ</vt:lpstr>
      <vt:lpstr>РЕЗУЛЬТАТЫ УЧАСТИЯ ВОСПИТАННИКОВ В:  - КОНКУРСАХ; - ВЫСТАВКАХ; - ТУРНИРАХ; - СОРЕВНОВАНИЯХ; - АКЦИЯХ - ФЕСТИВАЛЯХ</vt:lpstr>
      <vt:lpstr>РЕЗУЛЬТАТЫ УЧАСТИЯ ВОСПИТАННИКОВ</vt:lpstr>
      <vt:lpstr>РЕЗУЛЬТАТЫ УЧАСТИЯ ВОСПИТАННИКОВ</vt:lpstr>
      <vt:lpstr>РЕЗУЛЬТАТЫ УЧАСТИЯ ВОСПИТАННИКОВ</vt:lpstr>
      <vt:lpstr>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 </vt:lpstr>
      <vt:lpstr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</vt:lpstr>
      <vt:lpstr>  ПРОВЕДЕНИЕ ОТКРЫТЫХ ЗАНЯТИЙ ,  МАСТЕР-КЛАССОВ, МЕРОПРИЯТИЙ</vt:lpstr>
      <vt:lpstr>ПРОВЕДЕНИЕ ОТКРЫТЫХ ЗАНЯТИЙ , МАСТЕР-КЛАССОВ, МЕРОПРИЯТИЙ</vt:lpstr>
      <vt:lpstr>ЭКСПЕРТНАЯ ДЕЯТЕЛЬНОСТЬ</vt:lpstr>
      <vt:lpstr>ЭКСПЕРТНАЯ ДЕЯТЕЛЬНОСТЬ</vt:lpstr>
      <vt:lpstr>ОБЩЕСТВЕННО – ПЕДАГОГИЧЕСКАЯ АКТИВНОСТЬ ПЕДАГОГА: УЧАСТИЕ В КОМИССИЯХ ПЕДАГОГИЧЕСКИХ СООБЩЕСТВАХ, В ЖЮРИ КОНКУРСОВ</vt:lpstr>
      <vt:lpstr>ОБЩЕСТВЕННО – ПЕДАГОГИЧЕСКАЯ АКТИВНОСТЬ ПЕДАГОГА: УЧАСТИЕ В КОМИССИЯХ ПЕДАГОГИЧЕСКИХ СООБЩЕСТВАХ,  В ЖЮРИ КОНКУРСОВ</vt:lpstr>
      <vt:lpstr>    ПОЗИТИВНЫЕ РЕЗУЛЬТАТЫ С ВОСПИТАННИКАМИ:  - НАЛИЧИЕ СИСТЕМЫ ВОСПИТАТЕЛЬНОЙ РАБОТЫ;  - НАЛИЧИЕ КАЧЕСТВЕННОЙ, ЭСТЕТИЧЕСКИ ОФОРМЛЕННОЙ ТЕКУЩЕЙ      ДОКУМЕНТАЦИИ; - ОРГАНИЗАЦИЯ ИНДИВИДУАЛЬНОГО ПОДХОДА; - СНИЖЕНИЕ ПРОСТУДНОЙ ЗАБОЛЕВАЕМОСТИ ВОСПИТАННИКОВ; - ОТЛАЖЕННАЯ СИСТЕМА ВЗАИМОДЕЙСТВИЯ С РОДИТЕЛЯМИ;  - ОТСУТСТВИЕ ЖАЛОБ И ОБРАЩЕНИЙ РОДИТЕЛЕЙ НА НЕПРОВОМЕРНЫЕ ДЕЙСТВИЯ; - РЕАЛИЗАЦИЯ ЗДОРОВЬЕСБЕРЕГАЮЩИХ ТЕХНОЛОГИЙ В ВОСПИТАТЕЛЬНОМ ПРОЦЕССЕ;  - ДУХОВНО-НРАВСТВЕННОЕ ВОСПИТАНИЕ И НАРОДНЫЕ ТРАДИЦИИ. </vt:lpstr>
      <vt:lpstr>ПОЗИТИВНЫЕ РЕЗУЛЬТАТЫ С ВОСПИТАННИКАМИ</vt:lpstr>
      <vt:lpstr>      КАЧЕСТВО ВЗАИМОДЕЙСТВИЯ С РОДИТЕЛЯМИ:   - СИСТЕМАТИЧЕСКОЕ ПРОВЕДЕНИЕ РОДИТЕЛЬСКИХ СОБРАНИЙ; - ПРОВЕДЕНИЕ КРУГЛЫХ СТОЛОВ, КОНСУЛЬТАЦИЙ В НЕТРАДИЦИОННОЙ ФОРМЕ (ПЕДАГОГИЧЕСКОЕ ПРОСВЕЩЕНИЕ РОДИТЕЛЕЙ); - ПРОВЕДЕНИЕ ЭКСКУРСИЙ, ОБРАЗОВАТЕЛЬНЫХ ПУТЕШЕСТВИЙ С ДЕТЬМИ;  -ПРОВЕДЕНИЕ СОВМЕСТНЫХ КОНКУРСОВ, ВЫСТАВОК; -ОРГАНИЗАЦИЯ РОДИТЕЛЕЙ НА СУББОТНИКАХ, БЛАГОУСТРОЙСТВЕ УЧАСТКОВ, СОЗДАНИИ РАЗВИВАЮЩЕЙ СРЕДЫ ГРУППЫ.</vt:lpstr>
      <vt:lpstr>КАЧЕСТВО ВЗАИМОДЕЙСТВИЯ С РОДИТЕЛЯМИ</vt:lpstr>
      <vt:lpstr>Презентация PowerPoint</vt:lpstr>
      <vt:lpstr>Презентация PowerPoint</vt:lpstr>
      <vt:lpstr>Презентация PowerPoint</vt:lpstr>
      <vt:lpstr>РАБОТА С ДЕТЬМИ ИЗ СОЦИАЛЬНО – НЕБЛАГОПОЛУЧНЫХ СЕМЕЙ </vt:lpstr>
      <vt:lpstr>РАБОТА С ДЕТЬМИ ИЗ СОЦИАЛЬНО - НЕБЛАГОПОЛУЧНЫХ СЕМЕЙ</vt:lpstr>
      <vt:lpstr>РАБОТА С ДЕТЬМИ ИЗ СОЦИАЛЬНО - НЕБЛАГОПОЛУЧНЫХ СЕМЕЙ</vt:lpstr>
      <vt:lpstr> УЧАСТИЕ ПЕДАГОГА  В ПРОФЕССИОНАЛЬНЫХ КОНКУРСАХ</vt:lpstr>
      <vt:lpstr>УЧАСТИЕ ПЕДАГОГА В ПРОФЕССИОНАЛЬНЫХ КОНКУРСАХ</vt:lpstr>
      <vt:lpstr>УЧАСТИЕ ПЕДАГОГА В ПРОФЕССИОНАЛЬНЫХ КОНКУРСАХ</vt:lpstr>
      <vt:lpstr>УЧАСТИЕ ПЕДАГОГА В ПРОФЕССИОНАЛЬНЫХ КОНКУРСАХ</vt:lpstr>
      <vt:lpstr>НАГРАДЫ И ПООЩРЕНИЯ</vt:lpstr>
      <vt:lpstr>НАГРАДЫ И ПООЩРЕНИЯ</vt:lpstr>
      <vt:lpstr>СПАСИБО ЗА ВНИМАНИЕ 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МАМА</dc:creator>
  <cp:lastModifiedBy>79272</cp:lastModifiedBy>
  <cp:revision>68</cp:revision>
  <dcterms:created xsi:type="dcterms:W3CDTF">2023-12-06T07:48:07Z</dcterms:created>
  <dcterms:modified xsi:type="dcterms:W3CDTF">2024-02-18T15:15:58Z</dcterms:modified>
</cp:coreProperties>
</file>