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94" r:id="rId5"/>
    <p:sldId id="295" r:id="rId6"/>
    <p:sldId id="259" r:id="rId7"/>
    <p:sldId id="290" r:id="rId8"/>
    <p:sldId id="260" r:id="rId9"/>
    <p:sldId id="261" r:id="rId10"/>
    <p:sldId id="262" r:id="rId11"/>
    <p:sldId id="288" r:id="rId12"/>
    <p:sldId id="264" r:id="rId13"/>
    <p:sldId id="265" r:id="rId14"/>
    <p:sldId id="283" r:id="rId15"/>
    <p:sldId id="286" r:id="rId16"/>
    <p:sldId id="285" r:id="rId17"/>
    <p:sldId id="267" r:id="rId18"/>
    <p:sldId id="282" r:id="rId19"/>
    <p:sldId id="271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sha" initials="M" lastIdx="1" clrIdx="0">
    <p:extLst>
      <p:ext uri="{19B8F6BF-5375-455C-9EA6-DF929625EA0E}">
        <p15:presenceInfo xmlns="" xmlns:p15="http://schemas.microsoft.com/office/powerpoint/2012/main" userId="Mash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182" autoAdjust="0"/>
  </p:normalViewPr>
  <p:slideViewPr>
    <p:cSldViewPr>
      <p:cViewPr>
        <p:scale>
          <a:sx n="80" d="100"/>
          <a:sy n="80" d="100"/>
        </p:scale>
        <p:origin x="-1674" y="-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5589" y="-1"/>
            <a:ext cx="10182205" cy="758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548680"/>
            <a:ext cx="7772400" cy="1728191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Конкурс мини-музеев народного быта «Народная изба»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39952" y="2492896"/>
            <a:ext cx="5004048" cy="1008112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accent2"/>
                </a:solidFill>
                <a:latin typeface="Monotype Corsiva" panose="03010101010201010101" pitchFamily="66" charset="0"/>
              </a:rPr>
              <a:t>МАДОУ «Детский сад №</a:t>
            </a:r>
            <a:r>
              <a:rPr lang="ru-RU" b="1" dirty="0" smtClean="0">
                <a:solidFill>
                  <a:schemeClr val="accent2"/>
                </a:solidFill>
                <a:latin typeface="Monotype Corsiva" panose="03010101010201010101" pitchFamily="66" charset="0"/>
              </a:rPr>
              <a:t>80»</a:t>
            </a:r>
            <a:endParaRPr lang="ru-RU" b="1" dirty="0">
              <a:solidFill>
                <a:schemeClr val="accent2"/>
              </a:solidFill>
              <a:latin typeface="Monotype Corsiva" panose="03010101010201010101" pitchFamily="66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48414"/>
              </p:ext>
            </p:extLst>
          </p:nvPr>
        </p:nvGraphicFramePr>
        <p:xfrm>
          <a:off x="5508104" y="4365104"/>
          <a:ext cx="3744416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416">
                  <a:extLst>
                    <a:ext uri="{9D8B030D-6E8A-4147-A177-3AD203B41FA5}">
                      <a16:colId xmlns="" xmlns:a16="http://schemas.microsoft.com/office/drawing/2014/main" val="1535505276"/>
                    </a:ext>
                  </a:extLst>
                </a:gridCol>
              </a:tblGrid>
              <a:tr h="1080120">
                <a:tc>
                  <a:txBody>
                    <a:bodyPr/>
                    <a:lstStyle/>
                    <a:p>
                      <a:pPr algn="r"/>
                      <a:r>
                        <a:rPr lang="ru-RU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Творческая группа: </a:t>
                      </a:r>
                      <a:endParaRPr lang="ru-RU" b="1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r"/>
                      <a:r>
                        <a:rPr lang="ru-RU" i="1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Воспитатели -Леонтьева </a:t>
                      </a:r>
                      <a:r>
                        <a:rPr lang="ru-RU" i="1" baseline="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Е.П.</a:t>
                      </a:r>
                    </a:p>
                    <a:p>
                      <a:pPr algn="r"/>
                      <a:r>
                        <a:rPr lang="ru-RU" i="1" baseline="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Калмыкова Т.Н.</a:t>
                      </a:r>
                    </a:p>
                    <a:p>
                      <a:pPr algn="r"/>
                      <a:r>
                        <a:rPr lang="ru-RU" i="1" baseline="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Дыдыкина</a:t>
                      </a:r>
                      <a:r>
                        <a:rPr lang="ru-RU" i="1" baseline="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В.В.</a:t>
                      </a:r>
                    </a:p>
                    <a:p>
                      <a:pPr algn="r"/>
                      <a:r>
                        <a:rPr lang="ru-RU" i="1" baseline="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Инсаркина</a:t>
                      </a:r>
                      <a:r>
                        <a:rPr lang="ru-RU" i="1" baseline="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М.Ф</a:t>
                      </a:r>
                      <a:r>
                        <a:rPr lang="ru-RU" baseline="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1505992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110" y="2528269"/>
            <a:ext cx="4317506" cy="323812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95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476673"/>
            <a:ext cx="3538736" cy="5741568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Monotype Corsiva" panose="03010101010201010101" pitchFamily="66" charset="0"/>
              </a:rPr>
              <a:t>"</a:t>
            </a:r>
            <a:r>
              <a:rPr lang="ru-RU" sz="28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Кнут"  («</a:t>
            </a:r>
            <a:r>
              <a:rPr lang="ru-RU" sz="28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Локшо</a:t>
            </a:r>
            <a:r>
              <a:rPr lang="ru-RU" sz="28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» - это ударное орудие для битья. Представляет собой длинный (до 3,5 м.) гибкий хлыст с рукоятью, обычно сделан из сплетённой сыромятной кожи или пеньковой верёвки. Применяется для понукания животных, наказания людей или в качестве оружия</a:t>
            </a:r>
            <a:r>
              <a:rPr lang="ru-RU" sz="2800" dirty="0">
                <a:solidFill>
                  <a:schemeClr val="tx2"/>
                </a:solidFill>
                <a:latin typeface="Monotype Corsiva" panose="03010101010201010101" pitchFamily="66" charset="0"/>
              </a:rPr>
              <a:t>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0515" y="1009663"/>
            <a:ext cx="5952661" cy="4464496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2011" y="0"/>
            <a:ext cx="92095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1" y="908720"/>
            <a:ext cx="3260356" cy="4392488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Жаровой утюг (внутрь которого накладывают для нагревания жар, т. е. уголья — в отличие от простого, цельного, нагреваемого на огне</a:t>
            </a:r>
            <a:r>
              <a:rPr lang="ru-RU" sz="1100" b="1" dirty="0">
                <a:solidFill>
                  <a:srgbClr val="030303"/>
                </a:solidFill>
                <a:latin typeface="Noto Sans"/>
              </a:rPr>
              <a:t>)</a:t>
            </a:r>
            <a:endParaRPr lang="ru-RU" sz="11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71916" y="428579"/>
            <a:ext cx="4516508" cy="602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45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90564" y="0"/>
            <a:ext cx="10600154" cy="7893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0567" y="764704"/>
            <a:ext cx="4896544" cy="64269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5600807-5D3B-4ADC-93E9-771EAEDBA9FE}"/>
              </a:ext>
            </a:extLst>
          </p:cNvPr>
          <p:cNvSpPr txBox="1"/>
          <p:nvPr/>
        </p:nvSpPr>
        <p:spPr>
          <a:xfrm>
            <a:off x="4744744" y="1700808"/>
            <a:ext cx="390297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i="0" dirty="0">
                <a:solidFill>
                  <a:schemeClr val="tx2">
                    <a:lumMod val="75000"/>
                  </a:schemeClr>
                </a:solidFill>
                <a:effectLst/>
                <a:latin typeface="Monotype Corsiva" panose="03010101010201010101" pitchFamily="66" charset="0"/>
              </a:rPr>
              <a:t>Обязательным предметом утвари мордвы были свадебные сундуки .</a:t>
            </a:r>
          </a:p>
          <a:p>
            <a:pPr algn="just"/>
            <a:r>
              <a:rPr lang="ru-RU" sz="2400" b="1" i="0" dirty="0">
                <a:solidFill>
                  <a:schemeClr val="tx2">
                    <a:lumMod val="75000"/>
                  </a:schemeClr>
                </a:solidFill>
                <a:effectLst/>
                <a:latin typeface="Monotype Corsiva" panose="03010101010201010101" pitchFamily="66" charset="0"/>
              </a:rPr>
              <a:t>Это не простой сундук. Невеста начинала собирать приданное задолго до свадьбы. Приданное должно было быть вышито руками молодой, ведь мордовская одежда не продавалась</a:t>
            </a:r>
          </a:p>
          <a:p>
            <a:pPr algn="just"/>
            <a:r>
              <a:rPr lang="ru-RU" sz="2400" b="1" i="0" dirty="0">
                <a:solidFill>
                  <a:schemeClr val="tx2">
                    <a:lumMod val="75000"/>
                  </a:schemeClr>
                </a:solidFill>
                <a:effectLst/>
                <a:latin typeface="Monotype Corsiva" panose="03010101010201010101" pitchFamily="66" charset="0"/>
              </a:rPr>
              <a:t>Кроме того, сундук часто использовался, как мебель, на нём сидели, а ночью спокойно спали, не опасаясь воров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95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2968" y="548680"/>
            <a:ext cx="3803832" cy="5760640"/>
          </a:xfrm>
        </p:spPr>
        <p:txBody>
          <a:bodyPr>
            <a:normAutofit/>
          </a:bodyPr>
          <a:lstStyle/>
          <a:p>
            <a:pPr algn="just"/>
            <a:r>
              <a:rPr lang="ru-RU" sz="1600" dirty="0"/>
              <a:t/>
            </a:r>
            <a:br>
              <a:rPr lang="ru-RU" sz="1600" dirty="0"/>
            </a:b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Лавсь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– это русская зыбка, люлька. Её изготавливали из дерева или плели из лозы и подвешивали на кольце к потолку. Еще совсем недавно такая подвесная кроватка была почти в каждой деревенской семье, передавалась из поколения в поколение. Качать пустую зыбку строго-настрого запрещалось – предки верили, что ребенок в ней не сможет спокойно спать. Поэтому и сегодня старые люди не разрешают раскачивать кроватку и коляску без малыша. А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Кудава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разрешила своим гостям потрогать </a:t>
            </a:r>
            <a:r>
              <a:rPr lang="ru-RU" sz="2000" b="1" dirty="0" err="1">
                <a:solidFill>
                  <a:schemeClr val="tx2"/>
                </a:solidFill>
                <a:latin typeface="Monotype Corsiva" panose="03010101010201010101" pitchFamily="66" charset="0"/>
              </a:rPr>
              <a:t>лавсь</a:t>
            </a:r>
            <a:r>
              <a:rPr lang="ru-RU" sz="2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 и покачать – ведь в нашей музейной люльке младенец не будет спать</a:t>
            </a:r>
            <a:r>
              <a:rPr lang="ru-RU" sz="2000" dirty="0">
                <a:solidFill>
                  <a:srgbClr val="000000"/>
                </a:solidFill>
                <a:latin typeface="-apple-system"/>
              </a:rPr>
              <a:t>.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3606" y="1142746"/>
            <a:ext cx="5904656" cy="4428491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95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5736" y="548680"/>
            <a:ext cx="3751064" cy="5400600"/>
          </a:xfrm>
        </p:spPr>
        <p:txBody>
          <a:bodyPr>
            <a:normAutofit fontScale="90000"/>
          </a:bodyPr>
          <a:lstStyle/>
          <a:p>
            <a:pPr marL="342900" lvl="0" indent="-342900" algn="just">
              <a:spcBef>
                <a:spcPct val="20000"/>
              </a:spcBef>
            </a:pPr>
            <a: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7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Рушники – полотенца для встречи дорогих гостей хлебом-солью, с ритуальной вышивкой; - для украшения икон, иконостаса в доме и церкви; - крестильные, пасхальные и многие другие полотенца. Воспитатель показывает древний . обряд с полотенцем. .Ещё полотенце у мордвы играло лечебно-ритуальную роль.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3567" y="548680"/>
            <a:ext cx="4252169" cy="566955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9614" y="-610"/>
            <a:ext cx="9501735" cy="7075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1254" y="404663"/>
            <a:ext cx="3769178" cy="1526672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1F497D"/>
                </a:solidFill>
                <a:latin typeface="Monotype Corsiva" panose="03010101010201010101" pitchFamily="66" charset="0"/>
              </a:rPr>
              <a:t>Крынка – предмет посуды для хранения молока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. 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2340" y="404664"/>
            <a:ext cx="3730408" cy="49685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254" y="1931335"/>
            <a:ext cx="3574018" cy="476108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95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476672"/>
            <a:ext cx="3538736" cy="5832648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err="1" smtClean="0">
                <a:solidFill>
                  <a:schemeClr val="tx2"/>
                </a:solidFill>
                <a:latin typeface="Monotype Corsiva" panose="03010101010201010101" pitchFamily="66" charset="0"/>
              </a:rPr>
              <a:t>РУбе́ль</a:t>
            </a:r>
            <a:r>
              <a:rPr lang="ru-RU" sz="24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 — деревянная доска с вырубленными поперечными желобками для катания белья. Предмет домашнего обихода использовался для выколачивания (стирки) и глажения белья. Рубель - валёк использовали также в качестве музыкального инструмента. При игре рубель держат одной рукой за ручку, а другой водят взад-вперёд по его рубцам деревянной ложкой или палочкой.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5576" y="476672"/>
            <a:ext cx="4392488" cy="585665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95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836712"/>
            <a:ext cx="3312368" cy="4896544"/>
          </a:xfrm>
        </p:spPr>
        <p:txBody>
          <a:bodyPr>
            <a:normAutofit fontScale="90000"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3100" b="1" dirty="0">
                <a:solidFill>
                  <a:schemeClr val="tx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100" b="1" dirty="0">
                <a:solidFill>
                  <a:schemeClr val="tx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chemeClr val="tx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 беседах, играх с детьми мы обращаемся к народным традициям, умелости мордовского народа, пробуждая интерес к истории родного края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506" y="1241759"/>
            <a:ext cx="5544617" cy="4158462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95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pPr indent="0" algn="just">
              <a:spcBef>
                <a:spcPts val="1125"/>
              </a:spcBef>
              <a:spcAft>
                <a:spcPts val="1125"/>
              </a:spcAft>
              <a:buNone/>
            </a:pPr>
            <a:endParaRPr lang="ru-RU" sz="3600" b="1" dirty="0" smtClean="0">
              <a:solidFill>
                <a:schemeClr val="tx2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indent="0" algn="just">
              <a:spcBef>
                <a:spcPts val="1125"/>
              </a:spcBef>
              <a:spcAft>
                <a:spcPts val="1125"/>
              </a:spcAft>
              <a:buNone/>
            </a:pPr>
            <a:endParaRPr lang="ru-RU" sz="3600" b="1" dirty="0">
              <a:solidFill>
                <a:schemeClr val="tx2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indent="0" algn="ctr">
              <a:spcBef>
                <a:spcPts val="1125"/>
              </a:spcBef>
              <a:spcAft>
                <a:spcPts val="1125"/>
              </a:spcAft>
              <a:buNone/>
            </a:pPr>
            <a:r>
              <a:rPr lang="ru-RU" sz="3600" b="1" dirty="0" smtClean="0">
                <a:solidFill>
                  <a:schemeClr val="tx2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Погружаясь </a:t>
            </a:r>
            <a:r>
              <a:rPr lang="ru-RU" sz="3600" b="1" dirty="0">
                <a:solidFill>
                  <a:schemeClr val="tx2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 прошлое, мы пробуждаем добрые чувства и с заботой строим счастливое будущее.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95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30" y="2204864"/>
            <a:ext cx="9260162" cy="1584176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latin typeface="Gabriola" pitchFamily="82" charset="0"/>
              </a:rPr>
              <a:t>Спасибо за внимание</a:t>
            </a:r>
            <a:endParaRPr lang="ru-RU" sz="7200" b="1" dirty="0">
              <a:latin typeface="Gabriola" pitchFamily="82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95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668" y="692696"/>
            <a:ext cx="4786444" cy="7249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6477517"/>
              </p:ext>
            </p:extLst>
          </p:nvPr>
        </p:nvGraphicFramePr>
        <p:xfrm>
          <a:off x="5796135" y="548680"/>
          <a:ext cx="3024337" cy="576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337">
                  <a:extLst>
                    <a:ext uri="{9D8B030D-6E8A-4147-A177-3AD203B41FA5}">
                      <a16:colId xmlns="" xmlns:a16="http://schemas.microsoft.com/office/drawing/2014/main" val="2342889800"/>
                    </a:ext>
                  </a:extLst>
                </a:gridCol>
              </a:tblGrid>
              <a:tr h="5760640">
                <a:tc>
                  <a:txBody>
                    <a:bodyPr/>
                    <a:lstStyle/>
                    <a:p>
                      <a:pPr algn="just"/>
                      <a:r>
                        <a:rPr lang="ru-RU" sz="2400" b="1" dirty="0">
                          <a:solidFill>
                            <a:schemeClr val="tx2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нашем детском саду силами администрации, педагогического коллектива, родителей и воспитанников обустроен мини-музей </a:t>
                      </a:r>
                      <a:endParaRPr lang="ru-RU" sz="2400" b="1" dirty="0" smtClean="0">
                        <a:solidFill>
                          <a:schemeClr val="tx2"/>
                        </a:solidFill>
                        <a:effectLst/>
                        <a:latin typeface="Monotype Corsiva" panose="03010101010201010101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sz="2400" b="1" i="1" dirty="0" smtClean="0">
                          <a:solidFill>
                            <a:schemeClr val="tx2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2400" b="1" dirty="0">
                          <a:solidFill>
                            <a:schemeClr val="tx2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Мордовская изба</a:t>
                      </a:r>
                      <a:r>
                        <a:rPr lang="ru-RU" sz="2400" b="1" i="1" dirty="0">
                          <a:solidFill>
                            <a:schemeClr val="tx2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2400" b="1" dirty="0">
                          <a:solidFill>
                            <a:schemeClr val="tx2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В небольшом помещении создана обстановка мордовской избы, где дети знакомятся с предметами быта, их названиями, предназначением</a:t>
                      </a:r>
                      <a:r>
                        <a:rPr lang="ru-RU" sz="2400" b="1" dirty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1567674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30" y="274638"/>
            <a:ext cx="4865379" cy="603468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00608" y="0"/>
            <a:ext cx="108011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260648"/>
            <a:ext cx="8795320" cy="6192688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4000" dirty="0">
                <a:solidFill>
                  <a:srgbClr val="C00000"/>
                </a:solidFill>
                <a:latin typeface="Monotype Corsiva" panose="03010101010201010101" pitchFamily="66" charset="0"/>
              </a:rPr>
              <a:t/>
            </a:r>
            <a:br>
              <a:rPr lang="ru-RU" sz="4000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4000" dirty="0">
                <a:solidFill>
                  <a:srgbClr val="C00000"/>
                </a:solidFill>
                <a:latin typeface="Monotype Corsiva" panose="03010101010201010101" pitchFamily="66" charset="0"/>
              </a:rPr>
              <a:t/>
            </a:r>
            <a:br>
              <a:rPr lang="ru-RU" sz="4000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4000" dirty="0">
                <a:solidFill>
                  <a:srgbClr val="C00000"/>
                </a:solidFill>
                <a:latin typeface="Monotype Corsiva" panose="03010101010201010101" pitchFamily="66" charset="0"/>
              </a:rPr>
              <a:t/>
            </a:r>
            <a:br>
              <a:rPr lang="ru-RU" sz="4000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4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Целью нашего мини-музея является воспитание интереса к культуре и традициям мордовского народа.</a:t>
            </a:r>
            <a:r>
              <a:rPr lang="ru-RU" sz="40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000" b="1" dirty="0">
                <a:solidFill>
                  <a:schemeClr val="tx2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Организовать особые условия, создать обстановку, которая средствами яркой образности и наглядности </a:t>
            </a:r>
            <a:r>
              <a:rPr lang="ru-RU" sz="4000" b="1" dirty="0" smtClean="0">
                <a:solidFill>
                  <a:schemeClr val="tx2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обеспечила </a:t>
            </a:r>
            <a:r>
              <a:rPr lang="ru-RU" sz="4000" b="1" dirty="0">
                <a:solidFill>
                  <a:schemeClr val="tx2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бы детям особый комплекс ощущений и эмоциональных переживаний в изучении традиционной культуры, </a:t>
            </a:r>
            <a:r>
              <a:rPr lang="ru-RU" sz="40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мордовского народа. </a:t>
            </a:r>
            <a:r>
              <a:rPr lang="ru-RU" dirty="0">
                <a:solidFill>
                  <a:srgbClr val="C00000"/>
                </a:solidFill>
                <a:latin typeface="Monotype Corsiva" panose="03010101010201010101" pitchFamily="66" charset="0"/>
              </a:rPr>
              <a:t> </a:t>
            </a:r>
            <a:br>
              <a:rPr lang="ru-RU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03766" y="-747464"/>
            <a:ext cx="10213356" cy="7605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19256" cy="1417638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1F497D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Мордва – это одна из народностей финно-угорской группы, которые исконно проживали в центральной России и Поволжье. История этого народа наложила отпечаток на все сферы жизни, не исключением стала и одежда.</a:t>
            </a:r>
            <a:br>
              <a:rPr lang="ru-RU" sz="2000" b="1" dirty="0">
                <a:solidFill>
                  <a:srgbClr val="1F497D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rgbClr val="1F497D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Мордовский костюм невероятно красив за счет большого количества дополнительных элементов, богатой вышивки</a:t>
            </a:r>
            <a:r>
              <a:rPr lang="ru-RU" sz="2000" dirty="0">
                <a:solidFill>
                  <a:srgbClr val="1F497D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sz="2000" dirty="0">
                <a:solidFill>
                  <a:srgbClr val="1F497D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D9791C18-ECED-49AE-A5D0-378FFCCEAE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24427" y="1954339"/>
            <a:ext cx="4127237" cy="3095428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5E038222-8CD6-4B58-853C-3E8BEB6A65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5251" y="3014518"/>
            <a:ext cx="4248472" cy="27731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FC08DA6-4852-4156-B877-95BBFCA6F3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63059" y="1896343"/>
            <a:ext cx="3912065" cy="293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67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00608" y="0"/>
            <a:ext cx="108011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260648"/>
            <a:ext cx="8795320" cy="619268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В музее, собраны различные предметы быта мордовского народа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27083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413" y="-994481"/>
            <a:ext cx="10508468" cy="782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6216" y="476671"/>
            <a:ext cx="3528392" cy="5760639"/>
          </a:xfrm>
        </p:spPr>
        <p:txBody>
          <a:bodyPr>
            <a:noAutofit/>
          </a:bodyPr>
          <a:lstStyle/>
          <a:p>
            <a:pPr algn="just" fontAlgn="base">
              <a:spcAft>
                <a:spcPts val="0"/>
              </a:spcAft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effectLst/>
                <a:latin typeface="Monotype Corsiva" panose="03010101010201010101" pitchFamily="66" charset="0"/>
              </a:rPr>
              <a:t>Старинные прялки представляли собой простое устройство, состоящее всего из двух частей. Так как это был исконно женский труд, прялка сопровождала хозяйку на протяжении всей жизни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effectLst/>
                <a:latin typeface="Monotype Corsiva" panose="03010101010201010101" pitchFamily="66" charset="0"/>
              </a:rPr>
              <a:t>.  </a:t>
            </a:r>
            <a:endParaRPr lang="ru-RU" sz="2800" b="1" i="1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1A07574-5533-4F85-A120-ABBA440FE7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8421" y="715427"/>
            <a:ext cx="6335789" cy="498943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44244" y="-531440"/>
            <a:ext cx="9923258" cy="738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48991" y="1628800"/>
            <a:ext cx="4536504" cy="282353"/>
          </a:xfrm>
        </p:spPr>
        <p:txBody>
          <a:bodyPr>
            <a:normAutofit fontScale="90000"/>
          </a:bodyPr>
          <a:lstStyle/>
          <a:p>
            <a:r>
              <a:rPr lang="ru-RU" b="0" i="0" dirty="0">
                <a:solidFill>
                  <a:srgbClr val="1E1E1E"/>
                </a:solidFill>
                <a:effectLst/>
                <a:latin typeface="Open Sans"/>
              </a:rPr>
              <a:t> </a:t>
            </a:r>
            <a:r>
              <a:rPr lang="ru-RU" sz="3100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С годами</a:t>
            </a:r>
            <a:r>
              <a:rPr lang="ru-RU" sz="3100" b="1" i="0" dirty="0" smtClean="0">
                <a:solidFill>
                  <a:schemeClr val="tx2">
                    <a:lumMod val="75000"/>
                  </a:schemeClr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lang="ru-RU" sz="3100" b="1" i="0" dirty="0">
                <a:solidFill>
                  <a:schemeClr val="tx2">
                    <a:lumMod val="75000"/>
                  </a:schemeClr>
                </a:solidFill>
                <a:effectLst/>
                <a:latin typeface="Monotype Corsiva" panose="03010101010201010101" pitchFamily="66" charset="0"/>
              </a:rPr>
              <a:t>прялка </a:t>
            </a:r>
            <a:r>
              <a:rPr lang="ru-RU" sz="3100" b="1" i="0" dirty="0" smtClean="0">
                <a:solidFill>
                  <a:schemeClr val="tx2">
                    <a:lumMod val="75000"/>
                  </a:schemeClr>
                </a:solidFill>
                <a:effectLst/>
                <a:latin typeface="Monotype Corsiva" panose="03010101010201010101" pitchFamily="66" charset="0"/>
              </a:rPr>
              <a:t>совершенствовалась</a:t>
            </a:r>
            <a:r>
              <a:rPr lang="ru-RU" sz="3100" b="1" i="0" dirty="0">
                <a:solidFill>
                  <a:schemeClr val="tx2">
                    <a:lumMod val="75000"/>
                  </a:schemeClr>
                </a:solidFill>
                <a:effectLst/>
                <a:latin typeface="Monotype Corsiva" panose="03010101010201010101" pitchFamily="66" charset="0"/>
              </a:rPr>
              <a:t>, и обе руки могли заниматься пряжей. Прялку стали называть самопрялкой. Она позволяла сделать вытягивание, скручивание и наматывание нити. </a:t>
            </a:r>
            <a:endParaRPr lang="ru-RU" sz="3100" b="1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Объект 3">
            <a:extLst>
              <a:ext uri="{FF2B5EF4-FFF2-40B4-BE49-F238E27FC236}">
                <a16:creationId xmlns="" xmlns:a16="http://schemas.microsoft.com/office/drawing/2014/main" id="{3B28CB18-4C5D-446D-BD8C-763B93B7E1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18246" y="910609"/>
            <a:ext cx="5751237" cy="431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47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5589" y="-3380"/>
            <a:ext cx="92095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93" y="1193372"/>
            <a:ext cx="5952661" cy="446449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364088" y="908720"/>
            <a:ext cx="31683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ru-RU" sz="28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В современных </a:t>
            </a:r>
            <a:endParaRPr lang="ru-RU" sz="2800" b="1" dirty="0" smtClean="0">
              <a:solidFill>
                <a:schemeClr val="tx2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мордовских</a:t>
            </a:r>
            <a:r>
              <a:rPr lang="ru-RU" sz="28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 селах часто звучит и  русская гармонь, полюбившаяся местным жителям и ставшая уже родной </a:t>
            </a:r>
            <a:r>
              <a:rPr lang="ru-RU" sz="2800" b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и на</a:t>
            </a:r>
            <a:r>
              <a:rPr lang="ru-RU" sz="2800" b="1" dirty="0">
                <a:solidFill>
                  <a:schemeClr val="tx2"/>
                </a:solidFill>
                <a:latin typeface="Monotype Corsiva" panose="03010101010201010101" pitchFamily="66" charset="0"/>
              </a:rPr>
              <a:t> мордовской земле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95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5688632" cy="1080120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chemeClr val="tx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Лапти</a:t>
            </a:r>
            <a:br>
              <a:rPr lang="ru-RU" sz="2700" b="1" dirty="0" smtClean="0">
                <a:solidFill>
                  <a:schemeClr val="tx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chemeClr val="tx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2700" b="1" dirty="0" smtClean="0">
                <a:solidFill>
                  <a:schemeClr val="tx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помощью </a:t>
            </a:r>
            <a:r>
              <a:rPr lang="ru-RU" sz="2700" b="1" dirty="0">
                <a:solidFill>
                  <a:schemeClr val="tx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родителей были сплетены настоящие детские лапти из лыка.</a:t>
            </a:r>
            <a:br>
              <a:rPr lang="ru-RU" sz="2700" b="1" dirty="0">
                <a:solidFill>
                  <a:schemeClr val="tx2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700" b="1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4492" y="3325918"/>
            <a:ext cx="3460602" cy="259545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2295" y="2135763"/>
            <a:ext cx="3909053" cy="29317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13887" y="2135762"/>
            <a:ext cx="3909054" cy="293179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200</Words>
  <Application>Microsoft Office PowerPoint</Application>
  <PresentationFormat>Экран (4:3)</PresentationFormat>
  <Paragraphs>32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Конкурс мини-музеев народного быта «Народная изба»</vt:lpstr>
      <vt:lpstr>Презентация PowerPoint</vt:lpstr>
      <vt:lpstr>   Целью нашего мини-музея является воспитание интереса к культуре и традициям мордовского народа. Организовать особые условия, создать обстановку, которая средствами яркой образности и наглядности обеспечила бы детям особый комплекс ощущений и эмоциональных переживаний в изучении традиционной культуры, мордовского народа.     </vt:lpstr>
      <vt:lpstr>Мордва – это одна из народностей финно-угорской группы, которые исконно проживали в центральной России и Поволжье. История этого народа наложила отпечаток на все сферы жизни, не исключением стала и одежда. Мордовский костюм невероятно красив за счет большого количества дополнительных элементов, богатой вышивки. </vt:lpstr>
      <vt:lpstr>В музее, собраны различные предметы быта мордовского народа</vt:lpstr>
      <vt:lpstr>Старинные прялки представляли собой простое устройство, состоящее всего из двух частей. Так как это был исконно женский труд, прялка сопровождала хозяйку на протяжении всей жизни.  </vt:lpstr>
      <vt:lpstr> С годами прялка совершенствовалась, и обе руки могли заниматься пряжей. Прялку стали называть самопрялкой. Она позволяла сделать вытягивание, скручивание и наматывание нити. </vt:lpstr>
      <vt:lpstr>. </vt:lpstr>
      <vt:lpstr> Лапти с помощью родителей были сплетены настоящие детские лапти из лыка. </vt:lpstr>
      <vt:lpstr>"Кнут"  («Локшо» - это ударное орудие для битья. Представляет собой длинный (до 3,5 м.) гибкий хлыст с рукоятью, обычно сделан из сплетённой сыромятной кожи или пеньковой верёвки. Применяется для понукания животных, наказания людей или в качестве оружия.</vt:lpstr>
      <vt:lpstr>Жаровой утюг (внутрь которого накладывают для нагревания жар, т. е. уголья — в отличие от простого, цельного, нагреваемого на огне)</vt:lpstr>
      <vt:lpstr>Презентация PowerPoint</vt:lpstr>
      <vt:lpstr> Лавсь – это русская зыбка, люлька. Её изготавливали из дерева или плели из лозы и подвешивали на кольце к потолку. Еще совсем недавно такая подвесная кроватка была почти в каждой деревенской семье, передавалась из поколения в поколение. Качать пустую зыбку строго-настрого запрещалось – предки верили, что ребенок в ней не сможет спокойно спать. Поэтому и сегодня старые люди не разрешают раскачивать кроватку и коляску без малыша. А Кудава разрешила своим гостям потрогать лавсь и покачать – ведь в нашей музейной люльке младенец не будет спать.</vt:lpstr>
      <vt:lpstr> Рушники – полотенца для встречи дорогих гостей хлебом-солью, с ритуальной вышивкой; - для украшения икон, иконостаса в доме и церкви; - крестильные, пасхальные и многие другие полотенца. Воспитатель показывает древний . обряд с полотенцем. .Ещё полотенце у мордвы играло лечебно-ритуальную роль.</vt:lpstr>
      <vt:lpstr>Крынка – предмет посуды для хранения молока. </vt:lpstr>
      <vt:lpstr>РУбе́ль  — деревянная доска с вырубленными поперечными желобками для катания белья. Предмет домашнего обихода использовался для выколачивания (стирки) и глажения белья. Рубель - валёк использовали также в качестве музыкального инструмента. При игре рубель держат одной рукой за ручку, а другой водят взад-вперёд по его рубцам деревянной ложкой или палочкой.</vt:lpstr>
      <vt:lpstr> В беседах, играх с детьми мы обращаемся к народным традициям, умелости мордовского народа, пробуждая интерес к истории родного края. 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Старший воспитатель</cp:lastModifiedBy>
  <cp:revision>33</cp:revision>
  <dcterms:modified xsi:type="dcterms:W3CDTF">2021-04-02T06:17:46Z</dcterms:modified>
</cp:coreProperties>
</file>