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notesMasterIdLst>
    <p:notesMasterId r:id="rId19"/>
  </p:notesMasterIdLst>
  <p:sldIdLst>
    <p:sldId id="256" r:id="rId2"/>
    <p:sldId id="264" r:id="rId3"/>
    <p:sldId id="265" r:id="rId4"/>
    <p:sldId id="266" r:id="rId5"/>
    <p:sldId id="257" r:id="rId6"/>
    <p:sldId id="258" r:id="rId7"/>
    <p:sldId id="267" r:id="rId8"/>
    <p:sldId id="268" r:id="rId9"/>
    <p:sldId id="269" r:id="rId10"/>
    <p:sldId id="270" r:id="rId11"/>
    <p:sldId id="271" r:id="rId12"/>
    <p:sldId id="259" r:id="rId13"/>
    <p:sldId id="272" r:id="rId14"/>
    <p:sldId id="260" r:id="rId15"/>
    <p:sldId id="261" r:id="rId16"/>
    <p:sldId id="262" r:id="rId17"/>
    <p:sldId id="263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1674" y="-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892C8B-0B38-46D9-B3A1-A01B8E5A328A}" type="datetimeFigureOut">
              <a:rPr lang="ru-RU" smtClean="0"/>
              <a:pPr/>
              <a:t>18.12.2021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50BF4E-DF37-4896-80FF-824BF9577A5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50BF4E-DF37-4896-80FF-824BF9577A52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50BF4E-DF37-4896-80FF-824BF9577A52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50BF4E-DF37-4896-80FF-824BF9577A52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50BF4E-DF37-4896-80FF-824BF9577A52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50BF4E-DF37-4896-80FF-824BF9577A52}" type="slidenum">
              <a:rPr lang="ru-RU" smtClean="0"/>
              <a:pPr/>
              <a:t>12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50BF4E-DF37-4896-80FF-824BF9577A52}" type="slidenum">
              <a:rPr lang="ru-RU" smtClean="0"/>
              <a:pPr/>
              <a:t>14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50BF4E-DF37-4896-80FF-824BF9577A52}" type="slidenum">
              <a:rPr lang="ru-RU" smtClean="0"/>
              <a:pPr/>
              <a:t>15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50BF4E-DF37-4896-80FF-824BF9577A52}" type="slidenum">
              <a:rPr lang="ru-RU" smtClean="0"/>
              <a:pPr/>
              <a:t>16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18.12.2021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18.12.2021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18.12.2021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18.12.2021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18.12.2021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18.12.2021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18.12.2021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18.12.2021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18.12.2021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18.12.2021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18.12.2021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18.12.2021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502920" y="0"/>
            <a:ext cx="8183880" cy="1556792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/>
              <a:t/>
            </a:r>
            <a:br>
              <a:rPr lang="ru-RU" sz="4000" dirty="0" smtClean="0"/>
            </a:br>
            <a:endParaRPr lang="ru-RU" sz="3100" dirty="0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64088" y="602128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15361" name="Picture 1" descr="C:\Users\Daniil\Desktop\Рисунок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4025" y="468313"/>
            <a:ext cx="8235950" cy="5919787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539552" y="692696"/>
            <a:ext cx="777686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Офлайн </a:t>
            </a:r>
            <a:r>
              <a:rPr lang="ru-RU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–выступление</a:t>
            </a:r>
            <a:br>
              <a:rPr lang="ru-RU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«Театр  </a:t>
            </a:r>
            <a:r>
              <a:rPr lang="ru-RU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Би-Ба-Бо</a:t>
            </a:r>
            <a:r>
              <a:rPr lang="ru-RU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как форма взаимодействия детей дошкольного возраста»</a:t>
            </a:r>
            <a:r>
              <a:rPr lang="ru-RU" sz="1000" dirty="0" smtClean="0"/>
              <a:t/>
            </a:r>
            <a:br>
              <a:rPr lang="ru-RU" sz="1000" dirty="0" smtClean="0"/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Архипова Оксана Владимировна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воспитатель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МБДОУ «Детский сад «Радуга» комбинированного вида»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Рузаевского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муниципального района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539552" y="476672"/>
            <a:ext cx="7992888" cy="2376264"/>
          </a:xfrm>
        </p:spPr>
        <p:txBody>
          <a:bodyPr>
            <a:normAutofit/>
          </a:bodyPr>
          <a:lstStyle/>
          <a:p>
            <a:pPr lvl="0">
              <a:buNone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Пальчиковый театр </a:t>
            </a:r>
          </a:p>
          <a:p>
            <a:pPr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Куклы, надевающиеся 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палец –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самые маленькие артисты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кукольных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театров. Их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высота всего 7 – 9 сантиметров. </a:t>
            </a:r>
          </a:p>
          <a:p>
            <a:endParaRPr lang="ru-RU" dirty="0"/>
          </a:p>
        </p:txBody>
      </p:sp>
      <p:pic>
        <p:nvPicPr>
          <p:cNvPr id="5" name="Picture 2" descr="C:\Users\Daniil\Desktop\IMG_1581.jpg"/>
          <p:cNvPicPr>
            <a:picLocks noChangeAspect="1" noChangeArrowheads="1"/>
          </p:cNvPicPr>
          <p:nvPr/>
        </p:nvPicPr>
        <p:blipFill>
          <a:blip r:embed="rId2" cstate="print"/>
          <a:srcRect l="13006" r="20215" b="43748"/>
          <a:stretch>
            <a:fillRect/>
          </a:stretch>
        </p:blipFill>
        <p:spPr bwMode="auto">
          <a:xfrm>
            <a:off x="1115616" y="2348880"/>
            <a:ext cx="2736304" cy="3539311"/>
          </a:xfrm>
          <a:prstGeom prst="rect">
            <a:avLst/>
          </a:prstGeom>
          <a:noFill/>
        </p:spPr>
      </p:pic>
      <p:pic>
        <p:nvPicPr>
          <p:cNvPr id="6" name="Рисунок 4" descr="http://cs10660.vk.me/v10660152/7c3/3UfIiewa7oo.jpg"/>
          <p:cNvPicPr>
            <a:picLocks noChangeAspect="1" noChangeArrowheads="1"/>
          </p:cNvPicPr>
          <p:nvPr/>
        </p:nvPicPr>
        <p:blipFill>
          <a:blip r:embed="rId3" cstate="print"/>
          <a:srcRect l="16101" r="8630"/>
          <a:stretch>
            <a:fillRect/>
          </a:stretch>
        </p:blipFill>
        <p:spPr bwMode="auto">
          <a:xfrm>
            <a:off x="6012160" y="2111983"/>
            <a:ext cx="2592288" cy="38132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одержимое 5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7555044" cy="4724402"/>
          </a:xfrm>
        </p:spPr>
        <p:txBody>
          <a:bodyPr>
            <a:normAutofit/>
          </a:bodyPr>
          <a:lstStyle/>
          <a:p>
            <a:pPr lvl="0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/>
              <a:t>Конусные куклы</a:t>
            </a:r>
          </a:p>
          <a:p>
            <a:pPr>
              <a:buNone/>
            </a:pPr>
            <a:r>
              <a:rPr lang="ru-RU" sz="2200" dirty="0" smtClean="0"/>
              <a:t>Театр на столе – это самый простой и доступный всем возрастам детей театр. Туловище кукол выполнено в виде конуса, к которому крепятся голова и руки куклы. Величина такой куклы может быть от 30 до 10 см.</a:t>
            </a:r>
          </a:p>
          <a:p>
            <a:endParaRPr lang="ru-RU" dirty="0"/>
          </a:p>
        </p:txBody>
      </p:sp>
      <p:pic>
        <p:nvPicPr>
          <p:cNvPr id="7" name="Picture 3" descr="https://i.pinimg.com/736x/9e/0f/1a/9e0f1aa5dfc8e762f9d4405dc25cf4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64088" y="3356992"/>
            <a:ext cx="3312083" cy="248283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Текст 9"/>
          <p:cNvSpPr>
            <a:spLocks noGrp="1"/>
          </p:cNvSpPr>
          <p:nvPr>
            <p:ph type="body" idx="2"/>
          </p:nvPr>
        </p:nvSpPr>
        <p:spPr>
          <a:xfrm>
            <a:off x="457200" y="332656"/>
            <a:ext cx="4546848" cy="6048672"/>
          </a:xfrm>
        </p:spPr>
        <p:txBody>
          <a:bodyPr>
            <a:normAutofit/>
          </a:bodyPr>
          <a:lstStyle/>
          <a:p>
            <a:pPr algn="just"/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Занимаясь театрализованными играми, мы встречали случаи отказа детей от участия в этом виде деятельности. Ребята объясняют отказ, тем, что им не интересно.  Однако из опыта мы знаем, что в общей игре хотят участвовать все дети, но некоторые из них в силу своих психологических особенностей боятся принимать участие в групповой деятельности. Как помочь им преодолеть неуверенность в себе, научить их общаться со сверстниками и взрослыми? В этой ситуации на помощь ребенку приходят театральные куклы БИ-БА-БО. Они никого не могут оставить равнодушными, потому что напоминают малышам их привычные игрушки, с которыми они играют в повседневной жизни.</a:t>
            </a:r>
          </a:p>
          <a:p>
            <a:endParaRPr lang="ru-RU" dirty="0"/>
          </a:p>
        </p:txBody>
      </p:sp>
      <p:pic>
        <p:nvPicPr>
          <p:cNvPr id="1027" name="Picture 3" descr="C:\Users\Наташа\Desktop\20191209_15565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5220072" y="764704"/>
            <a:ext cx="2821659" cy="4724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одержимое 9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Куклы- БИ-БА-БО способствуют развитию у детей таких основных психических свойств, как:</a:t>
            </a:r>
          </a:p>
          <a:p>
            <a:pPr>
              <a:buNone/>
            </a:pPr>
            <a:endParaRPr lang="ru-RU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-Внимание;</a:t>
            </a:r>
          </a:p>
          <a:p>
            <a:pPr>
              <a:buNone/>
            </a:pPr>
            <a:r>
              <a:rPr lang="ru-RU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-Зрительное и слуховое восприятие;</a:t>
            </a:r>
          </a:p>
          <a:p>
            <a:pPr>
              <a:buNone/>
            </a:pPr>
            <a:r>
              <a:rPr lang="ru-RU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-Память; </a:t>
            </a:r>
          </a:p>
          <a:p>
            <a:pPr>
              <a:buNone/>
            </a:pPr>
            <a:r>
              <a:rPr lang="ru-RU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-Эмоции; </a:t>
            </a:r>
          </a:p>
          <a:p>
            <a:pPr>
              <a:buNone/>
            </a:pPr>
            <a:r>
              <a:rPr lang="ru-RU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-Речь ребёнка.</a:t>
            </a:r>
          </a:p>
          <a:p>
            <a:endParaRPr lang="ru-RU" dirty="0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/>
          <a:srcRect t="23553" r="17503" b="12135"/>
          <a:stretch>
            <a:fillRect/>
          </a:stretch>
        </p:blipFill>
        <p:spPr bwMode="auto">
          <a:xfrm>
            <a:off x="5868144" y="2564904"/>
            <a:ext cx="2880320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4114800" cy="5843736"/>
          </a:xfrm>
        </p:spPr>
        <p:txBody>
          <a:bodyPr>
            <a:normAutofit/>
          </a:bodyPr>
          <a:lstStyle/>
          <a:p>
            <a:pPr algn="just"/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Для 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игры с детьми младшего дошкольного возраста мы  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 привлекаем 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детей из старших 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групп. Так  дети  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не испытывают давления взрослого на себя, учатся выстраивать общение со 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сверстниками, чувствуют 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себя 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нужными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. Первая игра-знакомство  была 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«Теремок» 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Ребята из подготовительной группы с помощью </a:t>
            </a:r>
            <a:r>
              <a:rPr lang="ru-RU" sz="1700" dirty="0" err="1" smtClean="0">
                <a:latin typeface="Times New Roman" pitchFamily="18" charset="0"/>
                <a:cs typeface="Times New Roman" pitchFamily="18" charset="0"/>
              </a:rPr>
              <a:t>потешек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 и небольших стишков  познакомили  младших дошкольников с театром </a:t>
            </a:r>
            <a:r>
              <a:rPr lang="ru-RU" sz="1700" dirty="0" err="1" smtClean="0">
                <a:latin typeface="Times New Roman" pitchFamily="18" charset="0"/>
                <a:cs typeface="Times New Roman" pitchFamily="18" charset="0"/>
              </a:rPr>
              <a:t>би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 –</a:t>
            </a:r>
            <a:r>
              <a:rPr lang="ru-RU" sz="1700" dirty="0" err="1" smtClean="0">
                <a:latin typeface="Times New Roman" pitchFamily="18" charset="0"/>
                <a:cs typeface="Times New Roman" pitchFamily="18" charset="0"/>
              </a:rPr>
              <a:t>ба-бо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Маленьким театралам очень понравились 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сказка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Ребята стали просить научить их управлять игрушками. Ежедневно обыгрывали по одной- две </a:t>
            </a:r>
            <a:r>
              <a:rPr lang="ru-RU" sz="1700" dirty="0" err="1" smtClean="0">
                <a:latin typeface="Times New Roman" pitchFamily="18" charset="0"/>
                <a:cs typeface="Times New Roman" pitchFamily="18" charset="0"/>
              </a:rPr>
              <a:t>потешки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. Малыши с интересом смотрели инсценировки, после чего дети объединялись в пары или мини группы и могли выбрать себе роль. </a:t>
            </a:r>
          </a:p>
          <a:p>
            <a:pPr algn="just"/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644008" y="609600"/>
            <a:ext cx="4271392" cy="5843736"/>
          </a:xfrm>
        </p:spPr>
        <p:txBody>
          <a:bodyPr/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32772" name="Picture 4" descr="C:\Users\Наташа\Desktop\1\IMG_019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3789040"/>
            <a:ext cx="4032448" cy="2160240"/>
          </a:xfrm>
          <a:prstGeom prst="rect">
            <a:avLst/>
          </a:prstGeom>
          <a:noFill/>
        </p:spPr>
      </p:pic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52120" y="620688"/>
            <a:ext cx="2771800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3501008"/>
            <a:ext cx="8291264" cy="2952328"/>
          </a:xfrm>
        </p:spPr>
        <p:txBody>
          <a:bodyPr>
            <a:normAutofit/>
          </a:bodyPr>
          <a:lstStyle/>
          <a:p>
            <a:pPr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Дети из старших групп побуждали малышей к высказыванию своих чувств, впечатле­ний при восприятии драматизации или при исполнении роли ("Мишке больно?»,  «Таня плачет?", "Зайке холодно?»). Ребенок постепенно раскрепощается, выступая в роли Зайки или Мишки, он как бы прячется за куклой. Такое сотрудничество позволило им почувствовать необходимость помощи младшим, оценить свои умения в драматизации и то впечатление, которое ин­сценировка произвела на детей младшего возраста. Выступления старших де­тей, в свою очередь, стало стимулом к развитию театрализованной деятель­ности младших детей, у которых появится желание выступать, играть роль.</a:t>
            </a:r>
          </a:p>
          <a:p>
            <a:endParaRPr lang="ru-RU" dirty="0"/>
          </a:p>
        </p:txBody>
      </p:sp>
      <p:pic>
        <p:nvPicPr>
          <p:cNvPr id="5122" name="Picture 2" descr="https://www.maam.ru/upload/blogs/detsad-241463-142452254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672" y="404664"/>
            <a:ext cx="5832648" cy="309634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067944" y="332656"/>
            <a:ext cx="4680520" cy="6120680"/>
          </a:xfrm>
        </p:spPr>
        <p:txBody>
          <a:bodyPr>
            <a:normAutofit fontScale="25000" lnSpcReduction="20000"/>
          </a:bodyPr>
          <a:lstStyle/>
          <a:p>
            <a:pPr algn="just">
              <a:buNone/>
            </a:pPr>
            <a:r>
              <a:rPr lang="ru-RU" sz="6400" dirty="0" smtClean="0">
                <a:latin typeface="Times New Roman" pitchFamily="18" charset="0"/>
                <a:cs typeface="Times New Roman" pitchFamily="18" charset="0"/>
              </a:rPr>
              <a:t>    Начиная </a:t>
            </a:r>
            <a:r>
              <a:rPr lang="ru-RU" sz="6400" dirty="0" smtClean="0">
                <a:latin typeface="Times New Roman" pitchFamily="18" charset="0"/>
                <a:cs typeface="Times New Roman" pitchFamily="18" charset="0"/>
              </a:rPr>
              <a:t>уже со второй младшей группы дошкольники вступают в сотворчество, выступая совместно на утренниках. Дети этой группы начинают постепенно овладевать ролевыми умениями - объединяют игрушки в режиссерской игре. Сам процесс игры доставляет им удовольствие и радость. Младшие дошкольники уже становятся соавторами ролевых игр (Например помогают выбрать героев следующей сказки)</a:t>
            </a:r>
            <a:endParaRPr lang="ru-RU" sz="3400" dirty="0" smtClean="0">
              <a:latin typeface="Times New Roman" pitchFamily="18" charset="0"/>
              <a:cs typeface="Times New Roman" pitchFamily="18" charset="0"/>
            </a:endParaRPr>
          </a:p>
          <a:p>
            <a:pPr marL="811213" indent="-811213" algn="just"/>
            <a:endParaRPr lang="ru-RU" sz="3400" dirty="0" smtClean="0">
              <a:latin typeface="Times New Roman" pitchFamily="18" charset="0"/>
              <a:cs typeface="Times New Roman" pitchFamily="18" charset="0"/>
            </a:endParaRPr>
          </a:p>
          <a:p>
            <a:pPr marL="811213" indent="-811213" algn="just"/>
            <a:endParaRPr lang="ru-RU" sz="3400" dirty="0" smtClean="0">
              <a:latin typeface="Times New Roman" pitchFamily="18" charset="0"/>
              <a:cs typeface="Times New Roman" pitchFamily="18" charset="0"/>
            </a:endParaRPr>
          </a:p>
          <a:p>
            <a:pPr marL="265113" indent="-265113" algn="just">
              <a:buNone/>
            </a:pPr>
            <a:r>
              <a:rPr lang="ru-RU" sz="6800" smtClean="0">
                <a:latin typeface="Times New Roman" pitchFamily="18" charset="0"/>
                <a:cs typeface="Times New Roman" pitchFamily="18" charset="0"/>
              </a:rPr>
              <a:t>    Как </a:t>
            </a:r>
            <a:r>
              <a:rPr lang="ru-RU" sz="6800" dirty="0" smtClean="0">
                <a:latin typeface="Times New Roman" pitchFamily="18" charset="0"/>
                <a:cs typeface="Times New Roman" pitchFamily="18" charset="0"/>
              </a:rPr>
              <a:t>показала практика, такой опыт взаимодействия ребенка раннего возраста со старшими детьми способствует не только его успешной социализации, эмоциональное состояние малышей становится более стабильным. В свою очередь, старшие дети понимают свою значимость, это способствует формированию у них позиции взрослого, ребята становятся более внимательными и ответственными, что подкрепляет формирование школьной готовности. Все это впоследствии помогает детям быстрее адаптироваться в любом коллективе, выстраивать адекватные отношения с людьми разного возраста, с лучшей стороны раскрыть свои способности и качества личности.</a:t>
            </a:r>
          </a:p>
          <a:p>
            <a:endParaRPr lang="ru-RU" dirty="0"/>
          </a:p>
        </p:txBody>
      </p:sp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3" cstate="print"/>
          <a:srcRect t="24303" b="16448"/>
          <a:stretch>
            <a:fillRect/>
          </a:stretch>
        </p:blipFill>
        <p:spPr bwMode="auto">
          <a:xfrm>
            <a:off x="539552" y="620688"/>
            <a:ext cx="3528392" cy="2376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 r="16597" b="46153"/>
          <a:stretch>
            <a:fillRect/>
          </a:stretch>
        </p:blipFill>
        <p:spPr bwMode="auto">
          <a:xfrm>
            <a:off x="827584" y="3212976"/>
            <a:ext cx="3168352" cy="28345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7704" y="2060848"/>
            <a:ext cx="5616624" cy="1080120"/>
          </a:xfrm>
        </p:spPr>
        <p:txBody>
          <a:bodyPr>
            <a:noAutofit/>
          </a:bodyPr>
          <a:lstStyle/>
          <a:p>
            <a:pPr algn="ctr"/>
            <a:r>
              <a:rPr lang="ru-RU" sz="4800" i="1" dirty="0" smtClean="0">
                <a:solidFill>
                  <a:schemeClr val="accent3">
                    <a:lumMod val="75000"/>
                  </a:schemeClr>
                </a:solidFill>
              </a:rPr>
              <a:t>Спасибо за внимание !</a:t>
            </a:r>
            <a:endParaRPr lang="ru-RU" sz="4800" i="1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502920" y="0"/>
            <a:ext cx="8183880" cy="1556792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/>
              <a:t/>
            </a:r>
            <a:br>
              <a:rPr lang="ru-RU" sz="4000" dirty="0" smtClean="0"/>
            </a:br>
            <a:endParaRPr lang="ru-RU" sz="3100" dirty="0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64088" y="602128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39552" y="692696"/>
            <a:ext cx="7776864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endParaRPr lang="ru-RU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>
              <a:buNone/>
            </a:pPr>
            <a:r>
              <a:rPr lang="ru-RU" b="1" i="1" dirty="0" smtClean="0"/>
              <a:t>БИ-БА-БО</a:t>
            </a:r>
          </a:p>
          <a:p>
            <a:pPr>
              <a:buNone/>
            </a:pP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                 -</a:t>
            </a:r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это </a:t>
            </a:r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простейшая кукла, состоящая из </a:t>
            </a:r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головы,   платья </a:t>
            </a:r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в виде перчатки. Голова имеет специальное отверстие под указательный палец, а большой и средний палец служат для жестикуляции руками куклы. Бибабо часто используются в передвижных кукольных театрах.</a:t>
            </a:r>
            <a:endParaRPr lang="ru-RU" sz="24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8914" name="Picture 2" descr="https://uchkollektor39.ru/pictures/product/big/61212_bi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6136" y="3284984"/>
            <a:ext cx="2736303" cy="25922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>
              <a:buNone/>
            </a:pPr>
            <a:endParaRPr lang="ru-RU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Цель театра :</a:t>
            </a:r>
            <a:endParaRPr lang="ru-RU" sz="32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i="1" dirty="0" smtClean="0">
                <a:solidFill>
                  <a:srgbClr val="00B0F0"/>
                </a:solidFill>
              </a:rPr>
              <a:t> </a:t>
            </a:r>
            <a:r>
              <a:rPr lang="ru-RU" sz="3200" i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развитие творческих способностей </a:t>
            </a:r>
            <a:endParaRPr lang="ru-RU" sz="3200" i="1" dirty="0" smtClean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3200" i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  средствами </a:t>
            </a:r>
            <a:r>
              <a:rPr lang="ru-RU" sz="3200" i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театрализованной </a:t>
            </a:r>
            <a:r>
              <a:rPr lang="ru-RU" sz="3200" i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деятельности</a:t>
            </a:r>
            <a:endParaRPr lang="ru-RU" sz="3200" i="1" dirty="0" smtClean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5" name="Picture 1" descr="C:\Users\Daniil\Desktop\IMG_155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 l="11111" t="6584" r="11111" b="14403"/>
          <a:stretch>
            <a:fillRect/>
          </a:stretch>
        </p:blipFill>
        <p:spPr bwMode="auto">
          <a:xfrm>
            <a:off x="5076056" y="1700808"/>
            <a:ext cx="3474655" cy="38164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7874072" cy="4389120"/>
          </a:xfrm>
        </p:spPr>
        <p:txBody>
          <a:bodyPr>
            <a:normAutofit/>
          </a:bodyPr>
          <a:lstStyle/>
          <a:p>
            <a:pPr>
              <a:buNone/>
            </a:pPr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Основные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задачи у бибабо: </a:t>
            </a:r>
          </a:p>
          <a:p>
            <a:pPr>
              <a:buNone/>
            </a:pPr>
            <a:r>
              <a:rPr lang="ru-RU" sz="2800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Обучающая</a:t>
            </a:r>
            <a:r>
              <a:rPr lang="ru-RU" sz="2800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 заинтересовать детей театром;</a:t>
            </a:r>
          </a:p>
          <a:p>
            <a:pPr>
              <a:buNone/>
            </a:pPr>
            <a:r>
              <a:rPr lang="ru-RU" sz="2800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Развивающая: развить речь детей при помощи кукол и обогатить словарный запас ребенка;</a:t>
            </a:r>
          </a:p>
          <a:p>
            <a:pPr algn="ctr">
              <a:buNone/>
            </a:pPr>
            <a:r>
              <a:rPr lang="ru-RU" sz="2800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Воспитательная: развивать усидчивость </a:t>
            </a:r>
            <a:endParaRPr lang="ru-RU" sz="2800" dirty="0" smtClean="0">
              <a:solidFill>
                <a:schemeClr val="accent3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2800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коммуникативные способности.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188640"/>
            <a:ext cx="8064896" cy="2880320"/>
          </a:xfrm>
        </p:spPr>
        <p:txBody>
          <a:bodyPr>
            <a:normAutofit fontScale="90000"/>
          </a:bodyPr>
          <a:lstStyle/>
          <a:p>
            <a:pPr algn="just"/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0" i="1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2400" b="0" i="1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 наше  время  большое  внимания стали уделять интеллектуальному развитию. Начиная с раннего возраста дети  увлечены </a:t>
            </a:r>
            <a:r>
              <a:rPr lang="ru-RU" sz="2400" b="0" i="1" dirty="0" err="1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гаджетами</a:t>
            </a:r>
            <a:r>
              <a:rPr lang="ru-RU" sz="2400" b="0" i="1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и другими современными игрушками и на живое общение в семье отводится всё меньше времени,</a:t>
            </a:r>
            <a:r>
              <a:rPr lang="ru-RU" sz="2400" b="0" i="1" dirty="0" smtClean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0" i="1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но </a:t>
            </a:r>
            <a:r>
              <a:rPr lang="ru-RU" sz="2400" b="0" i="1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для ребенка дошкольного возраста не менее важно развитие своей внутренней жизни, творчества, питание эмоциональной сферы, чувств, социальной адаптации. </a:t>
            </a:r>
            <a:endParaRPr lang="ru-RU" sz="2400" b="0" i="1" dirty="0"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4" name="Picture 2" descr="https://xn--80aakeqfhfoqvpv.xn--p1ai/blog/wp-content/uploads/2018/02/rebenok-za-kompyutero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3068960"/>
            <a:ext cx="4320480" cy="29403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316" name="Picture 4" descr="https://oren.ruy.ru/upload/iblock/6a3/6a3ec6da38fe5a547b2dfeb10d1aa7dc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8104" y="3284984"/>
            <a:ext cx="3192355" cy="26462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755576" y="548680"/>
            <a:ext cx="7848872" cy="792088"/>
          </a:xfrm>
        </p:spPr>
        <p:txBody>
          <a:bodyPr>
            <a:normAutofit fontScale="90000"/>
          </a:bodyPr>
          <a:lstStyle/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i="1" dirty="0" smtClean="0">
                <a:solidFill>
                  <a:schemeClr val="tx1"/>
                </a:solidFill>
                <a:effectLst/>
                <a:latin typeface="Lucida Sans Unicode" pitchFamily="34" charset="0"/>
                <a:cs typeface="Lucida Sans Unicode" pitchFamily="34" charset="0"/>
              </a:rPr>
              <a:t>Театр </a:t>
            </a:r>
            <a:r>
              <a:rPr lang="ru-RU" sz="2200" i="1" dirty="0" err="1" smtClean="0">
                <a:solidFill>
                  <a:schemeClr val="tx1"/>
                </a:solidFill>
                <a:effectLst/>
                <a:latin typeface="Lucida Sans Unicode" pitchFamily="34" charset="0"/>
                <a:cs typeface="Lucida Sans Unicode" pitchFamily="34" charset="0"/>
              </a:rPr>
              <a:t>би-ба-бо</a:t>
            </a:r>
            <a:r>
              <a:rPr lang="ru-RU" sz="2200" i="1" dirty="0" smtClean="0">
                <a:solidFill>
                  <a:schemeClr val="tx1"/>
                </a:solidFill>
                <a:effectLst/>
                <a:latin typeface="Lucida Sans Unicode" pitchFamily="34" charset="0"/>
                <a:cs typeface="Lucida Sans Unicode" pitchFamily="34" charset="0"/>
              </a:rPr>
              <a:t>, </a:t>
            </a:r>
            <a:r>
              <a:rPr lang="ru-RU" sz="2200" i="1" dirty="0" smtClean="0">
                <a:solidFill>
                  <a:schemeClr val="tx1"/>
                </a:solidFill>
                <a:effectLst/>
                <a:latin typeface="Lucida Sans Unicode" pitchFamily="34" charset="0"/>
                <a:cs typeface="Lucida Sans Unicode" pitchFamily="34" charset="0"/>
              </a:rPr>
              <a:t>замечательно </a:t>
            </a:r>
            <a:r>
              <a:rPr lang="ru-RU" sz="2200" i="1" dirty="0" smtClean="0">
                <a:solidFill>
                  <a:schemeClr val="tx1"/>
                </a:solidFill>
                <a:effectLst/>
                <a:latin typeface="Lucida Sans Unicode" pitchFamily="34" charset="0"/>
                <a:cs typeface="Lucida Sans Unicode" pitchFamily="34" charset="0"/>
              </a:rPr>
              <a:t>подходит для </a:t>
            </a:r>
            <a:r>
              <a:rPr lang="ru-RU" sz="2200" i="1" dirty="0" smtClean="0">
                <a:solidFill>
                  <a:schemeClr val="tx1"/>
                </a:solidFill>
                <a:effectLst/>
                <a:latin typeface="Lucida Sans Unicode" pitchFamily="34" charset="0"/>
                <a:cs typeface="Lucida Sans Unicode" pitchFamily="34" charset="0"/>
              </a:rPr>
              <a:t>этой  цели.</a:t>
            </a:r>
            <a:r>
              <a:rPr lang="ru-RU" sz="2200" i="1" dirty="0" smtClean="0">
                <a:solidFill>
                  <a:schemeClr val="tx2">
                    <a:lumMod val="10000"/>
                    <a:lumOff val="90000"/>
                  </a:schemeClr>
                </a:solidFill>
                <a:effectLst/>
                <a:latin typeface="Lucida Sans Unicode" pitchFamily="34" charset="0"/>
                <a:cs typeface="Lucida Sans Unicode" pitchFamily="34" charset="0"/>
              </a:rPr>
              <a:t/>
            </a:r>
            <a:br>
              <a:rPr lang="ru-RU" sz="2200" i="1" dirty="0" smtClean="0">
                <a:solidFill>
                  <a:schemeClr val="tx2">
                    <a:lumMod val="10000"/>
                    <a:lumOff val="90000"/>
                  </a:schemeClr>
                </a:solidFill>
                <a:effectLst/>
                <a:latin typeface="Lucida Sans Unicode" pitchFamily="34" charset="0"/>
                <a:cs typeface="Lucida Sans Unicode" pitchFamily="34" charset="0"/>
              </a:rPr>
            </a:br>
            <a:endParaRPr lang="ru-RU" sz="2200" i="1" dirty="0">
              <a:solidFill>
                <a:schemeClr val="tx2">
                  <a:lumMod val="10000"/>
                  <a:lumOff val="90000"/>
                </a:schemeClr>
              </a:solidFill>
              <a:effectLst/>
              <a:latin typeface="Lucida Sans Unicode" pitchFamily="34" charset="0"/>
              <a:cs typeface="Lucida Sans Unicode" pitchFamily="34" charset="0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sz="half" idx="1"/>
          </p:nvPr>
        </p:nvSpPr>
        <p:spPr>
          <a:xfrm>
            <a:off x="304800" y="1124744"/>
            <a:ext cx="4771256" cy="4608512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     </a:t>
            </a: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рамках нашего детского сада  знакомство детей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с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театрализованными </a:t>
            </a: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   играми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мы начинаем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с младшей группы.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В группе  организован уголок для театрализованных игр и представлений. В театральном уголке собрано множество видов 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театра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22" name="Picture 2" descr="C:\Users\Наташа\Desktop\1\IMG_018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3429000"/>
            <a:ext cx="3407296" cy="2555472"/>
          </a:xfrm>
          <a:prstGeom prst="rect">
            <a:avLst/>
          </a:prstGeom>
          <a:noFill/>
        </p:spPr>
      </p:pic>
      <p:pic>
        <p:nvPicPr>
          <p:cNvPr id="30723" name="Picture 3" descr="C:\Users\Наташа\Desktop\1\IMG_02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0152" y="1268760"/>
            <a:ext cx="2592288" cy="19442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67544" y="930144"/>
            <a:ext cx="4919987" cy="4724402"/>
          </a:xfrm>
        </p:spPr>
        <p:txBody>
          <a:bodyPr>
            <a:normAutofit fontScale="85000" lnSpcReduction="20000"/>
          </a:bodyPr>
          <a:lstStyle/>
          <a:p>
            <a:pPr algn="just">
              <a:buNone/>
            </a:pPr>
            <a:r>
              <a:rPr lang="ru-RU" dirty="0" smtClean="0"/>
              <a:t> </a:t>
            </a:r>
            <a:r>
              <a:rPr lang="ru-RU" b="1" i="1" dirty="0" smtClean="0"/>
              <a:t>Существует множество вариантов кукол </a:t>
            </a:r>
            <a:endParaRPr lang="ru-RU" b="1" i="1" dirty="0" smtClean="0"/>
          </a:p>
          <a:p>
            <a:pPr algn="just">
              <a:buNone/>
            </a:pPr>
            <a:r>
              <a:rPr lang="ru-RU" b="1" i="1" dirty="0" err="1" smtClean="0"/>
              <a:t>би-ба-бо</a:t>
            </a:r>
            <a:r>
              <a:rPr lang="ru-RU" b="1" i="1" dirty="0" smtClean="0"/>
              <a:t>:</a:t>
            </a:r>
            <a:endParaRPr lang="ru-RU" dirty="0" smtClean="0"/>
          </a:p>
          <a:p>
            <a:pPr lvl="0"/>
            <a:endParaRPr lang="ru-RU" dirty="0" smtClean="0"/>
          </a:p>
          <a:p>
            <a:pPr lvl="0">
              <a:buNone/>
            </a:pPr>
            <a:r>
              <a:rPr lang="ru-RU" b="1" dirty="0" smtClean="0"/>
              <a:t>  Групповая </a:t>
            </a:r>
            <a:r>
              <a:rPr lang="ru-RU" b="1" dirty="0" smtClean="0"/>
              <a:t>кукла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pPr lvl="0"/>
            <a:r>
              <a:rPr lang="ru-RU" dirty="0" smtClean="0"/>
              <a:t>Групповая </a:t>
            </a:r>
            <a:r>
              <a:rPr lang="ru-RU" dirty="0" smtClean="0"/>
              <a:t>кукла – совокупность нескольких кукол на одной руке кукловода:</a:t>
            </a:r>
          </a:p>
          <a:p>
            <a:r>
              <a:rPr lang="ru-RU" dirty="0" smtClean="0"/>
              <a:t>- либо пять кукол на каждом пальце;</a:t>
            </a:r>
            <a:br>
              <a:rPr lang="ru-RU" dirty="0" smtClean="0"/>
            </a:br>
            <a:r>
              <a:rPr lang="ru-RU" dirty="0" smtClean="0"/>
              <a:t>- либо пять кукол на одной перчатке</a:t>
            </a:r>
          </a:p>
          <a:p>
            <a:pPr algn="just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5" name="Picture 4" descr="https://sun9-43.userapi.com/c855236/v855236850/16aaf7/7kBUXvTFLM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56176" y="3212976"/>
            <a:ext cx="2232248" cy="2466496"/>
          </a:xfrm>
          <a:prstGeom prst="rect">
            <a:avLst/>
          </a:prstGeom>
          <a:noFill/>
        </p:spPr>
      </p:pic>
      <p:pic>
        <p:nvPicPr>
          <p:cNvPr id="6" name="Picture 2" descr="https://cache3.youla.io/files/images/780_780/59/5d/595d27b6f094f34a397ffe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56176" y="692696"/>
            <a:ext cx="2448272" cy="24482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pPr lvl="0">
              <a:buNone/>
            </a:pP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Мимирующая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кукла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Мимирующая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кукла – верховая театральная кукла из трикотина, резины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других мягких материалов. Пальцы актера, которые находятся непосредственно в голове куклы, управляют глазами, ртом, носом куклы.</a:t>
            </a:r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5" name="Рисунок 6" descr="http://cs10660.vk.me/v10660152/7fe/z5R__ORC6rc.jpg"/>
          <p:cNvPicPr>
            <a:picLocks noChangeAspect="1" noChangeArrowheads="1"/>
          </p:cNvPicPr>
          <p:nvPr/>
        </p:nvPicPr>
        <p:blipFill>
          <a:blip r:embed="rId2" cstate="print"/>
          <a:srcRect l="26634" r="4076"/>
          <a:stretch>
            <a:fillRect/>
          </a:stretch>
        </p:blipFill>
        <p:spPr bwMode="auto">
          <a:xfrm>
            <a:off x="5724128" y="2204864"/>
            <a:ext cx="2736304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5466812" cy="4724402"/>
          </a:xfrm>
        </p:spPr>
        <p:txBody>
          <a:bodyPr>
            <a:normAutofit/>
          </a:bodyPr>
          <a:lstStyle/>
          <a:p>
            <a:pPr lvl="0">
              <a:buNone/>
            </a:pPr>
            <a:r>
              <a:rPr lang="ru-RU" b="1" dirty="0" smtClean="0"/>
              <a:t>Перчаточная </a:t>
            </a:r>
            <a:r>
              <a:rPr lang="ru-RU" b="1" dirty="0" smtClean="0"/>
              <a:t>кукла</a:t>
            </a:r>
            <a:endParaRPr lang="ru-RU" dirty="0" smtClean="0"/>
          </a:p>
          <a:p>
            <a:pPr>
              <a:buNone/>
            </a:pPr>
            <a:r>
              <a:rPr lang="ru-RU" dirty="0" smtClean="0"/>
              <a:t>  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Перчаточная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кукла – верховая театральная кукла,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которая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надевается непосредственно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на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руку актера и не имеет никаких дополнительных приспособлений для управления.</a:t>
            </a:r>
          </a:p>
          <a:p>
            <a:endParaRPr lang="ru-RU" dirty="0"/>
          </a:p>
        </p:txBody>
      </p:sp>
      <p:pic>
        <p:nvPicPr>
          <p:cNvPr id="5" name="Рисунок 5" descr="http://cs10660.vk.me/v10660152/805/z6skolvTJ4U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28184" y="548680"/>
            <a:ext cx="2520280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335</TotalTime>
  <Words>704</Words>
  <Application>Microsoft Office PowerPoint</Application>
  <PresentationFormat>Экран (4:3)</PresentationFormat>
  <Paragraphs>82</Paragraphs>
  <Slides>17</Slides>
  <Notes>8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Аспект</vt:lpstr>
      <vt:lpstr> </vt:lpstr>
      <vt:lpstr> </vt:lpstr>
      <vt:lpstr>Слайд 3</vt:lpstr>
      <vt:lpstr>Слайд 4</vt:lpstr>
      <vt:lpstr>  В  наше  время  большое  внимания стали уделять интеллектуальному развитию. Начиная с раннего возраста дети  увлечены гаджетами и другими современными игрушками и на живое общение в семье отводится всё меньше времени, но для ребенка дошкольного возраста не менее важно развитие своей внутренней жизни, творчества, питание эмоциональной сферы, чувств, социальной адаптации. </vt:lpstr>
      <vt:lpstr>               Театр би-ба-бо, замечательно подходит для этой  цели. 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Спасибо за внимание 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Театр БИ-БА-БО как форма взаимодействия детей разного возраста</dc:title>
  <dc:creator>Наташа</dc:creator>
  <cp:lastModifiedBy>Daniil</cp:lastModifiedBy>
  <cp:revision>38</cp:revision>
  <dcterms:created xsi:type="dcterms:W3CDTF">2019-01-21T11:04:56Z</dcterms:created>
  <dcterms:modified xsi:type="dcterms:W3CDTF">2021-12-18T12:17:57Z</dcterms:modified>
</cp:coreProperties>
</file>