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0" r:id="rId3"/>
    <p:sldId id="258" r:id="rId4"/>
    <p:sldId id="308" r:id="rId5"/>
    <p:sldId id="259" r:id="rId6"/>
    <p:sldId id="291" r:id="rId7"/>
    <p:sldId id="260" r:id="rId8"/>
    <p:sldId id="312" r:id="rId9"/>
    <p:sldId id="261" r:id="rId10"/>
    <p:sldId id="289" r:id="rId11"/>
    <p:sldId id="283" r:id="rId12"/>
    <p:sldId id="278" r:id="rId13"/>
    <p:sldId id="262" r:id="rId14"/>
    <p:sldId id="277" r:id="rId15"/>
    <p:sldId id="313" r:id="rId16"/>
    <p:sldId id="263" r:id="rId17"/>
    <p:sldId id="265" r:id="rId18"/>
    <p:sldId id="266" r:id="rId19"/>
    <p:sldId id="299" r:id="rId20"/>
    <p:sldId id="267" r:id="rId21"/>
    <p:sldId id="274" r:id="rId22"/>
    <p:sldId id="275" r:id="rId23"/>
    <p:sldId id="269" r:id="rId24"/>
    <p:sldId id="314" r:id="rId25"/>
    <p:sldId id="297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0428" autoAdjust="0"/>
    <p:restoredTop sz="94660"/>
  </p:normalViewPr>
  <p:slideViewPr>
    <p:cSldViewPr>
      <p:cViewPr>
        <p:scale>
          <a:sx n="40" d="100"/>
          <a:sy n="40" d="100"/>
        </p:scale>
        <p:origin x="-744" y="-28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s104sar.schoolrm.ru/sveden/employees/11248/521023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4-page-1_3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357166"/>
            <a:ext cx="7772400" cy="357190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ru-RU" altLang="ru-RU" sz="2200" b="1" dirty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kumimoji="1" lang="ru-RU" altLang="ru-RU" sz="2200" b="1" dirty="0">
                <a:solidFill>
                  <a:srgbClr val="002060"/>
                </a:solidFill>
                <a:latin typeface="Times New Roman" pitchFamily="18" charset="0"/>
              </a:rPr>
            </a:br>
            <a:r>
              <a:rPr kumimoji="1" lang="ru-RU" altLang="ru-RU" sz="2200" b="1" dirty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kumimoji="1" lang="ru-RU" altLang="ru-RU" sz="2200" b="1" dirty="0">
                <a:solidFill>
                  <a:srgbClr val="002060"/>
                </a:solidFill>
                <a:latin typeface="Times New Roman" pitchFamily="18" charset="0"/>
              </a:rPr>
            </a:br>
            <a:r>
              <a:rPr kumimoji="1" lang="ru-RU" altLang="ru-RU" sz="2200" b="1" dirty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kumimoji="1" lang="ru-RU" altLang="ru-RU" sz="2200" b="1" dirty="0">
                <a:solidFill>
                  <a:srgbClr val="002060"/>
                </a:solidFill>
                <a:latin typeface="Times New Roman" pitchFamily="18" charset="0"/>
              </a:rPr>
            </a:br>
            <a:r>
              <a:rPr kumimoji="1" lang="ru-RU" altLang="ru-RU" sz="2200" b="1" dirty="0">
                <a:solidFill>
                  <a:srgbClr val="002060"/>
                </a:solidFill>
                <a:latin typeface="Times New Roman" pitchFamily="18" charset="0"/>
              </a:rPr>
              <a:t>Министерство образования Республики Мордовия</a:t>
            </a:r>
            <a:r>
              <a:rPr kumimoji="1" lang="ru-RU" altLang="ru-RU" sz="3200" b="1" dirty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kumimoji="1" lang="ru-RU" altLang="ru-RU" sz="3200" b="1" dirty="0">
                <a:solidFill>
                  <a:srgbClr val="002060"/>
                </a:solidFill>
                <a:latin typeface="Times New Roman" pitchFamily="18" charset="0"/>
              </a:rPr>
            </a:b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72" y="428604"/>
            <a:ext cx="7572428" cy="2071678"/>
          </a:xfrm>
        </p:spPr>
        <p:txBody>
          <a:bodyPr>
            <a:normAutofit fontScale="62500" lnSpcReduction="20000"/>
          </a:bodyPr>
          <a:lstStyle/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ru-RU" sz="5400" b="1" kern="0" dirty="0">
                <a:ln>
                  <a:solidFill>
                    <a:srgbClr val="0070C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  <a:p>
            <a:pPr>
              <a:spcBef>
                <a:spcPts val="0"/>
              </a:spcBef>
              <a:defRPr/>
            </a:pPr>
            <a:r>
              <a:rPr lang="ru-RU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Агаповой Елены Вячеславовны</a:t>
            </a:r>
          </a:p>
          <a:p>
            <a:pPr>
              <a:spcBef>
                <a:spcPts val="0"/>
              </a:spcBef>
              <a:defRPr/>
            </a:pPr>
            <a:r>
              <a:rPr lang="ru-RU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музыкального руководителя</a:t>
            </a:r>
          </a:p>
          <a:p>
            <a:pPr>
              <a:spcBef>
                <a:spcPts val="0"/>
              </a:spcBef>
              <a:defRPr/>
            </a:pPr>
            <a:r>
              <a:rPr lang="ru-RU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«Детский сад №104 комбинированного вида» г. о. Саранск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472" y="2428868"/>
            <a:ext cx="50006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</a:t>
            </a:r>
            <a:r>
              <a:rPr lang="ru-RU" alt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высшее 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ФГБОУ ВО «Мордовский государственный педагогический университет имени М.Е. </a:t>
            </a:r>
            <a:r>
              <a:rPr lang="ru-RU" alt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подготовки: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44.04.01 Педагогическое образование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Магистр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101324 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5064250 </a:t>
            </a:r>
          </a:p>
          <a:p>
            <a:pPr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выдачи: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08.02.2021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</a:t>
            </a:r>
            <a:r>
              <a:rPr lang="en-US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лет.</a:t>
            </a:r>
            <a:endParaRPr lang="ru-RU" alt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работы: </a:t>
            </a:r>
            <a:r>
              <a:rPr lang="ru-RU" alt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лет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данном учреждении: 5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лет.</a:t>
            </a:r>
            <a:endParaRPr lang="ru-RU" alt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должность: 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</a:t>
            </a:r>
          </a:p>
        </p:txBody>
      </p:sp>
      <p:sp>
        <p:nvSpPr>
          <p:cNvPr id="13314" name="AutoShape 2" descr="&amp;Acy;&amp;gcy;&amp;acy;&amp;pcy;&amp;ocy;&amp;vcy;&amp;acy; &amp;IEcy;&amp;lcy;&amp;iecy;&amp;ncy;&amp;acy; &amp;Vcy;&amp;yacy;&amp;chcy;&amp;iecy;&amp;scy;&amp;lcy;&amp;acy;&amp;vcy;&amp;ocy;&amp;vcy;&amp;ncy;&amp;a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16" name="AutoShape 4" descr="&amp;Acy;&amp;gcy;&amp;acy;&amp;pcy;&amp;ocy;&amp;vcy;&amp;acy; &amp;IEcy;&amp;lcy;&amp;iecy;&amp;ncy;&amp;acy; &amp;Vcy;&amp;yacy;&amp;chcy;&amp;iecy;&amp;scy;&amp;lcy;&amp;acy;&amp;vcy;&amp;ocy;&amp;vcy;&amp;ncy;&amp;a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C:\Users\аленка\Downloads\eHxQJ4e-TU0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2285992"/>
            <a:ext cx="2836976" cy="3806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4-page-1_3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День матери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43438" y="214290"/>
            <a:ext cx="4143404" cy="6143668"/>
          </a:xfrm>
        </p:spPr>
      </p:pic>
      <p:pic>
        <p:nvPicPr>
          <p:cNvPr id="5" name="Рисунок 4" descr="Осенняя ярмар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285728"/>
            <a:ext cx="4357686" cy="6159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3207956"/>
            <a:ext cx="3456384" cy="4370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4-page-1_3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B05BD0E-97C9-3554-A1F4-67A5CF0D62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24" t="14101" r="34434" b="6551"/>
          <a:stretch/>
        </p:blipFill>
        <p:spPr>
          <a:xfrm>
            <a:off x="5724128" y="171656"/>
            <a:ext cx="2922688" cy="37657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225F942-A6FE-6735-C76B-6606F2455D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00" t="14445" r="34250" b="5201"/>
          <a:stretch/>
        </p:blipFill>
        <p:spPr>
          <a:xfrm>
            <a:off x="413048" y="404664"/>
            <a:ext cx="4158952" cy="5606584"/>
          </a:xfrm>
          <a:prstGeom prst="rect">
            <a:avLst/>
          </a:prstGeom>
        </p:spPr>
      </p:pic>
      <p:pic>
        <p:nvPicPr>
          <p:cNvPr id="10" name="Содержимое 5" descr="certificate (4).jpg">
            <a:extLst>
              <a:ext uri="{FF2B5EF4-FFF2-40B4-BE49-F238E27FC236}">
                <a16:creationId xmlns:a16="http://schemas.microsoft.com/office/drawing/2014/main" xmlns="" id="{33A356CF-8635-5ED6-7379-277EFDACA7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4211960" y="2996952"/>
            <a:ext cx="4786409" cy="3384376"/>
          </a:xfrm>
        </p:spPr>
      </p:pic>
      <p:sp>
        <p:nvSpPr>
          <p:cNvPr id="4" name="Прямоугольник 3"/>
          <p:cNvSpPr/>
          <p:nvPr/>
        </p:nvSpPr>
        <p:spPr>
          <a:xfrm>
            <a:off x="755576" y="3207956"/>
            <a:ext cx="3456384" cy="437068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4-page-1_3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/>
              <a:t>  </a:t>
            </a:r>
          </a:p>
        </p:txBody>
      </p:sp>
      <p:pic>
        <p:nvPicPr>
          <p:cNvPr id="7" name="Рисунок 6" descr="бакалавр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36499"/>
            <a:ext cx="3741647" cy="52894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A080F29-4A97-AF14-E1CF-DAB5774EF5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788" t="18341" r="7725" b="9931"/>
          <a:stretch/>
        </p:blipFill>
        <p:spPr>
          <a:xfrm>
            <a:off x="3491880" y="3182963"/>
            <a:ext cx="5073059" cy="36638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A8CDB6A-F94F-29C9-8C49-2D176A393D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100" t="14445" r="34250" b="5201"/>
          <a:stretch/>
        </p:blipFill>
        <p:spPr>
          <a:xfrm>
            <a:off x="4728323" y="208913"/>
            <a:ext cx="3168352" cy="413305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21159" y="4797152"/>
            <a:ext cx="4643780" cy="5040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4-page-1_3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7772400" cy="1470025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Выступления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 заседаниях методических советов, научно – практических конференциях, педагогических чтениях, семинарах, секциях, форумах, радиопередачах (очно)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547181"/>
            <a:ext cx="3744416" cy="5293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4-page-1_3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42" y="193636"/>
            <a:ext cx="4476962" cy="6329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964" y="222157"/>
            <a:ext cx="4376861" cy="6187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364088" y="2169873"/>
            <a:ext cx="352839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4-page-1_3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405" r="2187"/>
          <a:stretch/>
        </p:blipFill>
        <p:spPr bwMode="auto">
          <a:xfrm>
            <a:off x="1425049" y="1412776"/>
            <a:ext cx="6293902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9653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4-page-1_3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7772400" cy="938535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Проведение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открытых занятий, мастер – классов, мероприятий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589" y="1219658"/>
            <a:ext cx="3699863" cy="52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4-page-1_3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548680"/>
            <a:ext cx="7772400" cy="1082551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Общественно – педагогическая активность педагога: участие в комиссиях, педагогических сообществах, в жюри конкурсов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991" y="1412776"/>
            <a:ext cx="3490017" cy="4936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4-page-1_3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548680"/>
            <a:ext cx="7772400" cy="794519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Реализация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регионального компонента в образовательном процессе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95" y="1052736"/>
            <a:ext cx="3890327" cy="549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32019"/>
            <a:ext cx="3871047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Рамка для презентации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l="13745" t="23633" r="51099" b="10449"/>
          <a:stretch>
            <a:fillRect/>
          </a:stretch>
        </p:blipFill>
        <p:spPr bwMode="auto">
          <a:xfrm>
            <a:off x="785786" y="571480"/>
            <a:ext cx="3787354" cy="5325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0962" y="1628800"/>
            <a:ext cx="385765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643050"/>
            <a:ext cx="385765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4-page-1_3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6430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Педагогический опыт музыкального руководителя </a:t>
            </a:r>
            <a:b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Агаповой Елены Вячеславовны</a:t>
            </a:r>
            <a:b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представлен на </a:t>
            </a:r>
            <a:r>
              <a:rPr lang="ru-RU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сайте:</a:t>
            </a:r>
            <a:r>
              <a:rPr lang="ru-RU" i="1" u="sng" dirty="0">
                <a:solidFill>
                  <a:srgbClr val="002060"/>
                </a:solidFill>
              </a:rPr>
              <a:t/>
            </a:r>
            <a:br>
              <a:rPr lang="ru-RU" i="1" u="sng" dirty="0">
                <a:solidFill>
                  <a:srgbClr val="002060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3500438"/>
            <a:ext cx="7400948" cy="2786082"/>
          </a:xfrm>
        </p:spPr>
        <p:txBody>
          <a:bodyPr/>
          <a:lstStyle/>
          <a:p>
            <a:r>
              <a:rPr lang="en-US" u="sng" dirty="0">
                <a:hlinkClick r:id="rId3"/>
              </a:rPr>
              <a:t>https://</a:t>
            </a:r>
            <a:r>
              <a:rPr lang="en-US" u="sng" dirty="0" smtClean="0">
                <a:hlinkClick r:id="rId3"/>
              </a:rPr>
              <a:t>ds104sar.schoolrm.ru/sveden/employees/11248/521023</a:t>
            </a:r>
            <a:r>
              <a:rPr lang="en-US" u="sng" dirty="0">
                <a:hlinkClick r:id="rId3"/>
              </a:rPr>
              <a:t>/</a:t>
            </a:r>
            <a:endParaRPr lang="ru-RU" u="sng" dirty="0"/>
          </a:p>
          <a:p>
            <a:endParaRPr lang="ru-RU" u="sng" dirty="0"/>
          </a:p>
          <a:p>
            <a:endParaRPr lang="ru-RU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4-page-1_3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1082551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педагога в профессиональных конкурсах</a:t>
            </a:r>
          </a:p>
        </p:txBody>
      </p:sp>
      <p:pic>
        <p:nvPicPr>
          <p:cNvPr id="4" name="Содержимое 3" descr="олимпиада 2018 год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2542" y="1196752"/>
            <a:ext cx="3526682" cy="4985113"/>
          </a:xfrm>
          <a:prstGeom prst="rect">
            <a:avLst/>
          </a:prstGeom>
        </p:spPr>
      </p:pic>
      <p:pic>
        <p:nvPicPr>
          <p:cNvPr id="5" name="Рисунок 4" descr="морконкурс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1196752"/>
            <a:ext cx="3600400" cy="50922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4-page-1_3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7" name="Рисунок 6" descr="магистр.jpg"/>
          <p:cNvPicPr>
            <a:picLocks noChangeAspect="1"/>
          </p:cNvPicPr>
          <p:nvPr/>
        </p:nvPicPr>
        <p:blipFill>
          <a:blip r:embed="rId3" cstate="print">
            <a:lum bright="30000"/>
          </a:blip>
          <a:stretch>
            <a:fillRect/>
          </a:stretch>
        </p:blipFill>
        <p:spPr>
          <a:xfrm>
            <a:off x="4714876" y="428604"/>
            <a:ext cx="4021867" cy="6072230"/>
          </a:xfrm>
          <a:prstGeom prst="rect">
            <a:avLst/>
          </a:prstGeom>
        </p:spPr>
      </p:pic>
      <p:pic>
        <p:nvPicPr>
          <p:cNvPr id="8" name="Содержимое 3" descr="малышипротивгриппа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tretch>
            <a:fillRect/>
          </a:stretch>
        </p:blipFill>
        <p:spPr>
          <a:xfrm>
            <a:off x="566426" y="571480"/>
            <a:ext cx="4079246" cy="5737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4-page-1_3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Содержимое 3" descr="победа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30000"/>
          </a:blip>
          <a:stretch>
            <a:fillRect/>
          </a:stretch>
        </p:blipFill>
        <p:spPr>
          <a:xfrm>
            <a:off x="2519772" y="548680"/>
            <a:ext cx="4104456" cy="5472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4-page-1_3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2400" cy="85554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Награды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 поощрения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24F2706-60E3-1207-E982-31A9128375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24744"/>
            <a:ext cx="3732879" cy="4977172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 l="5664" t="1416" r="3710" b="2294"/>
          <a:stretch>
            <a:fillRect/>
          </a:stretch>
        </p:blipFill>
        <p:spPr bwMode="auto">
          <a:xfrm>
            <a:off x="5148064" y="1124744"/>
            <a:ext cx="3397083" cy="4812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436096" y="4437112"/>
            <a:ext cx="1080120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Минус 9"/>
          <p:cNvSpPr/>
          <p:nvPr/>
        </p:nvSpPr>
        <p:spPr>
          <a:xfrm>
            <a:off x="6516216" y="2564904"/>
            <a:ext cx="2160240" cy="72008"/>
          </a:xfrm>
          <a:prstGeom prst="mathMinus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4-page-1_3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день победы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9905" y="542698"/>
            <a:ext cx="3924189" cy="57150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7724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4-page-1_3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714620"/>
            <a:ext cx="8229600" cy="1143000"/>
          </a:xfrm>
        </p:spPr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СПАСИБО ЗА ВНИМАИЕ!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4-page-1_3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794519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партнерского взаимодействия с родителями для решения воспитательных и образовательных задач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3620958" cy="5119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96753"/>
            <a:ext cx="3672407" cy="519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4-page-1_3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Содержимое 9" descr="Сканировать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699792" y="548680"/>
            <a:ext cx="4146979" cy="58659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4-page-1_3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548680"/>
            <a:ext cx="7772400" cy="722511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инновационной (экспериментальной) деятельности</a:t>
            </a:r>
          </a:p>
        </p:txBody>
      </p:sp>
      <p:pic>
        <p:nvPicPr>
          <p:cNvPr id="6" name="Picture 2" descr="C:\Users\SAD\Desktop\учебный план 2017-2018\июнь\2019-11-13\Иннов. 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147" t="4227" r="7467" b="13874"/>
          <a:stretch/>
        </p:blipFill>
        <p:spPr bwMode="auto">
          <a:xfrm>
            <a:off x="3499328" y="1503466"/>
            <a:ext cx="5502891" cy="379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515490" y="2900632"/>
            <a:ext cx="5430883" cy="52836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14306"/>
            <a:ext cx="3240360" cy="45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4-page-1_3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671" t="7676" r="32434" b="6250"/>
          <a:stretch/>
        </p:blipFill>
        <p:spPr bwMode="auto">
          <a:xfrm>
            <a:off x="383442" y="404664"/>
            <a:ext cx="4188558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4725144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7584" y="4725144"/>
            <a:ext cx="1368152" cy="1846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4664"/>
            <a:ext cx="4278526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4-page-1_3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683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0483" y="476672"/>
            <a:ext cx="7772400" cy="100811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участия воспитанников в : 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конкурсах, выставках, турнирах, соревнованиях,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акциях, фестивалях</a:t>
            </a:r>
          </a:p>
        </p:txBody>
      </p:sp>
      <p:pic>
        <p:nvPicPr>
          <p:cNvPr id="4" name="Содержимое 6" descr="Диплом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1526109"/>
            <a:ext cx="3384376" cy="4861195"/>
          </a:xfrm>
          <a:prstGeom prst="rect">
            <a:avLst/>
          </a:prstGeom>
        </p:spPr>
      </p:pic>
      <p:pic>
        <p:nvPicPr>
          <p:cNvPr id="5" name="Содержимое 4" descr="НАДО.jpg">
            <a:extLst>
              <a:ext uri="{FF2B5EF4-FFF2-40B4-BE49-F238E27FC236}">
                <a16:creationId xmlns:a16="http://schemas.microsoft.com/office/drawing/2014/main" xmlns="" id="{F646BE6B-4191-FB0C-7802-BEAC2E4EA84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1501419"/>
            <a:ext cx="3271625" cy="46245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4-page-1_3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27707"/>
            <a:ext cx="4104456" cy="5802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Содержимое 4" descr="Диплом епархия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72001" y="458556"/>
            <a:ext cx="4248472" cy="5876563"/>
          </a:xfrm>
        </p:spPr>
      </p:pic>
    </p:spTree>
    <p:extLst>
      <p:ext uri="{BB962C8B-B14F-4D97-AF65-F5344CB8AC3E}">
        <p14:creationId xmlns="" xmlns:p14="http://schemas.microsoft.com/office/powerpoint/2010/main" val="179200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4-page-1_3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93610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Наличие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публикаций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24744"/>
            <a:ext cx="3851473" cy="5444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1447</TotalTime>
  <Words>180</Words>
  <Application>Microsoft Office PowerPoint</Application>
  <PresentationFormat>Экран (4:3)</PresentationFormat>
  <Paragraphs>29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   Министерство образования Республики Мордовия </vt:lpstr>
      <vt:lpstr>Педагогический опыт музыкального руководителя  Агаповой Елены Вячеславовны представлен на сайте: </vt:lpstr>
      <vt:lpstr>Организация партнерского взаимодействия с родителями для решения воспитательных и образовательных задач</vt:lpstr>
      <vt:lpstr>Слайд 4</vt:lpstr>
      <vt:lpstr>Участие в инновационной (экспериментальной) деятельности</vt:lpstr>
      <vt:lpstr>Слайд 6</vt:lpstr>
      <vt:lpstr>Результаты участия воспитанников в :  конкурсах, выставках, турнирах, соревнованиях, акциях, фестивалях</vt:lpstr>
      <vt:lpstr>Слайд 8</vt:lpstr>
      <vt:lpstr>Наличие публикаций</vt:lpstr>
      <vt:lpstr>Слайд 10</vt:lpstr>
      <vt:lpstr>Слайд 11</vt:lpstr>
      <vt:lpstr>Слайд 12</vt:lpstr>
      <vt:lpstr>Выступления на заседаниях методических советов, научно – практических конференциях, педагогических чтениях, семинарах, секциях, форумах, радиопередачах (очно)</vt:lpstr>
      <vt:lpstr>Слайд 14</vt:lpstr>
      <vt:lpstr>Слайд 15</vt:lpstr>
      <vt:lpstr>Проведение открытых занятий, мастер – классов, мероприятий</vt:lpstr>
      <vt:lpstr> Общественно – педагогическая активность педагога: участие в комиссиях, педагогических сообществах, в жюри конкурсов </vt:lpstr>
      <vt:lpstr>Реализация регионального компонента в образовательном процессе</vt:lpstr>
      <vt:lpstr>Слайд 19</vt:lpstr>
      <vt:lpstr>Участие педагога в профессиональных конкурсах</vt:lpstr>
      <vt:lpstr>Слайд 21</vt:lpstr>
      <vt:lpstr>Слайд 22</vt:lpstr>
      <vt:lpstr>Награды и поощрения</vt:lpstr>
      <vt:lpstr>Слайд 24</vt:lpstr>
      <vt:lpstr>СПАСИБО ЗА ВНИМАИЕ!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 </dc:title>
  <cp:lastModifiedBy>аленка</cp:lastModifiedBy>
  <cp:revision>135</cp:revision>
  <dcterms:modified xsi:type="dcterms:W3CDTF">2023-11-10T22:38:31Z</dcterms:modified>
</cp:coreProperties>
</file>