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88" r:id="rId8"/>
    <p:sldId id="285" r:id="rId9"/>
    <p:sldId id="286" r:id="rId10"/>
    <p:sldId id="260" r:id="rId11"/>
    <p:sldId id="264" r:id="rId12"/>
    <p:sldId id="267" r:id="rId13"/>
    <p:sldId id="269" r:id="rId14"/>
    <p:sldId id="270" r:id="rId15"/>
    <p:sldId id="275" r:id="rId16"/>
    <p:sldId id="276" r:id="rId17"/>
    <p:sldId id="271" r:id="rId18"/>
    <p:sldId id="287" r:id="rId19"/>
    <p:sldId id="272" r:id="rId20"/>
    <p:sldId id="277" r:id="rId21"/>
    <p:sldId id="278" r:id="rId22"/>
    <p:sldId id="279" r:id="rId23"/>
    <p:sldId id="273" r:id="rId24"/>
    <p:sldId id="280" r:id="rId25"/>
    <p:sldId id="282" r:id="rId26"/>
    <p:sldId id="283" r:id="rId27"/>
    <p:sldId id="274" r:id="rId28"/>
    <p:sldId id="281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5" autoAdjust="0"/>
    <p:restoredTop sz="94575" autoAdjust="0"/>
  </p:normalViewPr>
  <p:slideViewPr>
    <p:cSldViewPr>
      <p:cViewPr>
        <p:scale>
          <a:sx n="50" d="100"/>
          <a:sy n="50" d="100"/>
        </p:scale>
        <p:origin x="-2100" y="-4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060849"/>
            <a:ext cx="2520280" cy="153960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1976264" cy="1752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2991834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511806"/>
            <a:ext cx="48782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  <a:cs typeface="Times New Roman" pitchFamily="18" charset="0"/>
              </a:rPr>
              <a:t>Министерство образования Республики Мордовия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779912" y="2060848"/>
            <a:ext cx="504056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ПОРТФОЛИО</a:t>
            </a:r>
          </a:p>
          <a:p>
            <a:pPr algn="ctr"/>
            <a:endParaRPr lang="ru-RU" dirty="0">
              <a:solidFill>
                <a:srgbClr val="7030A0"/>
              </a:solidFill>
              <a:latin typeface="Arial Narrow" pitchFamily="34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Times New Roman" pitchFamily="18" charset="0"/>
              </a:rPr>
              <a:t>Кузнецовой Лилии Викторовны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Arial Narrow" pitchFamily="34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Times New Roman" pitchFamily="18" charset="0"/>
              </a:rPr>
              <a:t>у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Times New Roman" pitchFamily="18" charset="0"/>
              </a:rPr>
              <a:t>чителя-логопеда                                          муниципального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Times New Roman" pitchFamily="18" charset="0"/>
              </a:rPr>
              <a:t>автономного дошкольного образовательного учреждения Атяшевского муниципального района 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Arial Narrow" pitchFamily="34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Times New Roman" pitchFamily="18" charset="0"/>
              </a:rPr>
              <a:t>Республики Мордовия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Arial Narrow" pitchFamily="34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Times New Roman" pitchFamily="18" charset="0"/>
              </a:rPr>
              <a:t> «Атяшевский детский сад комбинированного 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Arial Narrow" pitchFamily="34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Times New Roman" pitchFamily="18" charset="0"/>
              </a:rPr>
              <a:t>вида №1» 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Arial Narrow" pitchFamily="34" charset="0"/>
              <a:cs typeface="Times New Roman" pitchFamily="18" charset="0"/>
            </a:endParaRPr>
          </a:p>
          <a:p>
            <a:pPr algn="ctr"/>
            <a:endParaRPr lang="ru-RU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99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1124744"/>
            <a:ext cx="3132894" cy="4896544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endParaRPr lang="ru-RU" sz="2800" b="1" dirty="0">
              <a:solidFill>
                <a:schemeClr val="accent2">
                  <a:lumMod val="50000"/>
                </a:schemeClr>
              </a:solidFill>
              <a:latin typeface="Arial Narrow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0" y="260648"/>
            <a:ext cx="4520440" cy="6218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402" y="260648"/>
            <a:ext cx="4518278" cy="6218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521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568952" cy="1228998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C0504D">
                    <a:lumMod val="50000"/>
                  </a:srgbClr>
                </a:solidFill>
                <a:latin typeface="Arial Narrow" pitchFamily="34" charset="0"/>
              </a:rPr>
              <a:t> Участие детей в заочных олимпиадах, открытых конкурсах,</a:t>
            </a:r>
            <a:r>
              <a:rPr lang="ru-RU" sz="2400" dirty="0">
                <a:solidFill>
                  <a:srgbClr val="C0504D">
                    <a:lumMod val="50000"/>
                  </a:srgbClr>
                </a:solidFill>
                <a:latin typeface="Arial Narrow" pitchFamily="34" charset="0"/>
              </a:rPr>
              <a:t/>
            </a:r>
            <a:br>
              <a:rPr lang="ru-RU" sz="2400" dirty="0">
                <a:solidFill>
                  <a:srgbClr val="C0504D">
                    <a:lumMod val="50000"/>
                  </a:srgbClr>
                </a:solidFill>
                <a:latin typeface="Arial Narrow" pitchFamily="34" charset="0"/>
              </a:rPr>
            </a:br>
            <a:r>
              <a:rPr lang="ru-RU" sz="2400" b="1" dirty="0">
                <a:solidFill>
                  <a:srgbClr val="C0504D">
                    <a:lumMod val="50000"/>
                  </a:srgbClr>
                </a:solidFill>
                <a:latin typeface="Arial Narrow" pitchFamily="34" charset="0"/>
              </a:rPr>
              <a:t>конференциях, выставках, турнирах, соревнованиях.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8024" y="1772816"/>
            <a:ext cx="3600400" cy="435334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78120"/>
            <a:ext cx="4077796" cy="5609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568" y="1246700"/>
            <a:ext cx="3897869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855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764704"/>
            <a:ext cx="2016224" cy="108012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8024" y="2060848"/>
            <a:ext cx="2160240" cy="402190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6750"/>
            <a:ext cx="4272192" cy="603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53" y="282351"/>
            <a:ext cx="4374506" cy="602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203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003232" cy="61262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C0504D">
                    <a:lumMod val="50000"/>
                  </a:srgbClr>
                </a:solidFill>
                <a:latin typeface="Arial Narrow" pitchFamily="34" charset="0"/>
              </a:rPr>
              <a:t>Наличие публикаций.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64088" y="1916832"/>
            <a:ext cx="3322712" cy="420933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98" y="953588"/>
            <a:ext cx="4148745" cy="5712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342" y="953587"/>
            <a:ext cx="4148745" cy="5712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967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</a:rPr>
              <a:t> Выступления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</a:rPr>
              <a:t>на заседаниях методических советов, научно-практических конференциях, педагогических чтениях, семинарах, секциях, форумах, радиопередачах (очно).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8064" y="1628800"/>
            <a:ext cx="3555726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800" y="1367179"/>
            <a:ext cx="3829006" cy="527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67180"/>
            <a:ext cx="3829004" cy="5272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350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19382"/>
            <a:ext cx="8229600" cy="10982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8024" y="1556792"/>
            <a:ext cx="3096344" cy="456937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19381"/>
            <a:ext cx="4468481" cy="6147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4" y="319382"/>
            <a:ext cx="4464496" cy="6147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725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259632" y="1484784"/>
            <a:ext cx="6264696" cy="14401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484784"/>
            <a:ext cx="6696744" cy="464137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7210444" cy="5236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115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</a:rPr>
              <a:t>Проведение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</a:rPr>
              <a:t>открытых занятий, мастер- классов, мероприятий (очно).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</a:rPr>
              <a:t/>
            </a:r>
            <a:br>
              <a:rPr lang="ru-RU" sz="240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</a:rPr>
            </a:br>
            <a:endParaRPr lang="ru-RU" sz="2400" dirty="0">
              <a:solidFill>
                <a:schemeClr val="accent2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8024" y="1844824"/>
            <a:ext cx="3672408" cy="428133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20" y="1204835"/>
            <a:ext cx="4020972" cy="5536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616" y="1204835"/>
            <a:ext cx="4020972" cy="5536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63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548680"/>
            <a:ext cx="3960440" cy="94096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1760" y="1600200"/>
            <a:ext cx="3816424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7" y="332656"/>
            <a:ext cx="4413193" cy="607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503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</a:rPr>
              <a:t>Общественно-педагогическая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</a:rPr>
              <a:t>активность педагога: участие в работе педагогических сообществ, комиссиях, в жюри конкурсов.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2040" y="1772816"/>
            <a:ext cx="3528392" cy="435334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12776"/>
            <a:ext cx="3888432" cy="53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55" y="1412776"/>
            <a:ext cx="3884966" cy="53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183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</a:rPr>
              <a:t>Общие сведения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ru-RU" b="1" dirty="0">
                <a:latin typeface="Arial Narrow" pitchFamily="34" charset="0"/>
              </a:rPr>
              <a:t>Дата рождения: </a:t>
            </a:r>
            <a:r>
              <a:rPr lang="ru-RU" b="1" dirty="0" smtClean="0">
                <a:latin typeface="Arial Narrow" pitchFamily="34" charset="0"/>
              </a:rPr>
              <a:t>05.02.1971г</a:t>
            </a:r>
            <a:r>
              <a:rPr lang="ru-RU" b="1" dirty="0">
                <a:latin typeface="Arial Narrow" pitchFamily="34" charset="0"/>
              </a:rPr>
              <a:t>.</a:t>
            </a:r>
            <a:endParaRPr lang="ru-RU" dirty="0">
              <a:latin typeface="Arial Narrow" pitchFamily="34" charset="0"/>
            </a:endParaRPr>
          </a:p>
          <a:p>
            <a:pPr>
              <a:lnSpc>
                <a:spcPct val="120000"/>
              </a:lnSpc>
            </a:pPr>
            <a:r>
              <a:rPr lang="ru-RU" b="1" dirty="0">
                <a:latin typeface="Arial Narrow" pitchFamily="34" charset="0"/>
              </a:rPr>
              <a:t>Профессиональное образование: высшее профессиональное,                                                                                                        МГПИ им. </a:t>
            </a:r>
            <a:r>
              <a:rPr lang="ru-RU" b="1" dirty="0" smtClean="0">
                <a:latin typeface="Arial Narrow" pitchFamily="34" charset="0"/>
              </a:rPr>
              <a:t>М.Е. Евсевьева, </a:t>
            </a:r>
            <a:r>
              <a:rPr lang="ru-RU" b="1" dirty="0">
                <a:latin typeface="Arial Narrow" pitchFamily="34" charset="0"/>
              </a:rPr>
              <a:t>диплом ЭВ №586316   от 22 июня 1996 г</a:t>
            </a:r>
            <a:r>
              <a:rPr lang="ru-RU" b="1" dirty="0" smtClean="0">
                <a:latin typeface="Arial Narrow" pitchFamily="34" charset="0"/>
              </a:rPr>
              <a:t>.          </a:t>
            </a:r>
            <a:r>
              <a:rPr lang="ru-RU" b="1" dirty="0">
                <a:latin typeface="Arial Narrow" pitchFamily="34" charset="0"/>
              </a:rPr>
              <a:t>по </a:t>
            </a:r>
            <a:r>
              <a:rPr lang="ru-RU" b="1" dirty="0" smtClean="0">
                <a:latin typeface="Arial Narrow" pitchFamily="34" charset="0"/>
              </a:rPr>
              <a:t>специальности  «Олигофренопедагогика» с доп. спец. «Логопедия»</a:t>
            </a:r>
            <a:endParaRPr lang="ru-RU" dirty="0" smtClean="0">
              <a:latin typeface="Arial Narrow" pitchFamily="34" charset="0"/>
            </a:endParaRPr>
          </a:p>
          <a:p>
            <a:pPr>
              <a:lnSpc>
                <a:spcPct val="120000"/>
              </a:lnSpc>
            </a:pPr>
            <a:r>
              <a:rPr lang="ru-RU" b="1" dirty="0" smtClean="0">
                <a:latin typeface="Arial Narrow" pitchFamily="34" charset="0"/>
              </a:rPr>
              <a:t>Стаж </a:t>
            </a:r>
            <a:r>
              <a:rPr lang="ru-RU" b="1" dirty="0">
                <a:latin typeface="Arial Narrow" pitchFamily="34" charset="0"/>
              </a:rPr>
              <a:t>педагогической работы (по специальности) – 30 лет</a:t>
            </a:r>
            <a:endParaRPr lang="ru-RU" dirty="0">
              <a:latin typeface="Arial Narrow" pitchFamily="34" charset="0"/>
            </a:endParaRPr>
          </a:p>
          <a:p>
            <a:pPr>
              <a:lnSpc>
                <a:spcPct val="120000"/>
              </a:lnSpc>
            </a:pPr>
            <a:r>
              <a:rPr lang="ru-RU" b="1" dirty="0">
                <a:latin typeface="Arial Narrow" pitchFamily="34" charset="0"/>
              </a:rPr>
              <a:t>Общий трудовой стаж – 30  лет</a:t>
            </a:r>
            <a:endParaRPr lang="ru-RU" dirty="0">
              <a:latin typeface="Arial Narrow" pitchFamily="34" charset="0"/>
            </a:endParaRPr>
          </a:p>
          <a:p>
            <a:pPr>
              <a:lnSpc>
                <a:spcPct val="120000"/>
              </a:lnSpc>
            </a:pPr>
            <a:r>
              <a:rPr lang="ru-RU" b="1" dirty="0">
                <a:latin typeface="Arial Narrow" pitchFamily="34" charset="0"/>
              </a:rPr>
              <a:t>Наличие квалификационной категории – первая</a:t>
            </a:r>
            <a:endParaRPr lang="ru-RU" dirty="0">
              <a:latin typeface="Arial Narrow" pitchFamily="34" charset="0"/>
            </a:endParaRPr>
          </a:p>
          <a:p>
            <a:pPr>
              <a:lnSpc>
                <a:spcPct val="120000"/>
              </a:lnSpc>
            </a:pPr>
            <a:r>
              <a:rPr lang="ru-RU" b="1" dirty="0">
                <a:latin typeface="Arial Narrow" pitchFamily="34" charset="0"/>
              </a:rPr>
              <a:t>Дата последней аттестации – 22.03.2018 г. </a:t>
            </a:r>
            <a:endParaRPr lang="ru-RU" dirty="0">
              <a:latin typeface="Arial Narrow" pitchFamily="34" charset="0"/>
            </a:endParaRPr>
          </a:p>
          <a:p>
            <a:pPr>
              <a:lnSpc>
                <a:spcPct val="120000"/>
              </a:lnSpc>
            </a:pPr>
            <a:r>
              <a:rPr lang="ru-RU" b="1" dirty="0">
                <a:latin typeface="Arial Narrow" pitchFamily="34" charset="0"/>
              </a:rPr>
              <a:t>Занимаемая должность: учитель-логопед</a:t>
            </a:r>
            <a:endParaRPr lang="ru-RU" dirty="0">
              <a:latin typeface="Arial Narrow" pitchFamily="34" charset="0"/>
            </a:endParaRPr>
          </a:p>
          <a:p>
            <a:pPr>
              <a:lnSpc>
                <a:spcPct val="120000"/>
              </a:lnSpc>
            </a:pPr>
            <a:r>
              <a:rPr lang="ru-RU" b="1" dirty="0">
                <a:latin typeface="Arial Narrow" pitchFamily="34" charset="0"/>
              </a:rPr>
              <a:t>Повышение квалификации: «Организация и содержание логопедической работы с детьми дошкольного и младшего школьного возраста в условиях реализации ФГОС» в объёме 144 часа, ООО «Импульс» Министерства образования Пензенской области, 2022 г.</a:t>
            </a:r>
            <a:endParaRPr lang="ru-RU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93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1417638"/>
            <a:ext cx="3754760" cy="121927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8024" y="2276872"/>
            <a:ext cx="3384376" cy="384929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" y="548680"/>
            <a:ext cx="4236030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421"/>
            <a:ext cx="4176464" cy="5750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370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1417638"/>
            <a:ext cx="3106688" cy="237140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4008" y="1700808"/>
            <a:ext cx="4042792" cy="442535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4392488" cy="6048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4" y="260648"/>
            <a:ext cx="4392487" cy="6048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340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3466728" cy="22088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76056" y="2276872"/>
            <a:ext cx="3621088" cy="201622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4320480" cy="5948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716" y="2060848"/>
            <a:ext cx="4730304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340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</a:rPr>
              <a:t> Участие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</a:rPr>
              <a:t>педагога в профессиональных конкурсах.</a:t>
            </a:r>
            <a:b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</a:rPr>
            </a:br>
            <a:endParaRPr lang="ru-RU" sz="2400" b="1" dirty="0">
              <a:solidFill>
                <a:schemeClr val="accent2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700808"/>
            <a:ext cx="3528392" cy="44253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Arial Narrow" pitchFamily="34" charset="0"/>
              </a:rPr>
              <a:t>В сети интернет</a:t>
            </a:r>
            <a:endParaRPr lang="ru-RU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24744"/>
            <a:ext cx="3707904" cy="524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851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3826768" cy="65293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2040" y="1340768"/>
            <a:ext cx="3754760" cy="478539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68" y="476672"/>
            <a:ext cx="4454331" cy="6133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81940"/>
            <a:ext cx="4283968" cy="605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679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3744416" cy="2304256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32856"/>
            <a:ext cx="3826768" cy="399330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4162793" cy="589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633" y="620687"/>
            <a:ext cx="4170937" cy="589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378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6672"/>
            <a:ext cx="4172646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23" y="561147"/>
            <a:ext cx="4236029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519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</a:rPr>
              <a:t>Награды 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</a:rPr>
              <a:t>и поощрения.</a:t>
            </a:r>
            <a:b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</a:rPr>
            </a:b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 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4048" y="2060848"/>
            <a:ext cx="3682752" cy="406531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146" y="908720"/>
            <a:ext cx="4160150" cy="5725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67" y="908721"/>
            <a:ext cx="4000902" cy="5725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920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8075240" cy="724942"/>
          </a:xfrm>
        </p:spPr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3703"/>
            <a:ext cx="8450480" cy="6139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822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</a:rPr>
              <a:t>Представление педагогического опыта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48498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ru-RU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«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Использование игровых технологий в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логопедической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работе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»</a:t>
            </a:r>
          </a:p>
          <a:p>
            <a:pPr marL="0" indent="0" algn="ctr">
              <a:buNone/>
            </a:pPr>
            <a:endParaRPr lang="ru-RU" sz="2000" u="sng" dirty="0" smtClean="0"/>
          </a:p>
          <a:p>
            <a:pPr marL="0" indent="0" algn="ctr">
              <a:buNone/>
            </a:pPr>
            <a:endParaRPr lang="ru-RU" sz="2000" u="sng" dirty="0" smtClean="0"/>
          </a:p>
          <a:p>
            <a:pPr marL="0" indent="0" algn="ctr">
              <a:buNone/>
            </a:pPr>
            <a:endParaRPr lang="ru-RU" sz="2000" u="sng" dirty="0" smtClean="0"/>
          </a:p>
          <a:p>
            <a:pPr marL="0" indent="0" algn="ctr">
              <a:buNone/>
            </a:pPr>
            <a:r>
              <a:rPr lang="ru-RU" sz="2000" u="sng" dirty="0" smtClean="0"/>
              <a:t>http://ds1atsh.schoolrm.ru/</a:t>
            </a:r>
            <a:r>
              <a:rPr lang="en-US" sz="2000" u="sng" dirty="0" err="1" smtClean="0"/>
              <a:t>sveden</a:t>
            </a:r>
            <a:r>
              <a:rPr lang="ru-RU" sz="2000" u="sng" dirty="0" smtClean="0"/>
              <a:t>/</a:t>
            </a:r>
            <a:r>
              <a:rPr lang="en-US" sz="2000" u="sng" dirty="0" smtClean="0"/>
              <a:t>employees</a:t>
            </a:r>
            <a:r>
              <a:rPr lang="ru-RU" sz="2000" u="sng" dirty="0" smtClean="0"/>
              <a:t>/43024/377233/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19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150304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</a:rPr>
              <a:t> Соответствие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</a:rPr>
              <a:t>данных первичного обследования и диагноза перспективному плану индивидуальной или групповой коррекции.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</a:rPr>
              <a:t/>
            </a:r>
            <a:br>
              <a:rPr lang="ru-RU" sz="240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</a:rPr>
            </a:br>
            <a:endParaRPr lang="ru-RU" sz="2400" dirty="0">
              <a:solidFill>
                <a:schemeClr val="accent2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99792" y="1600200"/>
            <a:ext cx="3528392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472" y="1484975"/>
            <a:ext cx="3817517" cy="5256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280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</a:rPr>
              <a:t>Динамика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</a:rPr>
              <a:t>продвижения обучающихся в соответствии с перспективным планом коррекционной работы.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99792" y="1916832"/>
            <a:ext cx="3751506" cy="420933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5" y="1268760"/>
            <a:ext cx="3895523" cy="536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664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</a:rPr>
              <a:t> Взаимодействие 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</a:rPr>
              <a:t>с родителями.</a:t>
            </a:r>
            <a:endParaRPr lang="ru-RU" sz="2500" dirty="0">
              <a:solidFill>
                <a:schemeClr val="accent2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3682752" cy="428133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980728"/>
            <a:ext cx="4225733" cy="5818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261" y="980728"/>
            <a:ext cx="4199203" cy="5781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275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908720"/>
            <a:ext cx="3970784" cy="5089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6016" y="1700808"/>
            <a:ext cx="3970784" cy="442535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30" y="476671"/>
            <a:ext cx="4348516" cy="5987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483" y="476672"/>
            <a:ext cx="4348516" cy="5987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598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500" b="1" dirty="0">
                <a:solidFill>
                  <a:srgbClr val="C0504D">
                    <a:lumMod val="50000"/>
                  </a:srgbClr>
                </a:solidFill>
                <a:latin typeface="Arial Narrow" pitchFamily="34" charset="0"/>
                <a:cs typeface="Times New Roman" pitchFamily="18" charset="0"/>
              </a:rPr>
              <a:t>Результаты участия в инновационной (экспериментальной) деятельности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8064" y="1671917"/>
            <a:ext cx="3312368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60268"/>
            <a:ext cx="3888432" cy="53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0268"/>
            <a:ext cx="3884964" cy="53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290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3970784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439684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017" y="589028"/>
            <a:ext cx="4367510" cy="60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865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188</Words>
  <Application>Microsoft Office PowerPoint</Application>
  <PresentationFormat>Экран (4:3)</PresentationFormat>
  <Paragraphs>37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Общие сведения</vt:lpstr>
      <vt:lpstr>Представление педагогического опыта</vt:lpstr>
      <vt:lpstr>  Соответствие данных первичного обследования и диагноза перспективному плану индивидуальной или групповой коррекции. </vt:lpstr>
      <vt:lpstr> Динамика продвижения обучающихся в соответствии с перспективным планом коррекционной работы.</vt:lpstr>
      <vt:lpstr> Взаимодействие с родителями.</vt:lpstr>
      <vt:lpstr>Презентация PowerPoint</vt:lpstr>
      <vt:lpstr>Результаты участия в инновационной (экспериментальной) деятельности</vt:lpstr>
      <vt:lpstr>Презентация PowerPoint</vt:lpstr>
      <vt:lpstr>Презентация PowerPoint</vt:lpstr>
      <vt:lpstr> Участие детей в заочных олимпиадах, открытых конкурсах, конференциях, выставках, турнирах, соревнованиях.</vt:lpstr>
      <vt:lpstr>Презентация PowerPoint</vt:lpstr>
      <vt:lpstr>Наличие публикаций.</vt:lpstr>
      <vt:lpstr>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(очно).</vt:lpstr>
      <vt:lpstr>Презентация PowerPoint</vt:lpstr>
      <vt:lpstr>Презентация PowerPoint</vt:lpstr>
      <vt:lpstr>Проведение открытых занятий, мастер- классов, мероприятий (очно). </vt:lpstr>
      <vt:lpstr>Презентация PowerPoint</vt:lpstr>
      <vt:lpstr>Общественно-педагогическая активность педагога: участие в работе педагогических сообществ, комиссиях, в жюри конкурсов.</vt:lpstr>
      <vt:lpstr>Презентация PowerPoint</vt:lpstr>
      <vt:lpstr>Презентация PowerPoint</vt:lpstr>
      <vt:lpstr>Презентация PowerPoint</vt:lpstr>
      <vt:lpstr> Участие педагога в профессиональных конкурсах. </vt:lpstr>
      <vt:lpstr>Презентация PowerPoint</vt:lpstr>
      <vt:lpstr>Презентация PowerPoint</vt:lpstr>
      <vt:lpstr>Презентация PowerPoint</vt:lpstr>
      <vt:lpstr>Награды и поощрения.  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Анатолий</dc:creator>
  <cp:lastModifiedBy>Анатолий</cp:lastModifiedBy>
  <cp:revision>33</cp:revision>
  <dcterms:created xsi:type="dcterms:W3CDTF">2022-11-27T13:45:00Z</dcterms:created>
  <dcterms:modified xsi:type="dcterms:W3CDTF">2022-12-20T16:54:34Z</dcterms:modified>
</cp:coreProperties>
</file>