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92" r:id="rId19"/>
    <p:sldId id="277" r:id="rId20"/>
    <p:sldId id="278" r:id="rId21"/>
    <p:sldId id="279" r:id="rId22"/>
    <p:sldId id="280" r:id="rId23"/>
    <p:sldId id="283" r:id="rId24"/>
    <p:sldId id="284" r:id="rId25"/>
    <p:sldId id="281" r:id="rId26"/>
    <p:sldId id="285" r:id="rId27"/>
    <p:sldId id="286" r:id="rId28"/>
    <p:sldId id="287" r:id="rId29"/>
    <p:sldId id="293" r:id="rId30"/>
    <p:sldId id="288" r:id="rId31"/>
    <p:sldId id="289" r:id="rId32"/>
    <p:sldId id="290" r:id="rId33"/>
    <p:sldId id="29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73" autoAdjust="0"/>
  </p:normalViewPr>
  <p:slideViewPr>
    <p:cSldViewPr>
      <p:cViewPr varScale="1">
        <p:scale>
          <a:sx n="66" d="100"/>
          <a:sy n="66" d="100"/>
        </p:scale>
        <p:origin x="46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D71F4-3AF3-4A81-BAD2-83C4B3D6630D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32398-0011-4620-B297-F61A631C4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32398-0011-4620-B297-F61A631C4D0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F96E2-1808-4FA2-A42E-2BB1AD5D3ED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68B39-C06C-465B-88F8-D932B77C5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876\Desktop\1662059333_53-kartinkin-net-p-novogodnyaya-otkritka-shablon-dlya-detei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57554" y="1142984"/>
            <a:ext cx="4572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ожидании чуда»</a:t>
            </a:r>
          </a:p>
          <a:p>
            <a:pPr algn="ctr"/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</a:t>
            </a:r>
          </a:p>
          <a:p>
            <a:pPr algn="ctr"/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календаря»</a:t>
            </a:r>
          </a:p>
          <a:p>
            <a:pPr algn="ctr"/>
            <a:endParaRPr lang="ru-RU" sz="11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ctr"/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Видякина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Н.А.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28794" y="357166"/>
            <a:ext cx="6215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результат: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28926" y="1582341"/>
            <a:ext cx="55721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Обогащение знаний детей о Новогоднем празднике;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Осознание детьми доброго, заботливого отношения людей друг к другу и настроения во время праздника –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Новый год;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Возрастание детской активности, инициативности, самостоятельности в проявлении творчества;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Усовершенствование коммуникативных и речевых навыков.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285729"/>
            <a:ext cx="72152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использования </a:t>
            </a:r>
            <a:r>
              <a:rPr lang="ru-RU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-календаря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1714488"/>
            <a:ext cx="57864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календарь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календарь, который состоит  из тематических дней.</a:t>
            </a:r>
            <a:r>
              <a:rPr lang="ru-RU" b="1" dirty="0" smtClean="0"/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календарь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предполагает свои правила игры. Один день – одно задание. Число дней календаря составляет 22 дня . Дети ежедневно открывают по одному элементу, тем самым уменьшая количество дней оставшихся до мероприятия. В каждом элементе – кармашке с  датой, дети находят задания и  сюрприз (сюрпризы представлены в виде деревянных котиков).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Задания могут быть как составляющая часть расписания организованной образовательной деятельности, так и игровых заданий, выполняемых в режимные моменты совместной деятельности педагогов с детьми или самостоятельно. 	 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28860" y="214290"/>
            <a:ext cx="5143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Продукты проекта 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1142984"/>
            <a:ext cx="592935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Новогодний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адвент-календар</a:t>
            </a:r>
            <a:r>
              <a:rPr lang="ru-RU" baseline="0" dirty="0" err="1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 Гном с кармашками)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Необходимое для осуществления проекта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Набор для детского художественного творчества (Ватман, цветная бумага, белая бумага, цветной картон, клей, ножницы, краски, наклейки елочных украшений)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Иллюстрации о празднике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Новый год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Новогоднее украшение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Подборка мультипликационных фильмов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(Про Новогодние приключения)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Подборка музыкальных произведений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(про 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Новый год и зиму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Подбор художественных произведений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(сказки про зиму и 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Новый год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 на тему Деды морозы мира.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43042" y="357166"/>
            <a:ext cx="60722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1-й этап: подготовительный</a:t>
            </a:r>
            <a:r>
              <a:rPr kumimoji="0" lang="ru-RU" b="1" i="1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274838"/>
            <a:ext cx="5929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Определение темы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Формулирование цели и задач;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Составление плана реализации основного этапа;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Подбор информационного, наглядного и технического материала для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214290"/>
            <a:ext cx="6357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2-й  этап</a:t>
            </a:r>
            <a:r>
              <a:rPr kumimoji="0" lang="ru-RU" sz="4000" b="1" i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928670"/>
            <a:ext cx="88582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Задания 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адвент-календаря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1.Знакомство с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адвент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– календарём, истории его появления.. Выполнение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обьёмной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аппликации («Медвежонок с подарком», «Снеговик с подарком»)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2. Беседа о праздновании Нового года, его истории и традициях.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Поиграйте в Новогодние игры под музыку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5.Покормите птичек! Выучите пальчиковую игру про Новый год.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6.Послушайте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аудиосказку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Морозко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7.Вырежьте море снежинок и украсьте окна!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8. История появления Деда Мороза .Узнайте  о Дедах Морозах из разных стран.(Просмотр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призентации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о Дед Морозах)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12.Снежная дискотека! Включите новогоднюю музыку и потанцуйте.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13.Сделайте новогодний подарок для своих друзей (Игрушку «Снеговик» из стаканчика 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коктельных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трубочек)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14.День новогодних загадок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15.Сделайте бороду Деду Морозу .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16. Победи в эстафетах «Кто быстрее соберёт конфеты», «Одень снеговика».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19.Весёлая прогулка. Надуйте мыльные пузыри на морозе 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20. «Где живёт Снегурочка» (просмотр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мультимедийной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призентации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21.Делаем муравейник (Торт)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22. Сделайте карнавальные маски и устройте карнавал.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23.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Ура!Новогодний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утренник! 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26. Посмотрите новогодний мультфильм.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27. Сыграть в подвижную игру «Два Мороза»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28. Сделайте ледяные композиции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29.Сделайте символ года (Кролик)</a:t>
            </a:r>
          </a:p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30.Сделайте открытки своим близким.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285728"/>
            <a:ext cx="7143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3-й этап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заключительный.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500175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Подведение итогов.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 Презентация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71671" y="142852"/>
            <a:ext cx="6143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декабря </a:t>
            </a:r>
            <a:r>
              <a:rPr lang="ru-RU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785795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1.Знакомство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адвент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календарём, с историей его появления.. Выполнение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обьёмной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аппликации («Медвежонок с подарком», «Снеговик с подарком»)</a:t>
            </a:r>
          </a:p>
        </p:txBody>
      </p:sp>
      <p:pic>
        <p:nvPicPr>
          <p:cNvPr id="5" name="Picture 6" descr="https://downloader.disk.yandex.ru/preview/698f08a58bc08777fe240ef3238b7d3610b0f0ef30e23d160e7f1623df4ef89c/63a74285/clCoSvZ_XD3dbwUiqaRQy8YQMS22aANDauizl3GnZ7T-CCmgjov6_TbVRGriri3wELObwFTdFnOPsH7xHTrh6w%3D%3D?uid=0&amp;filename=IMG_20221201_101802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2562243" cy="2062178"/>
          </a:xfrm>
          <a:prstGeom prst="rect">
            <a:avLst/>
          </a:prstGeom>
          <a:noFill/>
        </p:spPr>
      </p:pic>
      <p:pic>
        <p:nvPicPr>
          <p:cNvPr id="6" name="Picture 4" descr="C:\Users\79876\Desktop\Attachments_nat.soshnikova2017@yandex.ru_2022-12-24_17-11-31\IMG_20221201_103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574" y="1476732"/>
            <a:ext cx="2683752" cy="2261676"/>
          </a:xfrm>
          <a:prstGeom prst="rect">
            <a:avLst/>
          </a:prstGeom>
          <a:noFill/>
        </p:spPr>
      </p:pic>
      <p:pic>
        <p:nvPicPr>
          <p:cNvPr id="7" name="Picture 2" descr="https://downloader.disk.yandex.ru/preview/2ae2eea41ed0138bbd03a85a4c4d367202a9318c157f1a48a807b6bc3797a334/63a7414f/h6g-0AmbaeBNvgQe4n-wmYOLntf9dvZZecUe2teiSoH1p5T01aygOLIIMyqPrfTgNIcg54bCcJWOPn6o8dQ9Gg%3D%3D?uid=0&amp;filename=IMG_20221201_101814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357298"/>
            <a:ext cx="2571768" cy="2071702"/>
          </a:xfrm>
          <a:prstGeom prst="rect">
            <a:avLst/>
          </a:prstGeom>
          <a:noFill/>
        </p:spPr>
      </p:pic>
      <p:pic>
        <p:nvPicPr>
          <p:cNvPr id="8" name="Picture 3" descr="C:\Users\79876\Desktop\Attachments_nat.soshnikova2017@yandex.ru_2022-12-24_17-11-31\IMG_20221201_1043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714752"/>
            <a:ext cx="2214546" cy="2928958"/>
          </a:xfrm>
          <a:prstGeom prst="rect">
            <a:avLst/>
          </a:prstGeom>
          <a:noFill/>
        </p:spPr>
      </p:pic>
      <p:pic>
        <p:nvPicPr>
          <p:cNvPr id="9" name="Picture 2" descr="C:\Users\79876\Desktop\Attachments_nat.soshnikova2017@yandex.ru_2022-12-24_17-11-31\IMG_20221201_1031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3714752"/>
            <a:ext cx="2250279" cy="2928958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3857628"/>
            <a:ext cx="35719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28795" y="214290"/>
            <a:ext cx="5643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декабря </a:t>
            </a:r>
            <a:r>
              <a:rPr lang="ru-RU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5723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Выучите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пальчиковую игру про Новый год.</a:t>
            </a:r>
          </a:p>
        </p:txBody>
      </p:sp>
      <p:pic>
        <p:nvPicPr>
          <p:cNvPr id="6" name="Picture 2" descr="C:\Users\79876\Desktop\Screenshot_20221224_1842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214422"/>
            <a:ext cx="3143272" cy="2571768"/>
          </a:xfrm>
          <a:prstGeom prst="rect">
            <a:avLst/>
          </a:prstGeom>
          <a:noFill/>
        </p:spPr>
      </p:pic>
      <p:pic>
        <p:nvPicPr>
          <p:cNvPr id="8" name="Picture 4" descr="C:\Users\79876\Desktop\Screenshot_20221224_1842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929066"/>
            <a:ext cx="3859919" cy="2714644"/>
          </a:xfrm>
          <a:prstGeom prst="rect">
            <a:avLst/>
          </a:prstGeom>
          <a:noFill/>
        </p:spPr>
      </p:pic>
      <p:pic>
        <p:nvPicPr>
          <p:cNvPr id="9" name="Picture 5" descr="C:\Users\79876\Desktop\Screenshot_20221224_1843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929066"/>
            <a:ext cx="3857620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7" y="0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endParaRPr lang="ru-RU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79876\Desktop\Attachments_nat.soshnikova2017@yandex.ru_2022-12-30_11-17-01\IMG_20221230_1111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714752"/>
            <a:ext cx="4429156" cy="2714645"/>
          </a:xfrm>
          <a:prstGeom prst="rect">
            <a:avLst/>
          </a:prstGeom>
          <a:noFill/>
        </p:spPr>
      </p:pic>
      <p:pic>
        <p:nvPicPr>
          <p:cNvPr id="1028" name="Picture 4" descr="C:\Users\79876\Desktop\Attachments_nat.soshnikova2017@yandex.ru_2022-12-30_11-17-01\IMG_20221230_102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928670"/>
            <a:ext cx="4572032" cy="2500354"/>
          </a:xfrm>
          <a:prstGeom prst="rect">
            <a:avLst/>
          </a:prstGeom>
          <a:noFill/>
        </p:spPr>
      </p:pic>
      <p:pic>
        <p:nvPicPr>
          <p:cNvPr id="1029" name="Picture 5" descr="C:\Users\79876\Desktop\Attachments_nat.soshnikova2017@yandex.ru_2022-12-30_11-17-01\IMG_20221230_1023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000108"/>
            <a:ext cx="2428892" cy="2357454"/>
          </a:xfrm>
          <a:prstGeom prst="rect">
            <a:avLst/>
          </a:prstGeom>
          <a:noFill/>
        </p:spPr>
      </p:pic>
      <p:pic>
        <p:nvPicPr>
          <p:cNvPr id="1030" name="Picture 6" descr="C:\Users\79876\Desktop\Attachments_nat.soshnikova2017@yandex.ru_2022-12-30_11-17-01\IMG_20221230_1022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786190"/>
            <a:ext cx="3286180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1" y="214290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70083" y="857232"/>
            <a:ext cx="4403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Вырежьте море снежинок и украсьте окна!</a:t>
            </a:r>
          </a:p>
        </p:txBody>
      </p:sp>
      <p:pic>
        <p:nvPicPr>
          <p:cNvPr id="5" name="Picture 3" descr="C:\Users\79876\Desktop\IMG_20221208_154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2500330" cy="1928826"/>
          </a:xfrm>
          <a:prstGeom prst="rect">
            <a:avLst/>
          </a:prstGeom>
          <a:noFill/>
        </p:spPr>
      </p:pic>
      <p:pic>
        <p:nvPicPr>
          <p:cNvPr id="6" name="Picture 2" descr="C:\Users\79876\Desktop\IMG_20221212_183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214422"/>
            <a:ext cx="3571900" cy="3214710"/>
          </a:xfrm>
          <a:prstGeom prst="rect">
            <a:avLst/>
          </a:prstGeom>
          <a:noFill/>
        </p:spPr>
      </p:pic>
      <p:pic>
        <p:nvPicPr>
          <p:cNvPr id="7" name="Picture 4" descr="C:\Users\79876\Desktop\IMG_20221208_1549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357298"/>
            <a:ext cx="2285984" cy="2000264"/>
          </a:xfrm>
          <a:prstGeom prst="rect">
            <a:avLst/>
          </a:prstGeom>
          <a:noFill/>
        </p:spPr>
      </p:pic>
      <p:pic>
        <p:nvPicPr>
          <p:cNvPr id="8" name="Picture 5" descr="C:\Users\79876\Desktop\IMG_20221208_1601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14818"/>
            <a:ext cx="2500330" cy="1928826"/>
          </a:xfrm>
          <a:prstGeom prst="rect">
            <a:avLst/>
          </a:prstGeom>
          <a:noFill/>
        </p:spPr>
      </p:pic>
      <p:pic>
        <p:nvPicPr>
          <p:cNvPr id="9" name="Picture 6" descr="C:\Users\79876\Desktop\IMG_20221208_1601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214818"/>
            <a:ext cx="2285984" cy="2000264"/>
          </a:xfrm>
          <a:prstGeom prst="rect">
            <a:avLst/>
          </a:prstGeom>
          <a:noFill/>
        </p:spPr>
      </p:pic>
      <p:pic>
        <p:nvPicPr>
          <p:cNvPr id="10" name="Picture 7" descr="C:\Users\79876\Desktop\IMG_20221208_1542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4643446"/>
            <a:ext cx="3071834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3006" y="0"/>
            <a:ext cx="97870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428992" y="500042"/>
            <a:ext cx="35491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ctr"/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142984"/>
            <a:ext cx="64294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 дошкольного образования меняется согласно новым образовательным требованиям, в основе которых лежит – всестороннее развитие личности дошкольника.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время, большинство родителей, озабочены решением проблем  в экономической сфере, выживании в сложных социальных условиях, в связи, с чем некоторые родители отстранились от воспитания и развития детей. Многие семьи затрудняются с правильным выбором литературы, игр и развивающего материала для своего ребенка.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России создание 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адвент-календарей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в последние годы становится все популярнее. Календарь помогает почувствовать течение времени, научиться его понимать и осознавать. И конечно же, он создает ту неповторимую атмосферу волшебства, которая бывает только в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Новый год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Адвент-календари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могут быть самыми разными, главное, чтобы они помогали детям ощутить приближение чудесного праздника.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28795" y="214290"/>
            <a:ext cx="6000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857232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появления Деда Мороза .Узнайте  о Дедах Морозах из разных стран.(Просмотр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призентации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Дед Морозах)</a:t>
            </a:r>
            <a:endParaRPr lang="ru-RU" dirty="0"/>
          </a:p>
        </p:txBody>
      </p:sp>
      <p:pic>
        <p:nvPicPr>
          <p:cNvPr id="7170" name="Picture 2" descr="C:\Users\79876\Desktop\IMG_20221212_154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500174"/>
            <a:ext cx="2143140" cy="2714644"/>
          </a:xfrm>
          <a:prstGeom prst="rect">
            <a:avLst/>
          </a:prstGeom>
          <a:noFill/>
        </p:spPr>
      </p:pic>
      <p:pic>
        <p:nvPicPr>
          <p:cNvPr id="7171" name="Picture 3" descr="C:\Users\79876\Desktop\IMG_20221209_094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85926"/>
            <a:ext cx="3143240" cy="2428892"/>
          </a:xfrm>
          <a:prstGeom prst="rect">
            <a:avLst/>
          </a:prstGeom>
          <a:noFill/>
        </p:spPr>
      </p:pic>
      <p:pic>
        <p:nvPicPr>
          <p:cNvPr id="7172" name="Picture 4" descr="C:\Users\79876\Desktop\IMG_20221209_085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785926"/>
            <a:ext cx="3286116" cy="2428916"/>
          </a:xfrm>
          <a:prstGeom prst="rect">
            <a:avLst/>
          </a:prstGeom>
          <a:noFill/>
        </p:spPr>
      </p:pic>
      <p:pic>
        <p:nvPicPr>
          <p:cNvPr id="7173" name="Picture 5" descr="C:\Users\79876\Desktop\IMG_20221209_0853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4500570"/>
            <a:ext cx="5500726" cy="207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0"/>
            <a:ext cx="9358281" cy="6857999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15552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Сделайте новогодний подарок для своих друзей (Игрушку «Снеговик» из стаканчика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коктельных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трубочек)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214290"/>
            <a:ext cx="68580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декабря 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  <a:p>
            <a:pPr algn="ctr"/>
            <a:endParaRPr lang="ru-RU" sz="4000" dirty="0"/>
          </a:p>
        </p:txBody>
      </p:sp>
      <p:pic>
        <p:nvPicPr>
          <p:cNvPr id="8194" name="Picture 2" descr="C:\Users\79876\Desktop\IMG_20221213_103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2285984" cy="2286016"/>
          </a:xfrm>
          <a:prstGeom prst="rect">
            <a:avLst/>
          </a:prstGeom>
          <a:noFill/>
        </p:spPr>
      </p:pic>
      <p:pic>
        <p:nvPicPr>
          <p:cNvPr id="8196" name="Picture 4" descr="C:\Users\79876\Desktop\IMG_20221213_093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571612"/>
            <a:ext cx="3071834" cy="2214579"/>
          </a:xfrm>
          <a:prstGeom prst="rect">
            <a:avLst/>
          </a:prstGeom>
          <a:noFill/>
        </p:spPr>
      </p:pic>
      <p:pic>
        <p:nvPicPr>
          <p:cNvPr id="8197" name="Picture 5" descr="C:\Users\79876\Desktop\IMG_20221213_1042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14818"/>
            <a:ext cx="2428860" cy="2500330"/>
          </a:xfrm>
          <a:prstGeom prst="rect">
            <a:avLst/>
          </a:prstGeom>
          <a:noFill/>
        </p:spPr>
      </p:pic>
      <p:pic>
        <p:nvPicPr>
          <p:cNvPr id="8198" name="Picture 6" descr="C:\Users\79876\Desktop\IMG_20221213_0947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5" y="4143380"/>
            <a:ext cx="4071966" cy="2500330"/>
          </a:xfrm>
          <a:prstGeom prst="rect">
            <a:avLst/>
          </a:prstGeom>
          <a:noFill/>
        </p:spPr>
      </p:pic>
      <p:pic>
        <p:nvPicPr>
          <p:cNvPr id="8199" name="Picture 7" descr="C:\Users\79876\Desktop\IMG_20221213_0944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1697" y="4071918"/>
            <a:ext cx="1878021" cy="2643230"/>
          </a:xfrm>
          <a:prstGeom prst="rect">
            <a:avLst/>
          </a:prstGeom>
          <a:noFill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1571612"/>
            <a:ext cx="292895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281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0"/>
            <a:ext cx="7143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декабря 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57148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Сделайте бороду Деду Морозу 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79876\Desktop\IMG_20221215_085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6"/>
            <a:ext cx="2285984" cy="2643206"/>
          </a:xfrm>
          <a:prstGeom prst="rect">
            <a:avLst/>
          </a:prstGeom>
          <a:noFill/>
        </p:spPr>
      </p:pic>
      <p:pic>
        <p:nvPicPr>
          <p:cNvPr id="39939" name="Picture 3" descr="C:\Users\79876\Desktop\IMG_20221215_0909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000108"/>
            <a:ext cx="3500462" cy="2357454"/>
          </a:xfrm>
          <a:prstGeom prst="rect">
            <a:avLst/>
          </a:prstGeom>
          <a:noFill/>
        </p:spPr>
      </p:pic>
      <p:pic>
        <p:nvPicPr>
          <p:cNvPr id="39940" name="Picture 4" descr="C:\Users\79876\Desktop\IMG_20221215_0919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793" y="571480"/>
            <a:ext cx="2428925" cy="2786082"/>
          </a:xfrm>
          <a:prstGeom prst="rect">
            <a:avLst/>
          </a:prstGeom>
          <a:noFill/>
        </p:spPr>
      </p:pic>
      <p:pic>
        <p:nvPicPr>
          <p:cNvPr id="39941" name="Picture 5" descr="C:\Users\79876\Desktop\IMG_20221215_0925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42908" y="3214686"/>
            <a:ext cx="2143108" cy="3429024"/>
          </a:xfrm>
          <a:prstGeom prst="rect">
            <a:avLst/>
          </a:prstGeom>
          <a:noFill/>
        </p:spPr>
      </p:pic>
      <p:pic>
        <p:nvPicPr>
          <p:cNvPr id="39942" name="Picture 6" descr="C:\Users\79876\Desktop\IMG_20221215_0937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08" y="3500438"/>
            <a:ext cx="4357718" cy="3214710"/>
          </a:xfrm>
          <a:prstGeom prst="rect">
            <a:avLst/>
          </a:prstGeom>
          <a:noFill/>
        </p:spPr>
      </p:pic>
      <p:pic>
        <p:nvPicPr>
          <p:cNvPr id="39943" name="Picture 7" descr="C:\Users\79876\Desktop\IMG_20221215_0941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3571876"/>
            <a:ext cx="2428860" cy="3071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71660"/>
            <a:ext cx="9358281" cy="84296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-1357346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-714404"/>
            <a:ext cx="9001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Эстафеты  «Одень снеговика», «Угости Снеговика конфетой»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5" name="Picture 1" descr="C:\Users\79876\Desktop\IMG_20221216_163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2714644" cy="2643182"/>
          </a:xfrm>
          <a:prstGeom prst="rect">
            <a:avLst/>
          </a:prstGeom>
          <a:noFill/>
        </p:spPr>
      </p:pic>
      <p:pic>
        <p:nvPicPr>
          <p:cNvPr id="36866" name="Picture 2" descr="C:\Users\79876\Desktop\IMG_20221216_160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85728"/>
            <a:ext cx="2714644" cy="2643182"/>
          </a:xfrm>
          <a:prstGeom prst="rect">
            <a:avLst/>
          </a:prstGeom>
          <a:noFill/>
        </p:spPr>
      </p:pic>
      <p:pic>
        <p:nvPicPr>
          <p:cNvPr id="36867" name="Picture 3" descr="C:\Users\79876\Desktop\IMG_20221216_164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0"/>
            <a:ext cx="2857488" cy="2643182"/>
          </a:xfrm>
          <a:prstGeom prst="rect">
            <a:avLst/>
          </a:prstGeom>
          <a:noFill/>
        </p:spPr>
      </p:pic>
      <p:pic>
        <p:nvPicPr>
          <p:cNvPr id="36868" name="Picture 4" descr="C:\Users\79876\Desktop\IMG_20221216_1641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14686"/>
            <a:ext cx="2643175" cy="3000396"/>
          </a:xfrm>
          <a:prstGeom prst="rect">
            <a:avLst/>
          </a:prstGeom>
          <a:noFill/>
        </p:spPr>
      </p:pic>
      <p:pic>
        <p:nvPicPr>
          <p:cNvPr id="36869" name="Picture 5" descr="C:\Users\79876\Desktop\IMG_20221216_1609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3429000"/>
            <a:ext cx="3071834" cy="3000420"/>
          </a:xfrm>
          <a:prstGeom prst="rect">
            <a:avLst/>
          </a:prstGeom>
          <a:noFill/>
        </p:spPr>
      </p:pic>
      <p:pic>
        <p:nvPicPr>
          <p:cNvPr id="36870" name="Picture 6" descr="C:\Users\79876\Desktop\IMG_20221216_17255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84943" y="3214687"/>
            <a:ext cx="2759057" cy="3000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0"/>
            <a:ext cx="9358281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-1"/>
            <a:ext cx="835821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Эстафеты «Пробегите вдвоём в одних штанах», «Пингвины», «Баба- Яга на метле».</a:t>
            </a:r>
            <a:endParaRPr lang="ru-RU" b="1" i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 descr="C:\Users\79876\Desktop\IMG_20221219_095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2285984" cy="2571768"/>
          </a:xfrm>
          <a:prstGeom prst="rect">
            <a:avLst/>
          </a:prstGeom>
          <a:noFill/>
        </p:spPr>
      </p:pic>
      <p:pic>
        <p:nvPicPr>
          <p:cNvPr id="43011" name="Picture 3" descr="C:\Users\79876\Desktop\IMG_20221219_104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000504"/>
            <a:ext cx="2286016" cy="2428892"/>
          </a:xfrm>
          <a:prstGeom prst="rect">
            <a:avLst/>
          </a:prstGeom>
          <a:noFill/>
        </p:spPr>
      </p:pic>
      <p:pic>
        <p:nvPicPr>
          <p:cNvPr id="43012" name="Picture 4" descr="C:\Users\79876\Desktop\IMG_20221219_0948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071546"/>
            <a:ext cx="2286016" cy="2714644"/>
          </a:xfrm>
          <a:prstGeom prst="rect">
            <a:avLst/>
          </a:prstGeom>
          <a:noFill/>
        </p:spPr>
      </p:pic>
      <p:pic>
        <p:nvPicPr>
          <p:cNvPr id="43013" name="Picture 5" descr="C:\Users\79876\Desktop\IMG_20221219_0948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29066"/>
            <a:ext cx="2285984" cy="2428892"/>
          </a:xfrm>
          <a:prstGeom prst="rect">
            <a:avLst/>
          </a:prstGeom>
          <a:noFill/>
        </p:spPr>
      </p:pic>
      <p:pic>
        <p:nvPicPr>
          <p:cNvPr id="43014" name="Picture 6" descr="C:\Users\79876\Desktop\IMG_20221216_1615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1000108"/>
            <a:ext cx="3643338" cy="2714644"/>
          </a:xfrm>
          <a:prstGeom prst="rect">
            <a:avLst/>
          </a:prstGeom>
          <a:noFill/>
        </p:spPr>
      </p:pic>
      <p:pic>
        <p:nvPicPr>
          <p:cNvPr id="43015" name="Picture 7" descr="C:\Users\79876\Desktop\IMG_20221216_1644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3929066"/>
            <a:ext cx="3643338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1"/>
            <a:ext cx="9358281" cy="68579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214290"/>
            <a:ext cx="68580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  <a:p>
            <a:pPr algn="ctr"/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67032" y="785794"/>
            <a:ext cx="2809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Делаем муравейник (Торт)</a:t>
            </a:r>
          </a:p>
        </p:txBody>
      </p:sp>
      <p:pic>
        <p:nvPicPr>
          <p:cNvPr id="38913" name="Picture 1" descr="C:\Users\79876\Desktop\IMG_20221219_092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285984" cy="2714644"/>
          </a:xfrm>
          <a:prstGeom prst="rect">
            <a:avLst/>
          </a:prstGeom>
          <a:noFill/>
        </p:spPr>
      </p:pic>
      <p:pic>
        <p:nvPicPr>
          <p:cNvPr id="38914" name="Picture 2" descr="C:\Users\79876\Desktop\IMG_20221219_0928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214422"/>
            <a:ext cx="2857519" cy="2428892"/>
          </a:xfrm>
          <a:prstGeom prst="rect">
            <a:avLst/>
          </a:prstGeom>
          <a:noFill/>
        </p:spPr>
      </p:pic>
      <p:pic>
        <p:nvPicPr>
          <p:cNvPr id="38915" name="Picture 3" descr="C:\Users\79876\Desktop\IMG_20221219_0928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214422"/>
            <a:ext cx="2571768" cy="2357454"/>
          </a:xfrm>
          <a:prstGeom prst="rect">
            <a:avLst/>
          </a:prstGeom>
          <a:noFill/>
        </p:spPr>
      </p:pic>
      <p:pic>
        <p:nvPicPr>
          <p:cNvPr id="38916" name="Picture 4" descr="C:\Users\79876\Desktop\IMG_20221219_0933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0" y="4071942"/>
            <a:ext cx="2857488" cy="2617711"/>
          </a:xfrm>
          <a:prstGeom prst="rect">
            <a:avLst/>
          </a:prstGeom>
          <a:noFill/>
        </p:spPr>
      </p:pic>
      <p:pic>
        <p:nvPicPr>
          <p:cNvPr id="38918" name="Picture 6" descr="C:\Users\79876\Desktop\IMG_20221219_094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4071942"/>
            <a:ext cx="4143372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-214338"/>
            <a:ext cx="9358281" cy="70723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00232" y="0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428860" y="642918"/>
            <a:ext cx="6715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Сделайте карнавальные маски и устройте карнавал.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79876\Desktop\IMG_20221226_154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1928794" cy="2786058"/>
          </a:xfrm>
          <a:prstGeom prst="rect">
            <a:avLst/>
          </a:prstGeom>
          <a:noFill/>
        </p:spPr>
      </p:pic>
      <p:pic>
        <p:nvPicPr>
          <p:cNvPr id="2051" name="Picture 3" descr="C:\Users\79876\Desktop\IMG_20221226_1557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071546"/>
            <a:ext cx="3286148" cy="2286016"/>
          </a:xfrm>
          <a:prstGeom prst="rect">
            <a:avLst/>
          </a:prstGeom>
          <a:noFill/>
        </p:spPr>
      </p:pic>
      <p:pic>
        <p:nvPicPr>
          <p:cNvPr id="2052" name="Picture 4" descr="C:\Users\79876\Desktop\IMG_20221227_0843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3714752"/>
            <a:ext cx="4286280" cy="3000397"/>
          </a:xfrm>
          <a:prstGeom prst="rect">
            <a:avLst/>
          </a:prstGeom>
          <a:noFill/>
        </p:spPr>
      </p:pic>
      <p:pic>
        <p:nvPicPr>
          <p:cNvPr id="2053" name="Picture 5" descr="C:\Users\79876\Desktop\IMG_20221227_085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1142984"/>
            <a:ext cx="2143140" cy="2428868"/>
          </a:xfrm>
          <a:prstGeom prst="rect">
            <a:avLst/>
          </a:prstGeom>
          <a:noFill/>
        </p:spPr>
      </p:pic>
      <p:pic>
        <p:nvPicPr>
          <p:cNvPr id="2054" name="Picture 6" descr="C:\Users\79876\Desktop\IMG_20221227_0849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29000"/>
            <a:ext cx="2143076" cy="3214710"/>
          </a:xfrm>
          <a:prstGeom prst="rect">
            <a:avLst/>
          </a:prstGeom>
          <a:noFill/>
        </p:spPr>
      </p:pic>
      <p:pic>
        <p:nvPicPr>
          <p:cNvPr id="2055" name="Picture 7" descr="C:\Users\79876\Desktop\IMG_20221226_1745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3571876"/>
            <a:ext cx="1928826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-214338"/>
            <a:ext cx="9358281" cy="707233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0"/>
            <a:ext cx="72152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64291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Ура! Новогодний утренник!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C:\Users\79876\Desktop\IMG_20221223_183836_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2571704" cy="2357454"/>
          </a:xfrm>
          <a:prstGeom prst="rect">
            <a:avLst/>
          </a:prstGeom>
          <a:noFill/>
        </p:spPr>
      </p:pic>
      <p:pic>
        <p:nvPicPr>
          <p:cNvPr id="45059" name="Picture 3" descr="C:\Users\79876\Desktop\IMG_20221223_184440_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643050"/>
            <a:ext cx="2643206" cy="2071702"/>
          </a:xfrm>
          <a:prstGeom prst="rect">
            <a:avLst/>
          </a:prstGeom>
          <a:noFill/>
        </p:spPr>
      </p:pic>
      <p:pic>
        <p:nvPicPr>
          <p:cNvPr id="45060" name="Picture 4" descr="C:\Users\79876\Desktop\IMG_20221223_184447_9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357298"/>
            <a:ext cx="3071834" cy="2000264"/>
          </a:xfrm>
          <a:prstGeom prst="rect">
            <a:avLst/>
          </a:prstGeom>
          <a:noFill/>
        </p:spPr>
      </p:pic>
      <p:pic>
        <p:nvPicPr>
          <p:cNvPr id="45061" name="Picture 5" descr="C:\Users\79876\Desktop\IMG_20221223_184457_2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143380"/>
            <a:ext cx="2571768" cy="2357454"/>
          </a:xfrm>
          <a:prstGeom prst="rect">
            <a:avLst/>
          </a:prstGeom>
          <a:noFill/>
        </p:spPr>
      </p:pic>
      <p:pic>
        <p:nvPicPr>
          <p:cNvPr id="45063" name="Picture 7" descr="C:\Users\79876\Desktop\IMG_20221223_184727_5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29000"/>
            <a:ext cx="2857488" cy="3143272"/>
          </a:xfrm>
          <a:prstGeom prst="rect">
            <a:avLst/>
          </a:prstGeom>
          <a:noFill/>
        </p:spPr>
      </p:pic>
      <p:pic>
        <p:nvPicPr>
          <p:cNvPr id="45064" name="Picture 8" descr="C:\Users\79876\Desktop\IMG_20221223_184743_8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4071942"/>
            <a:ext cx="3143240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-214338"/>
            <a:ext cx="9358281" cy="707233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0"/>
            <a:ext cx="7000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09612" y="714356"/>
            <a:ext cx="3276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Сделайте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ледяные композиции.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79876\Desktop\IMG_20221228_153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571612"/>
            <a:ext cx="3214710" cy="2071702"/>
          </a:xfrm>
          <a:prstGeom prst="rect">
            <a:avLst/>
          </a:prstGeom>
          <a:noFill/>
        </p:spPr>
      </p:pic>
      <p:pic>
        <p:nvPicPr>
          <p:cNvPr id="2051" name="Picture 3" descr="C:\Users\79876\Desktop\IMG_20221228_142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14480" cy="1143008"/>
          </a:xfrm>
          <a:prstGeom prst="rect">
            <a:avLst/>
          </a:prstGeom>
          <a:noFill/>
        </p:spPr>
      </p:pic>
      <p:pic>
        <p:nvPicPr>
          <p:cNvPr id="1026" name="Picture 2" descr="C:\Users\79876\Desktop\IMG_20221230_0948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357298"/>
            <a:ext cx="1928794" cy="2071702"/>
          </a:xfrm>
          <a:prstGeom prst="rect">
            <a:avLst/>
          </a:prstGeom>
          <a:noFill/>
        </p:spPr>
      </p:pic>
      <p:pic>
        <p:nvPicPr>
          <p:cNvPr id="1027" name="Picture 3" descr="C:\Users\79876\Desktop\IMG_20221229_1347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714356"/>
            <a:ext cx="2357486" cy="2071702"/>
          </a:xfrm>
          <a:prstGeom prst="rect">
            <a:avLst/>
          </a:prstGeom>
          <a:noFill/>
        </p:spPr>
      </p:pic>
      <p:pic>
        <p:nvPicPr>
          <p:cNvPr id="1028" name="Picture 4" descr="C:\Users\79876\Desktop\IMG_20221230_0949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29066"/>
            <a:ext cx="2786050" cy="2643206"/>
          </a:xfrm>
          <a:prstGeom prst="rect">
            <a:avLst/>
          </a:prstGeom>
          <a:noFill/>
        </p:spPr>
      </p:pic>
      <p:pic>
        <p:nvPicPr>
          <p:cNvPr id="1029" name="Picture 5" descr="C:\Users\79876\Desktop\IMG_20221230_095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3714752"/>
            <a:ext cx="2714644" cy="2571768"/>
          </a:xfrm>
          <a:prstGeom prst="rect">
            <a:avLst/>
          </a:prstGeom>
          <a:noFill/>
        </p:spPr>
      </p:pic>
      <p:pic>
        <p:nvPicPr>
          <p:cNvPr id="1030" name="Picture 6" descr="C:\Users\79876\Desktop\IMG_20221229_1343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2" y="4000504"/>
            <a:ext cx="2214578" cy="2500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-214338"/>
            <a:ext cx="9358281" cy="7072338"/>
          </a:xfrm>
          <a:prstGeom prst="rect">
            <a:avLst/>
          </a:prstGeom>
          <a:noFill/>
        </p:spPr>
      </p:pic>
      <p:pic>
        <p:nvPicPr>
          <p:cNvPr id="2050" name="Picture 2" descr="C:\Users\79876\Desktop\IMG_20221230_101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0"/>
            <a:ext cx="3071834" cy="2500306"/>
          </a:xfrm>
          <a:prstGeom prst="rect">
            <a:avLst/>
          </a:prstGeom>
          <a:noFill/>
        </p:spPr>
      </p:pic>
      <p:pic>
        <p:nvPicPr>
          <p:cNvPr id="1026" name="Picture 2" descr="C:\Users\79876\Desktop\IMG_20221230_102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214686"/>
            <a:ext cx="2500330" cy="3286148"/>
          </a:xfrm>
          <a:prstGeom prst="rect">
            <a:avLst/>
          </a:prstGeom>
          <a:noFill/>
        </p:spPr>
      </p:pic>
      <p:pic>
        <p:nvPicPr>
          <p:cNvPr id="1027" name="Picture 3" descr="C:\Users\79876\Desktop\IMG_20221230_1015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4686"/>
            <a:ext cx="3143240" cy="3071834"/>
          </a:xfrm>
          <a:prstGeom prst="rect">
            <a:avLst/>
          </a:prstGeom>
          <a:noFill/>
        </p:spPr>
      </p:pic>
      <p:pic>
        <p:nvPicPr>
          <p:cNvPr id="1028" name="Picture 4" descr="C:\Users\79876\Desktop\IMG_20221230_1013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214686"/>
            <a:ext cx="2786082" cy="3071834"/>
          </a:xfrm>
          <a:prstGeom prst="rect">
            <a:avLst/>
          </a:prstGeom>
          <a:noFill/>
        </p:spPr>
      </p:pic>
      <p:pic>
        <p:nvPicPr>
          <p:cNvPr id="3" name="Picture 2" descr="C:\Users\79876\Desktop\IMG_20221230_1018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0"/>
            <a:ext cx="3071834" cy="2500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9058" y="357166"/>
            <a:ext cx="3677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57554" y="1500174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календарь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– это в первую очередь игра, которая направлена на развитие интереса к любой деятельности детей, развитию самостоятельности и повышению самооценки ребенка.  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календарь способствует развитию внимания, наблюдательности. Формирует интерес и любознательность к окружающей среде. 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календарь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педагогов – это  своеобразный план деятельности.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 его помощью педагог может заранее продумать все методы и приемы обучения и воспитания детей, а так же видеть путь достижения поставленной цели.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-214338"/>
            <a:ext cx="9358281" cy="707233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0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33538" y="642918"/>
            <a:ext cx="3276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76497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Сделайте символ года (Кролика)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-571528"/>
            <a:ext cx="9358281" cy="7072338"/>
          </a:xfrm>
          <a:prstGeom prst="rect">
            <a:avLst/>
          </a:prstGeom>
          <a:noFill/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Сделайте символ года (Кролика)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8662" y="-500090"/>
            <a:ext cx="77153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endParaRPr lang="en-US" sz="4000" b="1" i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i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79876\Desktop\IMG_20221227_090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0"/>
            <a:ext cx="1571636" cy="2000240"/>
          </a:xfrm>
          <a:prstGeom prst="rect">
            <a:avLst/>
          </a:prstGeom>
          <a:noFill/>
        </p:spPr>
      </p:pic>
      <p:pic>
        <p:nvPicPr>
          <p:cNvPr id="1027" name="Picture 3" descr="C:\Users\79876\Desktop\IMG_20221227_092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929066"/>
            <a:ext cx="3429024" cy="2428892"/>
          </a:xfrm>
          <a:prstGeom prst="rect">
            <a:avLst/>
          </a:prstGeom>
          <a:noFill/>
        </p:spPr>
      </p:pic>
      <p:pic>
        <p:nvPicPr>
          <p:cNvPr id="1028" name="Picture 4" descr="C:\Users\79876\Desktop\IMG_20221227_0952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1142984"/>
            <a:ext cx="3429024" cy="2428892"/>
          </a:xfrm>
          <a:prstGeom prst="rect">
            <a:avLst/>
          </a:prstGeom>
          <a:noFill/>
        </p:spPr>
      </p:pic>
      <p:pic>
        <p:nvPicPr>
          <p:cNvPr id="1029" name="Picture 5" descr="C:\Users\79876\Desktop\IMG_20221227_0953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857232"/>
            <a:ext cx="1571636" cy="2428892"/>
          </a:xfrm>
          <a:prstGeom prst="rect">
            <a:avLst/>
          </a:prstGeom>
          <a:noFill/>
        </p:spPr>
      </p:pic>
      <p:pic>
        <p:nvPicPr>
          <p:cNvPr id="1030" name="Picture 6" descr="C:\Users\79876\Desktop\IMG_20221227_0952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18" y="714356"/>
            <a:ext cx="1657248" cy="2428892"/>
          </a:xfrm>
          <a:prstGeom prst="rect">
            <a:avLst/>
          </a:prstGeom>
          <a:noFill/>
        </p:spPr>
      </p:pic>
      <p:pic>
        <p:nvPicPr>
          <p:cNvPr id="1031" name="Picture 7" descr="C:\Users\79876\Desktop\IMG_20221227_0956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3857628"/>
            <a:ext cx="3429024" cy="2428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281" cy="707233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0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декабря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57148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Сделайте открытки своим близким.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Users\79876\Desktop\IMG_20221220_161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14356"/>
            <a:ext cx="2143140" cy="2786082"/>
          </a:xfrm>
          <a:prstGeom prst="rect">
            <a:avLst/>
          </a:prstGeom>
          <a:noFill/>
        </p:spPr>
      </p:pic>
      <p:pic>
        <p:nvPicPr>
          <p:cNvPr id="48131" name="Picture 3" descr="C:\Users\79876\Desktop\IMG_20221220_161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2214546" cy="3000372"/>
          </a:xfrm>
          <a:prstGeom prst="rect">
            <a:avLst/>
          </a:prstGeom>
          <a:noFill/>
        </p:spPr>
      </p:pic>
      <p:pic>
        <p:nvPicPr>
          <p:cNvPr id="48132" name="Picture 4" descr="C:\Users\79876\Desktop\IMG_20221220_1614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785794"/>
            <a:ext cx="2357422" cy="2714644"/>
          </a:xfrm>
          <a:prstGeom prst="rect">
            <a:avLst/>
          </a:prstGeom>
          <a:noFill/>
        </p:spPr>
      </p:pic>
      <p:pic>
        <p:nvPicPr>
          <p:cNvPr id="48133" name="Picture 5" descr="C:\Users\79876\Desktop\IMG_20221220_1622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1000108"/>
            <a:ext cx="2500330" cy="2428891"/>
          </a:xfrm>
          <a:prstGeom prst="rect">
            <a:avLst/>
          </a:prstGeom>
          <a:noFill/>
        </p:spPr>
      </p:pic>
      <p:pic>
        <p:nvPicPr>
          <p:cNvPr id="48134" name="Picture 6" descr="C:\Users\79876\Desktop\IMG_20221220_1628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714752"/>
            <a:ext cx="2285984" cy="3143248"/>
          </a:xfrm>
          <a:prstGeom prst="rect">
            <a:avLst/>
          </a:prstGeom>
          <a:noFill/>
        </p:spPr>
      </p:pic>
      <p:pic>
        <p:nvPicPr>
          <p:cNvPr id="48135" name="Picture 7" descr="C:\Users\79876\Desktop\IMG_20221221_1100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3786190"/>
            <a:ext cx="3714776" cy="3071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281" y="-214338"/>
            <a:ext cx="9358281" cy="7072338"/>
          </a:xfrm>
          <a:prstGeom prst="rect">
            <a:avLst/>
          </a:prstGeom>
          <a:noFill/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357422" y="0"/>
            <a:ext cx="6000792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Ожидаемый и полученный результат: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-Дети проявляют инициативность и самостоятельность в разных видах деятельности – игре, общении, конструировании и др. Способны выбирать себе род занятий, участников совместной деятельности, обнаруживает способность к воплощению разнообразных замыслов;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-Стали активно взаимодействовать со сверстниками и взрослыми, участвовать в совместных играх. Способны договариваться, учитывать интересы и чувства других, сопереживать неудачам и радоваться успехам других, стараться разрешать конфликты;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-Дети стали обладает развитым воображением, которое реализуется в разных видах деятельности. Способны к фантазии, воображению, творчеству, что интенсивно развивается и проявляется в игре.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-Творческие способности воспитанников стали также проявляются в рисовании, придумывании сказок, танцах, пении и т. п. Ребята могут фантазировать вслух, играть звуками и словами. Хорошо понимают устную речь и могут выражать свои мысли и желания;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-У детей развита крупная и мелкая моторика. Они могут контролировать свои движения и управлять ими, обладают развитой потребностью бегать, прыгать, мастерить поделки из различных материалов и т. п. 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-Дети проявляют любознательность, задают вопросы, интересуются причинно-следственными связями (как? почему? зачем, пытаются самостоятельно придумывать объяснения явлениям природы и поступкам людей. Склонны наблюдать, экспериментировать.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881" y="-61938"/>
            <a:ext cx="9358281" cy="70723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3108" y="142852"/>
            <a:ext cx="60722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i="1" strike="noStrike" spc="-1" dirty="0" smtClean="0">
              <a:solidFill>
                <a:srgbClr val="FF0000"/>
              </a:solidFill>
              <a:latin typeface="Times New Roman"/>
            </a:endParaRPr>
          </a:p>
          <a:p>
            <a:pPr algn="ctr"/>
            <a:endParaRPr lang="ru-RU" sz="4000" b="1" i="1" spc="-1" dirty="0">
              <a:solidFill>
                <a:srgbClr val="FF0000"/>
              </a:solidFill>
              <a:latin typeface="Times New Roman"/>
            </a:endParaRPr>
          </a:p>
          <a:p>
            <a:pPr algn="ctr"/>
            <a:r>
              <a:rPr lang="ru-RU" sz="4000" b="1" i="1" strike="noStrike" spc="-1" dirty="0" smtClean="0">
                <a:solidFill>
                  <a:srgbClr val="FF0000"/>
                </a:solidFill>
                <a:latin typeface="Times New Roman"/>
              </a:rPr>
              <a:t>Спасибо  за внимание!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428868"/>
            <a:ext cx="492922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71736" y="571480"/>
            <a:ext cx="58579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такое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адвент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календарь</a:t>
            </a:r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6116" y="2690336"/>
            <a:ext cx="4857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Слово «</a:t>
            </a:r>
            <a:r>
              <a:rPr lang="ru-RU" spc="-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адвент</a:t>
            </a:r>
            <a:r>
              <a:rPr lang="ru-RU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происходит от латинского термина «</a:t>
            </a:r>
            <a:r>
              <a:rPr lang="ru-RU" spc="-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adventus</a:t>
            </a:r>
            <a:r>
              <a:rPr lang="ru-RU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и обозначает «пришествие, приход».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Адвент</a:t>
            </a:r>
            <a:r>
              <a:rPr lang="ru-RU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календарь - это календарь ожидания.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86182" y="357166"/>
            <a:ext cx="2265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i="1" spc="-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История</a:t>
            </a:r>
            <a:endParaRPr lang="ru-RU" sz="4000" b="1" i="1" spc="-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1071538" y="1571612"/>
            <a:ext cx="3467160" cy="4207364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214942" y="1500174"/>
            <a:ext cx="32147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Первый </a:t>
            </a:r>
            <a:r>
              <a:rPr lang="ru-RU" spc="-1" dirty="0" err="1" smtClean="0">
                <a:solidFill>
                  <a:srgbClr val="000000"/>
                </a:solidFill>
                <a:latin typeface="Times New Roman"/>
              </a:rPr>
              <a:t>адвент-календарь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 для детей сделала мама маленького Герхарда </a:t>
            </a:r>
            <a:r>
              <a:rPr lang="ru-RU" spc="-1" dirty="0" err="1" smtClean="0">
                <a:solidFill>
                  <a:srgbClr val="000000"/>
                </a:solidFill>
                <a:latin typeface="Times New Roman"/>
              </a:rPr>
              <a:t>Ланга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, который  замучил ее вопросами о том, когда же наступит Рождество. Женщина сделала для него картонный календарь с окошечками. Сын мог открыть только одно в день и забрать спрятанное за дверками маленькое печенье. Сколько печений еще нужно было съесть – столько дней оставалось до главного праздника.</a:t>
            </a:r>
            <a:endParaRPr lang="ru-RU" spc="-1" dirty="0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72289"/>
          </a:xfrm>
          <a:prstGeom prst="rect">
            <a:avLst/>
          </a:prstGeom>
          <a:noFill/>
        </p:spPr>
      </p:pic>
      <p:pic>
        <p:nvPicPr>
          <p:cNvPr id="3" name="Рисунок 4"/>
          <p:cNvPicPr/>
          <p:nvPr/>
        </p:nvPicPr>
        <p:blipFill>
          <a:blip r:embed="rId3"/>
          <a:stretch/>
        </p:blipFill>
        <p:spPr>
          <a:xfrm flipH="1">
            <a:off x="357158" y="571480"/>
            <a:ext cx="2964942" cy="4123896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428992" y="714356"/>
            <a:ext cx="50720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В 1908 году Герхард </a:t>
            </a:r>
            <a:r>
              <a:rPr lang="ru-RU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Ланг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распечатал первый календарь с 24 картинками, за которыми можно было спрятать сладости. Затем он запустил целое производство и постоянно совершенствовал свое изобретение</a:t>
            </a:r>
            <a:endParaRPr lang="ru-RU" dirty="0"/>
          </a:p>
        </p:txBody>
      </p:sp>
      <p:pic>
        <p:nvPicPr>
          <p:cNvPr id="5" name="Рисунок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500430" y="2714620"/>
            <a:ext cx="5072098" cy="32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28860" y="428604"/>
            <a:ext cx="4286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Выбор модели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728" y="1357298"/>
            <a:ext cx="29289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выбрала календарь в виде новогоднего гнома с кармашками.. Думаю, что данный проект буду реализовать и в дальнейшем, в  своей работе.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79876\Desktop\IMG_20221227_074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57298"/>
            <a:ext cx="3800420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39510" y="428605"/>
            <a:ext cx="1646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428736"/>
            <a:ext cx="6000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Формировать понятие 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«праздник»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его характерные особенности и значение в жизни людей на примере Нового года; представления о календаре, обобщить знания о календарном годе, раскрыть смысл новогоднего праздника, подготовиться к нему.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876\Desktop\1641913764_1-adonius-club-p-novogodnii-fon-dlya-afish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25306" y="285728"/>
            <a:ext cx="2304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4000" b="1" i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6050" y="1028343"/>
            <a:ext cx="55721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Расширить представления детей об общенародном празднике Новогодней елки.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Разобрать понятие праздник –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Новый год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выделить его характерные особенности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атрибутика, отношение и настроение людей, правила поведения, традиции.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Вызвать желание участвовать в подготовке к празднику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(украшение группы, изготовление пособий, поделок,.)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Закреплять знания об атрибутах новогоднего праздника.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пробуждать интерес к творчеству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Способствовать развитию речевого общения, обогащению и расширению словаря.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Создать позитивный настрой в преддверии новогоднего праздника.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882</Words>
  <Application>Microsoft Office PowerPoint</Application>
  <PresentationFormat>Экран (4:3)</PresentationFormat>
  <Paragraphs>139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Microsoft YaHei</vt:lpstr>
      <vt:lpstr>Arial</vt:lpstr>
      <vt:lpstr>Calibri</vt:lpstr>
      <vt:lpstr>Constantia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 Видякин</dc:creator>
  <cp:lastModifiedBy>user</cp:lastModifiedBy>
  <cp:revision>40</cp:revision>
  <dcterms:created xsi:type="dcterms:W3CDTF">2022-12-24T16:48:44Z</dcterms:created>
  <dcterms:modified xsi:type="dcterms:W3CDTF">2023-05-10T09:02:18Z</dcterms:modified>
</cp:coreProperties>
</file>