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6" r:id="rId2"/>
    <p:sldMasterId id="2147483688" r:id="rId3"/>
  </p:sldMasterIdLst>
  <p:sldIdLst>
    <p:sldId id="337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78" r:id="rId12"/>
    <p:sldId id="348" r:id="rId13"/>
    <p:sldId id="351" r:id="rId14"/>
    <p:sldId id="355" r:id="rId15"/>
    <p:sldId id="353" r:id="rId16"/>
    <p:sldId id="356" r:id="rId17"/>
    <p:sldId id="357" r:id="rId18"/>
    <p:sldId id="358" r:id="rId19"/>
    <p:sldId id="379" r:id="rId20"/>
    <p:sldId id="359" r:id="rId21"/>
    <p:sldId id="363" r:id="rId22"/>
    <p:sldId id="361" r:id="rId23"/>
    <p:sldId id="362" r:id="rId24"/>
    <p:sldId id="377" r:id="rId25"/>
    <p:sldId id="388" r:id="rId26"/>
    <p:sldId id="364" r:id="rId27"/>
    <p:sldId id="366" r:id="rId28"/>
    <p:sldId id="365" r:id="rId29"/>
    <p:sldId id="367" r:id="rId30"/>
    <p:sldId id="368" r:id="rId31"/>
    <p:sldId id="380" r:id="rId32"/>
    <p:sldId id="381" r:id="rId33"/>
    <p:sldId id="369" r:id="rId34"/>
    <p:sldId id="370" r:id="rId35"/>
    <p:sldId id="371" r:id="rId36"/>
    <p:sldId id="372" r:id="rId37"/>
    <p:sldId id="392" r:id="rId38"/>
    <p:sldId id="390" r:id="rId39"/>
    <p:sldId id="391" r:id="rId40"/>
    <p:sldId id="389" r:id="rId41"/>
    <p:sldId id="382" r:id="rId42"/>
    <p:sldId id="386" r:id="rId43"/>
    <p:sldId id="385" r:id="rId44"/>
    <p:sldId id="373" r:id="rId45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7" name="Рисунок 76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8" name="Рисунок 77"/>
          <p:cNvPicPr/>
          <p:nvPr/>
        </p:nvPicPr>
        <p:blipFill>
          <a:blip r:embed="rId2" cstate="print"/>
          <a:stretch/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BD02-4974-4446-AFDC-B615C5B3451E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F65D0-B821-4E16-BC07-77723C9269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44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43523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53934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38492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06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31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116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1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65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42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76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5541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48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95707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4044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3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51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36953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13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56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70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Образец заголовка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/>
          </a:p>
          <a:p>
            <a:pPr marL="343080" indent="-342720">
              <a:lnSpc>
                <a:spcPct val="100000"/>
              </a:lnSpc>
              <a:buFont typeface="Arial"/>
              <a:buChar char="•"/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структурыОбразец текста</a:t>
            </a:r>
            <a:endParaRPr/>
          </a:p>
          <a:p>
            <a:pPr marL="743040" lvl="1" indent="-285480">
              <a:lnSpc>
                <a:spcPct val="100000"/>
              </a:lnSpc>
              <a:buFont typeface="Arial"/>
              <a:buChar char="–"/>
            </a:pPr>
            <a:r>
              <a:rPr lang="ru-RU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/>
          </a:p>
          <a:p>
            <a:pPr marL="1143000" lvl="2" indent="-228240">
              <a:lnSpc>
                <a:spcPct val="100000"/>
              </a:lnSpc>
              <a:buFont typeface="Arial"/>
              <a:buChar char="•"/>
            </a:pPr>
            <a:r>
              <a:rPr lang="ru-RU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/>
          </a:p>
          <a:p>
            <a:pPr marL="1600200" lvl="3" indent="-228240">
              <a:lnSpc>
                <a:spcPct val="100000"/>
              </a:lnSpc>
              <a:buFont typeface="Arial"/>
              <a:buChar char="–"/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/>
          </a:p>
          <a:p>
            <a:pPr marL="2057400" lvl="4" indent="-228240">
              <a:lnSpc>
                <a:spcPct val="100000"/>
              </a:lnSpc>
              <a:buFont typeface="Arial"/>
              <a:buChar char="»"/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5.10.17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D89C439-E92F-4441-A640-48D9B5155055}" type="slidenum">
              <a:rPr lang="ru-RU" sz="12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0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544765E-0606-49BA-8CA6-ABE72582DCE5}" type="datetimeFigureOut">
              <a:rPr lang="ru-RU" smtClean="0">
                <a:solidFill>
                  <a:srgbClr val="69676D"/>
                </a:solidFill>
              </a:rPr>
              <a:pPr/>
              <a:t>08.09.2021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1F2B197-CEBF-4E88-97B2-2D4E0F7A6ED3}" type="slidenum">
              <a:rPr lang="ru-RU" smtClean="0">
                <a:solidFill>
                  <a:srgbClr val="69676D"/>
                </a:solidFill>
              </a:rPr>
              <a:pPr/>
              <a:t>‹#›</a:t>
            </a:fld>
            <a:endParaRPr lang="ru-RU" dirty="0">
              <a:solidFill>
                <a:srgbClr val="69676D"/>
              </a:solidFill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4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7240" y="0"/>
            <a:ext cx="7772400" cy="714379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CC0000"/>
                </a:solidFill>
                <a:ea typeface="Lucida Sans Unicode" pitchFamily="34" charset="0"/>
              </a:rPr>
              <a:t>Министерство образования РМ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9166" y="724513"/>
            <a:ext cx="6915176" cy="1857388"/>
          </a:xfrm>
        </p:spPr>
        <p:txBody>
          <a:bodyPr>
            <a:normAutofit fontScale="55000" lnSpcReduction="20000"/>
          </a:bodyPr>
          <a:lstStyle/>
          <a:p>
            <a:r>
              <a:rPr lang="ru-RU" sz="5700" b="1" i="1" dirty="0" smtClean="0">
                <a:solidFill>
                  <a:srgbClr val="CC0000"/>
                </a:solidFill>
                <a:ea typeface="Lucida Sans Unicode" pitchFamily="34" charset="0"/>
              </a:rPr>
              <a:t>Портфолио</a:t>
            </a:r>
            <a:r>
              <a:rPr lang="ru-RU" sz="5700" i="1" dirty="0" smtClean="0">
                <a:solidFill>
                  <a:srgbClr val="000099"/>
                </a:solidFill>
                <a:ea typeface="Lucida Sans Unicode" pitchFamily="34" charset="0"/>
              </a:rPr>
              <a:t> </a:t>
            </a:r>
            <a: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4500" i="1" dirty="0" smtClean="0">
                <a:solidFill>
                  <a:srgbClr val="000099"/>
                </a:solidFill>
                <a:ea typeface="Lucida Sans Unicode" pitchFamily="34" charset="0"/>
              </a:rPr>
              <a:t>Федяевой Оксаны Сергеевны, </a:t>
            </a:r>
            <a:br>
              <a:rPr lang="ru-RU" sz="45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4500" i="1" dirty="0" smtClean="0">
                <a:solidFill>
                  <a:srgbClr val="000099"/>
                </a:solidFill>
                <a:ea typeface="Lucida Sans Unicode" pitchFamily="34" charset="0"/>
              </a:rPr>
              <a:t>воспитателя </a:t>
            </a:r>
            <a:r>
              <a:rPr lang="ru-RU" sz="4500" i="1" dirty="0" smtClean="0">
                <a:solidFill>
                  <a:srgbClr val="000099"/>
                </a:solidFill>
                <a:ea typeface="Lucida Sans Unicode" pitchFamily="34" charset="0"/>
              </a:rPr>
              <a:t>МАДОУ </a:t>
            </a:r>
            <a:r>
              <a:rPr lang="ru-RU" sz="4500" i="1" dirty="0" smtClean="0">
                <a:solidFill>
                  <a:srgbClr val="000099"/>
                </a:solidFill>
                <a:ea typeface="Lucida Sans Unicode" pitchFamily="34" charset="0"/>
              </a:rPr>
              <a:t>«Детский сад №82 комбинированного вида», г.о. Саранск</a:t>
            </a:r>
            <a: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000099"/>
                </a:solidFill>
                <a:ea typeface="Lucida Sans Unicode" pitchFamily="34" charset="0"/>
              </a:rPr>
            </a:br>
            <a:endParaRPr lang="ru-RU" dirty="0"/>
          </a:p>
        </p:txBody>
      </p:sp>
      <p:sp>
        <p:nvSpPr>
          <p:cNvPr id="7" name="CustomShape 3"/>
          <p:cNvSpPr/>
          <p:nvPr/>
        </p:nvSpPr>
        <p:spPr>
          <a:xfrm>
            <a:off x="3383281" y="1991227"/>
            <a:ext cx="5618520" cy="371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Дата рождения: 16.04.1992 г.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Профессиональное образование: высшее, 15.06.2015 ФГБОУ ВО «МГПИ им. М. Е. </a:t>
            </a:r>
            <a:r>
              <a:rPr lang="ru-RU" sz="1600" b="1" strike="noStrike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Евсевьева</a:t>
            </a: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», факультет психологии и дефектологии, Психолого-педагогическое образование, профиль подготовки Психология и социальная педагогика (</a:t>
            </a:r>
            <a:r>
              <a:rPr lang="ru-RU" sz="1600" b="1" strike="noStrike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бакалавриат</a:t>
            </a: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); 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30. 06. 2017 ФГБОУ ВО «МГПИ им. М. Е. </a:t>
            </a:r>
            <a:r>
              <a:rPr lang="ru-RU" sz="1600" b="1" strike="noStrike" spc="-1" dirty="0" err="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Евсевьева</a:t>
            </a: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» 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факультет психологии и дефектологии, Специальное (дефектологическое) образование магистерской программы «Дефектологическое сопровождение субъектов образования».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Профессиональная переподготовка:  30.12.2016  ГБОУ ДПО (ПК) С «Мордовский республиканский институт образования»                                                                                     Стаж педагогической работы (по специальности): </a:t>
            </a:r>
            <a:r>
              <a:rPr lang="ru-RU" sz="1600" b="1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6 лет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Общий трудовой стаж: </a:t>
            </a:r>
            <a:r>
              <a:rPr lang="ru-RU" sz="1600" b="1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6 лет </a:t>
            </a:r>
            <a:endParaRPr sz="1600" dirty="0"/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Квалификационная категория: </a:t>
            </a:r>
            <a:r>
              <a:rPr lang="ru-RU" sz="1600" b="1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первая категория </a:t>
            </a:r>
          </a:p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Дата </a:t>
            </a: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последней аттестации: </a:t>
            </a:r>
            <a:r>
              <a:rPr lang="ru-RU" sz="1600" b="1" strike="noStrike" spc="-1" dirty="0" smtClean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- </a:t>
            </a:r>
            <a:r>
              <a:rPr lang="ru-RU" sz="1600" b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5.10.2016 г.</a:t>
            </a:r>
            <a:endParaRPr sz="16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Занимаемая должность: воспитатель</a:t>
            </a:r>
            <a:endParaRPr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3" t="4191" r="17272" b="30286"/>
          <a:stretch/>
        </p:blipFill>
        <p:spPr>
          <a:xfrm>
            <a:off x="156755" y="2147982"/>
            <a:ext cx="3226526" cy="449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36" y="1112845"/>
            <a:ext cx="3539939" cy="500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Balbesina\Desktop\дипломы на атестацию\7806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22" y="1112846"/>
            <a:ext cx="3383603" cy="500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1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34950"/>
            <a:ext cx="7772400" cy="1470025"/>
          </a:xfrm>
        </p:spPr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5" y="1594168"/>
            <a:ext cx="3735115" cy="5130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820" y="1594168"/>
            <a:ext cx="3638837" cy="500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6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420688"/>
            <a:ext cx="4249737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3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2851" b="2539"/>
          <a:stretch>
            <a:fillRect/>
          </a:stretch>
        </p:blipFill>
        <p:spPr bwMode="auto">
          <a:xfrm>
            <a:off x="611559" y="548680"/>
            <a:ext cx="4031267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82" y="548680"/>
            <a:ext cx="3709307" cy="572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5013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3"/>
          <p:cNvPicPr/>
          <p:nvPr/>
        </p:nvPicPr>
        <p:blipFill>
          <a:blip r:embed="rId2" cstate="print"/>
          <a:stretch/>
        </p:blipFill>
        <p:spPr>
          <a:xfrm>
            <a:off x="366069" y="184269"/>
            <a:ext cx="4248000" cy="6201720"/>
          </a:xfrm>
          <a:prstGeom prst="rect">
            <a:avLst/>
          </a:prstGeom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94" y="300629"/>
            <a:ext cx="4048851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2358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дрей\Desktop\атестация девочки\приказ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3584067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Андрей\Desktop\атестация девочки\приказы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764704"/>
            <a:ext cx="349412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926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79" y="1265543"/>
            <a:ext cx="2964575" cy="4077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55" y="2492048"/>
            <a:ext cx="2872108" cy="3949993"/>
          </a:xfrm>
          <a:prstGeom prst="rect">
            <a:avLst/>
          </a:prstGeom>
        </p:spPr>
      </p:pic>
      <p:pic>
        <p:nvPicPr>
          <p:cNvPr id="2050" name="Picture 2" descr="F:\IMG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8" y="2134236"/>
            <a:ext cx="3109962" cy="43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9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19082" r="64654" b="9109"/>
          <a:stretch/>
        </p:blipFill>
        <p:spPr bwMode="auto">
          <a:xfrm>
            <a:off x="2665378" y="836577"/>
            <a:ext cx="3638145" cy="52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2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6.Выступления на научно – практических конференциях, семинарах; проведение открытых занятий, мастер-классов, мероприятий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r="20687"/>
          <a:stretch/>
        </p:blipFill>
        <p:spPr>
          <a:xfrm>
            <a:off x="310420" y="1561671"/>
            <a:ext cx="3980942" cy="4700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" r="26323"/>
          <a:stretch/>
        </p:blipFill>
        <p:spPr>
          <a:xfrm>
            <a:off x="4710206" y="1561671"/>
            <a:ext cx="3773531" cy="481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/>
          <p:cNvPicPr/>
          <p:nvPr/>
        </p:nvPicPr>
        <p:blipFill>
          <a:blip r:embed="rId2" cstate="print"/>
          <a:srcRect l="31268" t="4547" r="32765" b="6250"/>
          <a:stretch/>
        </p:blipFill>
        <p:spPr>
          <a:xfrm>
            <a:off x="611640" y="836640"/>
            <a:ext cx="3253680" cy="4536000"/>
          </a:xfrm>
          <a:prstGeom prst="rect">
            <a:avLst/>
          </a:prstGeom>
          <a:ln w="9360">
            <a:noFill/>
          </a:ln>
        </p:spPr>
      </p:pic>
      <p:pic>
        <p:nvPicPr>
          <p:cNvPr id="162" name="Рисунок 3"/>
          <p:cNvPicPr/>
          <p:nvPr/>
        </p:nvPicPr>
        <p:blipFill>
          <a:blip r:embed="rId3" cstate="print"/>
          <a:stretch/>
        </p:blipFill>
        <p:spPr>
          <a:xfrm>
            <a:off x="4788000" y="836640"/>
            <a:ext cx="3168000" cy="4488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1335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8861" y="122949"/>
            <a:ext cx="7772400" cy="1470025"/>
          </a:xfrm>
        </p:spPr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dirty="0"/>
          </a:p>
        </p:txBody>
      </p:sp>
      <p:sp>
        <p:nvSpPr>
          <p:cNvPr id="7" name="Содержимое 3"/>
          <p:cNvSpPr txBox="1">
            <a:spLocks/>
          </p:cNvSpPr>
          <p:nvPr/>
        </p:nvSpPr>
        <p:spPr bwMode="auto">
          <a:xfrm>
            <a:off x="251520" y="1406732"/>
            <a:ext cx="856895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Lucida Sans Unicode" pitchFamily="32" charset="0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Lucida Sans Unicode" pitchFamily="32" charset="0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Lucida Sans Unicode" pitchFamily="32" charset="0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Lucida Sans Unicode" pitchFamily="32" charset="0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Lucida Sans Unicode" pitchFamily="32" charset="0"/>
                <a:cs typeface="+mn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AAAA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Федяевой Оксаны Сергеевны</a:t>
            </a:r>
          </a:p>
          <a:p>
            <a:pPr marL="342900" marR="0" lvl="0" indent="-34290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AAAA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AAAAFF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Воспитателя МАДОУ «Детский сад №82 комбинированного вида»</a:t>
            </a:r>
          </a:p>
          <a:p>
            <a:pPr marL="342900" marR="0" lvl="0" indent="-34290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AAAAFF">
                  <a:lumMod val="2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FF9900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  <a:defRPr/>
            </a:pPr>
            <a:r>
              <a:rPr lang="ru-RU" sz="4400" b="1" dirty="0" smtClean="0">
                <a:latin typeface="Times New Roman"/>
                <a:ea typeface="Times New Roman"/>
              </a:rPr>
              <a:t>«</a:t>
            </a:r>
            <a:r>
              <a:rPr lang="ru-RU" sz="4400" dirty="0">
                <a:latin typeface="Times New Roman"/>
                <a:ea typeface="Calibri"/>
              </a:rPr>
              <a:t>Технология создания мультипликационного фильма как средство развития личности</a:t>
            </a:r>
            <a:r>
              <a:rPr lang="ru-RU" sz="4400" dirty="0" smtClean="0">
                <a:latin typeface="Times New Roman"/>
                <a:ea typeface="Times New Roman"/>
              </a:rPr>
              <a:t>».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FF9900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 smtClean="0">
              <a:ln>
                <a:noFill/>
              </a:ln>
              <a:solidFill>
                <a:srgbClr val="FF9900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http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://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ds82sar.schoorm.ru/</a:t>
            </a:r>
          </a:p>
          <a:p>
            <a:pPr marL="342900" marR="0" lvl="0" indent="-342900" algn="ctr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srgbClr val="FF9900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8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" y="1899312"/>
            <a:ext cx="4519750" cy="326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64" y="943655"/>
            <a:ext cx="3889058" cy="548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04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7" r="46006" b="52571"/>
          <a:stretch/>
        </p:blipFill>
        <p:spPr>
          <a:xfrm>
            <a:off x="436798" y="632048"/>
            <a:ext cx="5005225" cy="295909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"/>
          <a:stretch/>
        </p:blipFill>
        <p:spPr bwMode="auto">
          <a:xfrm>
            <a:off x="2859932" y="3424136"/>
            <a:ext cx="4622124" cy="318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5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Татьяна\Desktop\скан2021год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06" y="620688"/>
            <a:ext cx="3919554" cy="5544616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0"/>
          <a:stretch/>
        </p:blipFill>
        <p:spPr>
          <a:xfrm>
            <a:off x="4631969" y="685417"/>
            <a:ext cx="3788692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4" y="547285"/>
            <a:ext cx="8173591" cy="57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9" y="428800"/>
            <a:ext cx="4348211" cy="59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 – классов, мероприятий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44"/>
          <a:stretch/>
        </p:blipFill>
        <p:spPr>
          <a:xfrm>
            <a:off x="2989133" y="1609311"/>
            <a:ext cx="3625676" cy="468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09" y="457200"/>
            <a:ext cx="4361274" cy="59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>
                <a:solidFill>
                  <a:srgbClr val="A5002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8. Экспертная деятельность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0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9.Общественная активность педагога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83" y="1148333"/>
            <a:ext cx="4075611" cy="560516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933">
            <a:off x="253111" y="1148333"/>
            <a:ext cx="4149072" cy="551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3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95" y="711609"/>
            <a:ext cx="3724275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89" y="738051"/>
            <a:ext cx="3685313" cy="50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8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812800"/>
            <a:ext cx="7864475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08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1" y="535577"/>
            <a:ext cx="4198217" cy="5773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48" y="535577"/>
            <a:ext cx="4198217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1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10.Позитивные результаты с воспитанниками</a:t>
            </a:r>
            <a:endParaRPr lang="ru-RU" dirty="0"/>
          </a:p>
        </p:txBody>
      </p:sp>
      <p:pic>
        <p:nvPicPr>
          <p:cNvPr id="1026" name="Picture 2" descr="F:\Изображение (6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1"/>
          <a:stretch/>
        </p:blipFill>
        <p:spPr bwMode="auto">
          <a:xfrm rot="10800000">
            <a:off x="817122" y="1382140"/>
            <a:ext cx="3521412" cy="47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r="17093"/>
          <a:stretch/>
        </p:blipFill>
        <p:spPr>
          <a:xfrm>
            <a:off x="4624186" y="1382140"/>
            <a:ext cx="4143983" cy="59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1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dirty="0"/>
          </a:p>
        </p:txBody>
      </p:sp>
      <p:pic>
        <p:nvPicPr>
          <p:cNvPr id="2050" name="Picture 2" descr="F:\Изображение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" r="26170"/>
          <a:stretch/>
        </p:blipFill>
        <p:spPr bwMode="auto">
          <a:xfrm>
            <a:off x="466928" y="1199728"/>
            <a:ext cx="4249651" cy="533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Изображение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t="2176" r="28717"/>
          <a:stretch/>
        </p:blipFill>
        <p:spPr bwMode="auto">
          <a:xfrm>
            <a:off x="4747097" y="1199728"/>
            <a:ext cx="3715966" cy="533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7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12.Работа с детьми из социально -неблагополучных семей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" r="28156" b="1"/>
          <a:stretch/>
        </p:blipFill>
        <p:spPr>
          <a:xfrm>
            <a:off x="624574" y="1417320"/>
            <a:ext cx="3803588" cy="4965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" r="28719"/>
          <a:stretch/>
        </p:blipFill>
        <p:spPr>
          <a:xfrm>
            <a:off x="4902968" y="1417319"/>
            <a:ext cx="3691314" cy="47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6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839" y="1417320"/>
            <a:ext cx="3668804" cy="519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6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тьяна\Desktop\IMG_0001.jpg"/>
          <p:cNvPicPr>
            <a:picLocks noChangeAspect="1" noChangeArrowheads="1"/>
          </p:cNvPicPr>
          <p:nvPr/>
        </p:nvPicPr>
        <p:blipFill>
          <a:blip r:embed="rId2" cstate="print"/>
          <a:srcRect l="3509"/>
          <a:stretch>
            <a:fillRect/>
          </a:stretch>
        </p:blipFill>
        <p:spPr bwMode="auto">
          <a:xfrm>
            <a:off x="683568" y="404664"/>
            <a:ext cx="3960440" cy="5805021"/>
          </a:xfrm>
          <a:prstGeom prst="rect">
            <a:avLst/>
          </a:prstGeom>
          <a:noFill/>
        </p:spPr>
      </p:pic>
      <p:pic>
        <p:nvPicPr>
          <p:cNvPr id="5" name="Picture 3" descr="C:\Users\Татьяна\Desktop\IMG_0002.jpg"/>
          <p:cNvPicPr>
            <a:picLocks noChangeAspect="1" noChangeArrowheads="1"/>
          </p:cNvPicPr>
          <p:nvPr/>
        </p:nvPicPr>
        <p:blipFill>
          <a:blip r:embed="rId3" cstate="print"/>
          <a:srcRect l="4380"/>
          <a:stretch>
            <a:fillRect/>
          </a:stretch>
        </p:blipFill>
        <p:spPr bwMode="auto">
          <a:xfrm>
            <a:off x="4900333" y="404664"/>
            <a:ext cx="3894672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9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22"/>
          <a:stretch/>
        </p:blipFill>
        <p:spPr bwMode="auto">
          <a:xfrm>
            <a:off x="170688" y="633984"/>
            <a:ext cx="4297680" cy="570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2" t="14667" r="35063" b="11000"/>
          <a:stretch/>
        </p:blipFill>
        <p:spPr bwMode="auto">
          <a:xfrm>
            <a:off x="4590288" y="767151"/>
            <a:ext cx="4078224" cy="557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26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G_000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81" y="304876"/>
            <a:ext cx="4526811" cy="640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4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тьяна\Desktop\IMG-61b475c57626e300ab7df8e772ccc3ff-V.jpg"/>
          <p:cNvPicPr>
            <a:picLocks noChangeAspect="1" noChangeArrowheads="1"/>
          </p:cNvPicPr>
          <p:nvPr/>
        </p:nvPicPr>
        <p:blipFill>
          <a:blip r:embed="rId2" cstate="print"/>
          <a:srcRect t="6442" r="1754" b="11105"/>
          <a:stretch>
            <a:fillRect/>
          </a:stretch>
        </p:blipFill>
        <p:spPr bwMode="auto">
          <a:xfrm>
            <a:off x="539552" y="620688"/>
            <a:ext cx="4032448" cy="5832648"/>
          </a:xfrm>
          <a:prstGeom prst="rect">
            <a:avLst/>
          </a:prstGeom>
          <a:noFill/>
        </p:spPr>
      </p:pic>
      <p:pic>
        <p:nvPicPr>
          <p:cNvPr id="5" name="Picture 3" descr="C:\Users\Татьяна\Desktop\IMG-51e5fef57bb65d37e0bc7643d2f34963-V.jpg"/>
          <p:cNvPicPr>
            <a:picLocks noChangeAspect="1" noChangeArrowheads="1"/>
          </p:cNvPicPr>
          <p:nvPr/>
        </p:nvPicPr>
        <p:blipFill>
          <a:blip r:embed="rId3" cstate="print"/>
          <a:srcRect t="3821" r="4263" b="15935"/>
          <a:stretch>
            <a:fillRect/>
          </a:stretch>
        </p:blipFill>
        <p:spPr bwMode="auto">
          <a:xfrm>
            <a:off x="4860032" y="692696"/>
            <a:ext cx="4007530" cy="5740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531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7" y="1104021"/>
            <a:ext cx="3522454" cy="497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78" y="1170660"/>
            <a:ext cx="3475316" cy="49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3455" y="291115"/>
            <a:ext cx="7772400" cy="854514"/>
          </a:xfrm>
        </p:spPr>
        <p:txBody>
          <a:bodyPr/>
          <a:lstStyle/>
          <a:p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1.Участие </a:t>
            </a:r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инновационной </a:t>
            </a:r>
            <a:r>
              <a:rPr lang="ru-RU" sz="2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деятельности  </a:t>
            </a:r>
            <a:endParaRPr lang="ru-RU" dirty="0"/>
          </a:p>
        </p:txBody>
      </p:sp>
      <p:pic>
        <p:nvPicPr>
          <p:cNvPr id="4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412776"/>
            <a:ext cx="3978165" cy="51571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842352" cy="5157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9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/>
          <p:cNvPicPr/>
          <p:nvPr/>
        </p:nvPicPr>
        <p:blipFill>
          <a:blip r:embed="rId2" cstate="print"/>
          <a:srcRect l="5558"/>
          <a:stretch/>
        </p:blipFill>
        <p:spPr>
          <a:xfrm>
            <a:off x="402591" y="389413"/>
            <a:ext cx="3888000" cy="565056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3098" y="437263"/>
            <a:ext cx="4102964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259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"/>
          <p:cNvPicPr/>
          <p:nvPr/>
        </p:nvPicPr>
        <p:blipFill>
          <a:blip r:embed="rId2" cstate="print"/>
          <a:srcRect r="4683"/>
          <a:stretch/>
        </p:blipFill>
        <p:spPr>
          <a:xfrm>
            <a:off x="611640" y="1312972"/>
            <a:ext cx="3600000" cy="5184360"/>
          </a:xfrm>
          <a:prstGeom prst="rect">
            <a:avLst/>
          </a:prstGeom>
          <a:ln>
            <a:noFill/>
          </a:ln>
        </p:spPr>
      </p:pic>
      <p:pic>
        <p:nvPicPr>
          <p:cNvPr id="211" name="Рисунок 2"/>
          <p:cNvPicPr/>
          <p:nvPr/>
        </p:nvPicPr>
        <p:blipFill>
          <a:blip r:embed="rId3" cstate="print"/>
          <a:srcRect l="5315" t="1704" b="2748"/>
          <a:stretch/>
        </p:blipFill>
        <p:spPr>
          <a:xfrm>
            <a:off x="4776120" y="1393252"/>
            <a:ext cx="3683880" cy="510408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449977" y="208747"/>
            <a:ext cx="6609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14. Награды и поощрения педагога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410692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471152" y="1123547"/>
            <a:ext cx="8229240" cy="3324225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b="1" kern="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604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994" y="188639"/>
            <a:ext cx="4538342" cy="6403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58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2" y="476672"/>
            <a:ext cx="4013090" cy="5519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61" y="476672"/>
            <a:ext cx="4034948" cy="55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6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6" y="605370"/>
            <a:ext cx="4288473" cy="5897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19" y="624996"/>
            <a:ext cx="4274203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4283" y="259584"/>
            <a:ext cx="7772400" cy="1470025"/>
          </a:xfrm>
        </p:spPr>
        <p:txBody>
          <a:bodyPr/>
          <a:lstStyle/>
          <a:p>
            <a:r>
              <a:rPr lang="ru-RU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2.Наставничество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3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248" y="175501"/>
            <a:ext cx="7772400" cy="1470025"/>
          </a:xfrm>
        </p:spPr>
        <p:txBody>
          <a:bodyPr/>
          <a:lstStyle/>
          <a:p>
            <a:pPr algn="ctr"/>
            <a:r>
              <a:rPr lang="ru-RU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- публикации</a:t>
            </a:r>
            <a:endParaRPr lang="ru-RU" dirty="0"/>
          </a:p>
        </p:txBody>
      </p:sp>
      <p:pic>
        <p:nvPicPr>
          <p:cNvPr id="5" name="Picture 2" descr="C:\Users\Андрей\Desktop\атестация девочки\приказы\27624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806" y="1982150"/>
            <a:ext cx="4725170" cy="333665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910" t="17968" r="36085" b="4507"/>
          <a:stretch/>
        </p:blipFill>
        <p:spPr>
          <a:xfrm>
            <a:off x="86008" y="1489753"/>
            <a:ext cx="4078798" cy="477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ачаль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Началь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7204</TotalTime>
  <Words>268</Words>
  <Application>Microsoft Office PowerPoint</Application>
  <PresentationFormat>Экран (4:3)</PresentationFormat>
  <Paragraphs>35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Office Theme</vt:lpstr>
      <vt:lpstr>Начальная</vt:lpstr>
      <vt:lpstr>1_Начальная</vt:lpstr>
      <vt:lpstr>Министерство образования РМ</vt:lpstr>
      <vt:lpstr>Наличие собственного инновационного педагогического опыта</vt:lpstr>
      <vt:lpstr>Презентация PowerPoint</vt:lpstr>
      <vt:lpstr>    1.Участие в инновационной деятельности  </vt:lpstr>
      <vt:lpstr>Презентация PowerPoint</vt:lpstr>
      <vt:lpstr>Презентация PowerPoint</vt:lpstr>
      <vt:lpstr>Презентация PowerPoint</vt:lpstr>
      <vt:lpstr>2.Наставничество</vt:lpstr>
      <vt:lpstr>3. Наличие публикаций, включая интернет - публикации</vt:lpstr>
      <vt:lpstr>Презентация PowerPoint</vt:lpstr>
      <vt:lpstr>4. 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</vt:lpstr>
      <vt:lpstr>Презентация PowerPoint</vt:lpstr>
      <vt:lpstr>6.Выступления на научно – практических конференциях, семинарах;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7.Проведение открытых занятий, мастер – классов, мероприятий</vt:lpstr>
      <vt:lpstr>Презентация PowerPoint</vt:lpstr>
      <vt:lpstr>8. Экспертная деятельность</vt:lpstr>
      <vt:lpstr>9.Общественная активность педагога</vt:lpstr>
      <vt:lpstr>Презентация PowerPoint</vt:lpstr>
      <vt:lpstr>Презентация PowerPoint</vt:lpstr>
      <vt:lpstr>10.Позитивные результаты с воспитанниками</vt:lpstr>
      <vt:lpstr>11. Качество взаимодействия с родителями</vt:lpstr>
      <vt:lpstr>12.Работа с детьми из социально -неблагополучных семей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HOME</dc:creator>
  <cp:lastModifiedBy>Balbesina</cp:lastModifiedBy>
  <cp:revision>351</cp:revision>
  <dcterms:created xsi:type="dcterms:W3CDTF">2016-10-15T16:58:27Z</dcterms:created>
  <dcterms:modified xsi:type="dcterms:W3CDTF">2021-09-08T12:00:30Z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Krokoz™ Inc.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82</vt:i4>
  </property>
</Properties>
</file>