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6" r:id="rId2"/>
    <p:sldId id="284" r:id="rId3"/>
    <p:sldId id="282" r:id="rId4"/>
    <p:sldId id="283" r:id="rId5"/>
    <p:sldId id="281" r:id="rId6"/>
    <p:sldId id="343" r:id="rId7"/>
    <p:sldId id="344" r:id="rId8"/>
    <p:sldId id="345" r:id="rId9"/>
    <p:sldId id="346" r:id="rId10"/>
    <p:sldId id="347" r:id="rId11"/>
    <p:sldId id="286" r:id="rId12"/>
    <p:sldId id="288" r:id="rId13"/>
    <p:sldId id="290" r:id="rId14"/>
    <p:sldId id="289" r:id="rId15"/>
    <p:sldId id="292" r:id="rId16"/>
    <p:sldId id="293" r:id="rId17"/>
    <p:sldId id="294" r:id="rId18"/>
    <p:sldId id="296" r:id="rId19"/>
    <p:sldId id="297" r:id="rId20"/>
    <p:sldId id="298" r:id="rId21"/>
    <p:sldId id="299" r:id="rId22"/>
    <p:sldId id="300" r:id="rId23"/>
    <p:sldId id="302" r:id="rId24"/>
    <p:sldId id="305" r:id="rId25"/>
    <p:sldId id="303" r:id="rId26"/>
    <p:sldId id="304" r:id="rId27"/>
    <p:sldId id="307" r:id="rId28"/>
    <p:sldId id="309" r:id="rId29"/>
    <p:sldId id="311" r:id="rId30"/>
    <p:sldId id="312" r:id="rId31"/>
    <p:sldId id="314" r:id="rId32"/>
    <p:sldId id="315" r:id="rId33"/>
    <p:sldId id="316" r:id="rId34"/>
    <p:sldId id="318" r:id="rId35"/>
    <p:sldId id="322" r:id="rId36"/>
    <p:sldId id="324" r:id="rId37"/>
    <p:sldId id="325" r:id="rId38"/>
    <p:sldId id="327" r:id="rId39"/>
    <p:sldId id="329" r:id="rId40"/>
    <p:sldId id="332" r:id="rId41"/>
    <p:sldId id="334" r:id="rId42"/>
    <p:sldId id="335" r:id="rId43"/>
    <p:sldId id="336" r:id="rId44"/>
    <p:sldId id="258" r:id="rId45"/>
    <p:sldId id="278" r:id="rId46"/>
    <p:sldId id="269" r:id="rId47"/>
    <p:sldId id="274" r:id="rId48"/>
    <p:sldId id="276" r:id="rId49"/>
    <p:sldId id="277" r:id="rId50"/>
    <p:sldId id="280" r:id="rId51"/>
    <p:sldId id="337" r:id="rId52"/>
    <p:sldId id="338" r:id="rId53"/>
    <p:sldId id="339" r:id="rId54"/>
    <p:sldId id="340" r:id="rId55"/>
    <p:sldId id="341" r:id="rId56"/>
    <p:sldId id="348" r:id="rId57"/>
    <p:sldId id="351" r:id="rId58"/>
    <p:sldId id="349" r:id="rId59"/>
    <p:sldId id="350" r:id="rId60"/>
    <p:sldId id="342" r:id="rId61"/>
    <p:sldId id="272" r:id="rId6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Rg st="1" end="14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604" autoAdjust="0"/>
    <p:restoredTop sz="91829" autoAdjust="0"/>
  </p:normalViewPr>
  <p:slideViewPr>
    <p:cSldViewPr>
      <p:cViewPr>
        <p:scale>
          <a:sx n="66" d="100"/>
          <a:sy n="66" d="100"/>
        </p:scale>
        <p:origin x="-1272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049589-2423-4D88-AB7D-E2493577DACC}" type="doc">
      <dgm:prSet loTypeId="urn:microsoft.com/office/officeart/2005/8/layout/chevron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C2139DD-42AC-4A87-8BDB-7DD20C48D109}">
      <dgm:prSet phldrT="[Текст]"/>
      <dgm:spPr/>
      <dgm:t>
        <a:bodyPr/>
        <a:lstStyle/>
        <a:p>
          <a:r>
            <a:rPr lang="ru-RU" dirty="0" smtClean="0"/>
            <a:t>.</a:t>
          </a:r>
          <a:endParaRPr lang="ru-RU" dirty="0"/>
        </a:p>
      </dgm:t>
    </dgm:pt>
    <dgm:pt modelId="{A4A4AB98-2A14-46FD-88D1-3D91FC781557}" type="parTrans" cxnId="{FA1F980E-7A8E-4D86-9FC7-40F2ADF4F52D}">
      <dgm:prSet/>
      <dgm:spPr/>
      <dgm:t>
        <a:bodyPr/>
        <a:lstStyle/>
        <a:p>
          <a:endParaRPr lang="ru-RU"/>
        </a:p>
      </dgm:t>
    </dgm:pt>
    <dgm:pt modelId="{64EC3F5D-163B-4BFA-A857-CAC9332CAB43}" type="sibTrans" cxnId="{FA1F980E-7A8E-4D86-9FC7-40F2ADF4F52D}">
      <dgm:prSet/>
      <dgm:spPr/>
      <dgm:t>
        <a:bodyPr/>
        <a:lstStyle/>
        <a:p>
          <a:endParaRPr lang="ru-RU"/>
        </a:p>
      </dgm:t>
    </dgm:pt>
    <dgm:pt modelId="{6EAD2C21-A270-4E45-A8E8-D82782A5FB84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Создание благоприятных гигиенических условий</a:t>
          </a:r>
          <a:endParaRPr lang="ru-RU" dirty="0">
            <a:solidFill>
              <a:srgbClr val="002060"/>
            </a:solidFill>
          </a:endParaRPr>
        </a:p>
      </dgm:t>
    </dgm:pt>
    <dgm:pt modelId="{F79F2E47-266A-4527-AC48-648CD7E39CFE}" type="parTrans" cxnId="{4CC1DD03-FC3B-451B-92E9-CFA2407DD425}">
      <dgm:prSet/>
      <dgm:spPr/>
      <dgm:t>
        <a:bodyPr/>
        <a:lstStyle/>
        <a:p>
          <a:endParaRPr lang="ru-RU"/>
        </a:p>
      </dgm:t>
    </dgm:pt>
    <dgm:pt modelId="{95E53321-3667-4B12-B3C7-D3EA61C75EB9}" type="sibTrans" cxnId="{4CC1DD03-FC3B-451B-92E9-CFA2407DD425}">
      <dgm:prSet/>
      <dgm:spPr/>
      <dgm:t>
        <a:bodyPr/>
        <a:lstStyle/>
        <a:p>
          <a:endParaRPr lang="ru-RU"/>
        </a:p>
      </dgm:t>
    </dgm:pt>
    <dgm:pt modelId="{60EB08F2-2C80-4777-91B2-1F6055F028E9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Максимальное соответствие среды и методов целенаправленных педагогических воздействий </a:t>
          </a:r>
          <a:r>
            <a:rPr lang="ru-RU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психофизиологичексим</a:t>
          </a:r>
          <a:r>
            <a: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особенностям дошкольника</a:t>
          </a:r>
          <a:endParaRPr lang="ru-RU" dirty="0">
            <a:solidFill>
              <a:srgbClr val="002060"/>
            </a:solidFill>
          </a:endParaRPr>
        </a:p>
      </dgm:t>
    </dgm:pt>
    <dgm:pt modelId="{07EA75E4-C1EE-406D-8E7F-BBEFDE5F5121}" type="parTrans" cxnId="{29BDD785-C32B-43D9-B891-B5DAB68FADB3}">
      <dgm:prSet/>
      <dgm:spPr/>
      <dgm:t>
        <a:bodyPr/>
        <a:lstStyle/>
        <a:p>
          <a:endParaRPr lang="ru-RU"/>
        </a:p>
      </dgm:t>
    </dgm:pt>
    <dgm:pt modelId="{082CB160-47FC-4FB8-981E-E8BC52AF989D}" type="sibTrans" cxnId="{29BDD785-C32B-43D9-B891-B5DAB68FADB3}">
      <dgm:prSet/>
      <dgm:spPr/>
      <dgm:t>
        <a:bodyPr/>
        <a:lstStyle/>
        <a:p>
          <a:endParaRPr lang="ru-RU"/>
        </a:p>
      </dgm:t>
    </dgm:pt>
    <dgm:pt modelId="{80204304-4DE4-46A4-88CB-DADD1ED0675B}">
      <dgm:prSet phldrT="[Текст]"/>
      <dgm:spPr/>
      <dgm:t>
        <a:bodyPr/>
        <a:lstStyle/>
        <a:p>
          <a:r>
            <a:rPr lang="ru-RU" dirty="0" smtClean="0"/>
            <a:t>.</a:t>
          </a:r>
          <a:endParaRPr lang="ru-RU" dirty="0"/>
        </a:p>
      </dgm:t>
    </dgm:pt>
    <dgm:pt modelId="{262E0CFF-F52C-453F-B16B-92A4AB5E5926}" type="parTrans" cxnId="{19D7D1AA-E578-4A37-9D77-61849BC65C28}">
      <dgm:prSet/>
      <dgm:spPr/>
      <dgm:t>
        <a:bodyPr/>
        <a:lstStyle/>
        <a:p>
          <a:endParaRPr lang="ru-RU"/>
        </a:p>
      </dgm:t>
    </dgm:pt>
    <dgm:pt modelId="{7DCF5209-8BEA-483C-9B84-4B8E611CE292}" type="sibTrans" cxnId="{19D7D1AA-E578-4A37-9D77-61849BC65C28}">
      <dgm:prSet/>
      <dgm:spPr/>
      <dgm:t>
        <a:bodyPr/>
        <a:lstStyle/>
        <a:p>
          <a:endParaRPr lang="ru-RU"/>
        </a:p>
      </dgm:t>
    </dgm:pt>
    <dgm:pt modelId="{21F8125F-1BF2-4ADB-A87A-8BF5F1841DD2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Оптимальное сочетание разнообразных видов деятельности и отдыха на прогулке;</a:t>
          </a:r>
          <a:endParaRPr lang="ru-RU" dirty="0">
            <a:solidFill>
              <a:srgbClr val="002060"/>
            </a:solidFill>
          </a:endParaRPr>
        </a:p>
      </dgm:t>
    </dgm:pt>
    <dgm:pt modelId="{6218927C-E240-4261-9ACD-3C910C99BC7E}" type="parTrans" cxnId="{C06F9056-85B2-45E4-A193-9BDC9BC10F62}">
      <dgm:prSet/>
      <dgm:spPr/>
      <dgm:t>
        <a:bodyPr/>
        <a:lstStyle/>
        <a:p>
          <a:endParaRPr lang="ru-RU"/>
        </a:p>
      </dgm:t>
    </dgm:pt>
    <dgm:pt modelId="{4286B21E-A93E-4D8C-BCFE-AC7803559BC3}" type="sibTrans" cxnId="{C06F9056-85B2-45E4-A193-9BDC9BC10F62}">
      <dgm:prSet/>
      <dgm:spPr/>
      <dgm:t>
        <a:bodyPr/>
        <a:lstStyle/>
        <a:p>
          <a:endParaRPr lang="ru-RU"/>
        </a:p>
      </dgm:t>
    </dgm:pt>
    <dgm:pt modelId="{1A6880CB-AF68-437E-BD13-20661EFCED18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Способствовать укреплению здоровья дошкольников и совершенствованию физического развития, приобщение их к зимним видам спорта;</a:t>
          </a:r>
          <a:endParaRPr lang="ru-RU" dirty="0">
            <a:solidFill>
              <a:srgbClr val="002060"/>
            </a:solidFill>
          </a:endParaRPr>
        </a:p>
      </dgm:t>
    </dgm:pt>
    <dgm:pt modelId="{01215437-9C08-4AF8-AF5C-82CC6AFB574E}" type="parTrans" cxnId="{CD9F0BA0-3014-4BBD-A616-D452419FF93B}">
      <dgm:prSet/>
      <dgm:spPr/>
      <dgm:t>
        <a:bodyPr/>
        <a:lstStyle/>
        <a:p>
          <a:endParaRPr lang="ru-RU"/>
        </a:p>
      </dgm:t>
    </dgm:pt>
    <dgm:pt modelId="{A4D2AAEE-9BDC-4751-93C7-3C4996201596}" type="sibTrans" cxnId="{CD9F0BA0-3014-4BBD-A616-D452419FF93B}">
      <dgm:prSet/>
      <dgm:spPr/>
      <dgm:t>
        <a:bodyPr/>
        <a:lstStyle/>
        <a:p>
          <a:endParaRPr lang="ru-RU"/>
        </a:p>
      </dgm:t>
    </dgm:pt>
    <dgm:pt modelId="{4576CC0E-88D9-4150-AFBB-2EC9CD178818}">
      <dgm:prSet phldrT="[Текст]"/>
      <dgm:spPr/>
      <dgm:t>
        <a:bodyPr/>
        <a:lstStyle/>
        <a:p>
          <a:r>
            <a:rPr lang="ru-RU" dirty="0" smtClean="0"/>
            <a:t>.</a:t>
          </a:r>
          <a:endParaRPr lang="ru-RU" dirty="0"/>
        </a:p>
      </dgm:t>
    </dgm:pt>
    <dgm:pt modelId="{A3EFB4CF-EC77-4C8D-BB81-4D616EF02D40}" type="parTrans" cxnId="{547161AD-B777-4CCF-B95B-8CFEA1A3FBAE}">
      <dgm:prSet/>
      <dgm:spPr/>
      <dgm:t>
        <a:bodyPr/>
        <a:lstStyle/>
        <a:p>
          <a:endParaRPr lang="ru-RU"/>
        </a:p>
      </dgm:t>
    </dgm:pt>
    <dgm:pt modelId="{E0868E51-D787-4DB2-BC0F-C54E5DD48772}" type="sibTrans" cxnId="{547161AD-B777-4CCF-B95B-8CFEA1A3FBAE}">
      <dgm:prSet/>
      <dgm:spPr/>
      <dgm:t>
        <a:bodyPr/>
        <a:lstStyle/>
        <a:p>
          <a:endParaRPr lang="ru-RU"/>
        </a:p>
      </dgm:t>
    </dgm:pt>
    <dgm:pt modelId="{E6804E7A-E8B2-4C7C-8F40-75C30ECBC718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Способствовать познавательно-речевому, художественно-эстетическому, социально-личностному развитию детей;</a:t>
          </a:r>
          <a:endParaRPr lang="ru-RU" dirty="0">
            <a:solidFill>
              <a:srgbClr val="002060"/>
            </a:solidFill>
          </a:endParaRPr>
        </a:p>
      </dgm:t>
    </dgm:pt>
    <dgm:pt modelId="{2BA5295A-57F3-4507-9939-65E9EEEE0DF9}" type="parTrans" cxnId="{EE15B5F7-4AB4-4AE0-ABCD-9E5B3F8DF988}">
      <dgm:prSet/>
      <dgm:spPr/>
      <dgm:t>
        <a:bodyPr/>
        <a:lstStyle/>
        <a:p>
          <a:endParaRPr lang="ru-RU"/>
        </a:p>
      </dgm:t>
    </dgm:pt>
    <dgm:pt modelId="{6B7B8795-D704-4FE7-8D51-C9016881BA5D}" type="sibTrans" cxnId="{EE15B5F7-4AB4-4AE0-ABCD-9E5B3F8DF988}">
      <dgm:prSet/>
      <dgm:spPr/>
      <dgm:t>
        <a:bodyPr/>
        <a:lstStyle/>
        <a:p>
          <a:endParaRPr lang="ru-RU"/>
        </a:p>
      </dgm:t>
    </dgm:pt>
    <dgm:pt modelId="{B0C0335E-EC99-4203-B00A-275928789DD5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Прививать любовь к здоровому образу жизни</a:t>
          </a:r>
          <a:endParaRPr lang="ru-RU" dirty="0">
            <a:solidFill>
              <a:srgbClr val="002060"/>
            </a:solidFill>
          </a:endParaRPr>
        </a:p>
      </dgm:t>
    </dgm:pt>
    <dgm:pt modelId="{A024B9BF-3175-4404-B8E5-C0F4716F12C3}" type="parTrans" cxnId="{7330AD5C-3ACB-46C3-8004-D5D6FE05CAAD}">
      <dgm:prSet/>
      <dgm:spPr/>
      <dgm:t>
        <a:bodyPr/>
        <a:lstStyle/>
        <a:p>
          <a:endParaRPr lang="ru-RU"/>
        </a:p>
      </dgm:t>
    </dgm:pt>
    <dgm:pt modelId="{430E093A-8D37-457B-A7D6-0B8E698089F0}" type="sibTrans" cxnId="{7330AD5C-3ACB-46C3-8004-D5D6FE05CAAD}">
      <dgm:prSet/>
      <dgm:spPr/>
      <dgm:t>
        <a:bodyPr/>
        <a:lstStyle/>
        <a:p>
          <a:endParaRPr lang="ru-RU"/>
        </a:p>
      </dgm:t>
    </dgm:pt>
    <dgm:pt modelId="{FAE71A07-E5B5-43CF-B497-FCD692D228DA}" type="pres">
      <dgm:prSet presAssocID="{FE049589-2423-4D88-AB7D-E2493577DAC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0D0CBB9-5D83-4765-9A12-758B194E563E}" type="pres">
      <dgm:prSet presAssocID="{8C2139DD-42AC-4A87-8BDB-7DD20C48D109}" presName="composite" presStyleCnt="0"/>
      <dgm:spPr/>
    </dgm:pt>
    <dgm:pt modelId="{93270850-3AB6-4896-AC18-56EEE57292F4}" type="pres">
      <dgm:prSet presAssocID="{8C2139DD-42AC-4A87-8BDB-7DD20C48D109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3E402D-A352-484E-B43D-CF58F739E98E}" type="pres">
      <dgm:prSet presAssocID="{8C2139DD-42AC-4A87-8BDB-7DD20C48D109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67DDB6-2919-4F3F-A3A6-D18DC8DC0552}" type="pres">
      <dgm:prSet presAssocID="{64EC3F5D-163B-4BFA-A857-CAC9332CAB43}" presName="sp" presStyleCnt="0"/>
      <dgm:spPr/>
    </dgm:pt>
    <dgm:pt modelId="{29A15E6B-AC26-453C-B6F3-D88FF1087C4D}" type="pres">
      <dgm:prSet presAssocID="{80204304-4DE4-46A4-88CB-DADD1ED0675B}" presName="composite" presStyleCnt="0"/>
      <dgm:spPr/>
    </dgm:pt>
    <dgm:pt modelId="{6546BC74-F949-4D40-94F1-5AB23A58C0EE}" type="pres">
      <dgm:prSet presAssocID="{80204304-4DE4-46A4-88CB-DADD1ED0675B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F17D47-C045-4DAD-B42D-A7D696B5D1DB}" type="pres">
      <dgm:prSet presAssocID="{80204304-4DE4-46A4-88CB-DADD1ED0675B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2BB369-EE41-42B4-921C-9AC76AD13AB1}" type="pres">
      <dgm:prSet presAssocID="{7DCF5209-8BEA-483C-9B84-4B8E611CE292}" presName="sp" presStyleCnt="0"/>
      <dgm:spPr/>
    </dgm:pt>
    <dgm:pt modelId="{29E2CC56-8861-4EA7-AA64-EB33A0F73F15}" type="pres">
      <dgm:prSet presAssocID="{4576CC0E-88D9-4150-AFBB-2EC9CD178818}" presName="composite" presStyleCnt="0"/>
      <dgm:spPr/>
    </dgm:pt>
    <dgm:pt modelId="{D52DFAAB-0CE4-4FCD-9A33-6C301F253C37}" type="pres">
      <dgm:prSet presAssocID="{4576CC0E-88D9-4150-AFBB-2EC9CD178818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D3E544-4C90-4C5C-9374-56DFF3E4D266}" type="pres">
      <dgm:prSet presAssocID="{4576CC0E-88D9-4150-AFBB-2EC9CD178818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E15B5F7-4AB4-4AE0-ABCD-9E5B3F8DF988}" srcId="{4576CC0E-88D9-4150-AFBB-2EC9CD178818}" destId="{E6804E7A-E8B2-4C7C-8F40-75C30ECBC718}" srcOrd="0" destOrd="0" parTransId="{2BA5295A-57F3-4507-9939-65E9EEEE0DF9}" sibTransId="{6B7B8795-D704-4FE7-8D51-C9016881BA5D}"/>
    <dgm:cxn modelId="{29BDD785-C32B-43D9-B891-B5DAB68FADB3}" srcId="{8C2139DD-42AC-4A87-8BDB-7DD20C48D109}" destId="{60EB08F2-2C80-4777-91B2-1F6055F028E9}" srcOrd="1" destOrd="0" parTransId="{07EA75E4-C1EE-406D-8E7F-BBEFDE5F5121}" sibTransId="{082CB160-47FC-4FB8-981E-E8BC52AF989D}"/>
    <dgm:cxn modelId="{9E47B8EB-BBB4-47F1-87E3-9C028EFA69B5}" type="presOf" srcId="{8C2139DD-42AC-4A87-8BDB-7DD20C48D109}" destId="{93270850-3AB6-4896-AC18-56EEE57292F4}" srcOrd="0" destOrd="0" presId="urn:microsoft.com/office/officeart/2005/8/layout/chevron2"/>
    <dgm:cxn modelId="{B339AAD9-1279-41DE-BF1C-CB5ADF813D7E}" type="presOf" srcId="{B0C0335E-EC99-4203-B00A-275928789DD5}" destId="{3BD3E544-4C90-4C5C-9374-56DFF3E4D266}" srcOrd="0" destOrd="1" presId="urn:microsoft.com/office/officeart/2005/8/layout/chevron2"/>
    <dgm:cxn modelId="{7330AD5C-3ACB-46C3-8004-D5D6FE05CAAD}" srcId="{4576CC0E-88D9-4150-AFBB-2EC9CD178818}" destId="{B0C0335E-EC99-4203-B00A-275928789DD5}" srcOrd="1" destOrd="0" parTransId="{A024B9BF-3175-4404-B8E5-C0F4716F12C3}" sibTransId="{430E093A-8D37-457B-A7D6-0B8E698089F0}"/>
    <dgm:cxn modelId="{20693F3D-CF02-48E7-BDE5-FFAAD3A5F529}" type="presOf" srcId="{FE049589-2423-4D88-AB7D-E2493577DACC}" destId="{FAE71A07-E5B5-43CF-B497-FCD692D228DA}" srcOrd="0" destOrd="0" presId="urn:microsoft.com/office/officeart/2005/8/layout/chevron2"/>
    <dgm:cxn modelId="{06A58FFA-D167-4108-AED6-FFD0A549A48D}" type="presOf" srcId="{6EAD2C21-A270-4E45-A8E8-D82782A5FB84}" destId="{AF3E402D-A352-484E-B43D-CF58F739E98E}" srcOrd="0" destOrd="0" presId="urn:microsoft.com/office/officeart/2005/8/layout/chevron2"/>
    <dgm:cxn modelId="{547161AD-B777-4CCF-B95B-8CFEA1A3FBAE}" srcId="{FE049589-2423-4D88-AB7D-E2493577DACC}" destId="{4576CC0E-88D9-4150-AFBB-2EC9CD178818}" srcOrd="2" destOrd="0" parTransId="{A3EFB4CF-EC77-4C8D-BB81-4D616EF02D40}" sibTransId="{E0868E51-D787-4DB2-BC0F-C54E5DD48772}"/>
    <dgm:cxn modelId="{19D7D1AA-E578-4A37-9D77-61849BC65C28}" srcId="{FE049589-2423-4D88-AB7D-E2493577DACC}" destId="{80204304-4DE4-46A4-88CB-DADD1ED0675B}" srcOrd="1" destOrd="0" parTransId="{262E0CFF-F52C-453F-B16B-92A4AB5E5926}" sibTransId="{7DCF5209-8BEA-483C-9B84-4B8E611CE292}"/>
    <dgm:cxn modelId="{4CC1DD03-FC3B-451B-92E9-CFA2407DD425}" srcId="{8C2139DD-42AC-4A87-8BDB-7DD20C48D109}" destId="{6EAD2C21-A270-4E45-A8E8-D82782A5FB84}" srcOrd="0" destOrd="0" parTransId="{F79F2E47-266A-4527-AC48-648CD7E39CFE}" sibTransId="{95E53321-3667-4B12-B3C7-D3EA61C75EB9}"/>
    <dgm:cxn modelId="{FA1F980E-7A8E-4D86-9FC7-40F2ADF4F52D}" srcId="{FE049589-2423-4D88-AB7D-E2493577DACC}" destId="{8C2139DD-42AC-4A87-8BDB-7DD20C48D109}" srcOrd="0" destOrd="0" parTransId="{A4A4AB98-2A14-46FD-88D1-3D91FC781557}" sibTransId="{64EC3F5D-163B-4BFA-A857-CAC9332CAB43}"/>
    <dgm:cxn modelId="{C6C476F6-0710-4316-AF82-AEABE99BB5F8}" type="presOf" srcId="{80204304-4DE4-46A4-88CB-DADD1ED0675B}" destId="{6546BC74-F949-4D40-94F1-5AB23A58C0EE}" srcOrd="0" destOrd="0" presId="urn:microsoft.com/office/officeart/2005/8/layout/chevron2"/>
    <dgm:cxn modelId="{082D7B73-67FD-46C6-B4AB-0D8AB2E0DA28}" type="presOf" srcId="{4576CC0E-88D9-4150-AFBB-2EC9CD178818}" destId="{D52DFAAB-0CE4-4FCD-9A33-6C301F253C37}" srcOrd="0" destOrd="0" presId="urn:microsoft.com/office/officeart/2005/8/layout/chevron2"/>
    <dgm:cxn modelId="{A2EE2238-3168-4847-92E2-586F2D41526B}" type="presOf" srcId="{60EB08F2-2C80-4777-91B2-1F6055F028E9}" destId="{AF3E402D-A352-484E-B43D-CF58F739E98E}" srcOrd="0" destOrd="1" presId="urn:microsoft.com/office/officeart/2005/8/layout/chevron2"/>
    <dgm:cxn modelId="{CD9F0BA0-3014-4BBD-A616-D452419FF93B}" srcId="{80204304-4DE4-46A4-88CB-DADD1ED0675B}" destId="{1A6880CB-AF68-437E-BD13-20661EFCED18}" srcOrd="1" destOrd="0" parTransId="{01215437-9C08-4AF8-AF5C-82CC6AFB574E}" sibTransId="{A4D2AAEE-9BDC-4751-93C7-3C4996201596}"/>
    <dgm:cxn modelId="{C06F9056-85B2-45E4-A193-9BDC9BC10F62}" srcId="{80204304-4DE4-46A4-88CB-DADD1ED0675B}" destId="{21F8125F-1BF2-4ADB-A87A-8BF5F1841DD2}" srcOrd="0" destOrd="0" parTransId="{6218927C-E240-4261-9ACD-3C910C99BC7E}" sibTransId="{4286B21E-A93E-4D8C-BCFE-AC7803559BC3}"/>
    <dgm:cxn modelId="{6348B3D5-4C26-4CED-9F85-DE44CF16E7D0}" type="presOf" srcId="{1A6880CB-AF68-437E-BD13-20661EFCED18}" destId="{00F17D47-C045-4DAD-B42D-A7D696B5D1DB}" srcOrd="0" destOrd="1" presId="urn:microsoft.com/office/officeart/2005/8/layout/chevron2"/>
    <dgm:cxn modelId="{FC1F1ADD-FBCD-4DA7-916E-4DF96541F7FC}" type="presOf" srcId="{E6804E7A-E8B2-4C7C-8F40-75C30ECBC718}" destId="{3BD3E544-4C90-4C5C-9374-56DFF3E4D266}" srcOrd="0" destOrd="0" presId="urn:microsoft.com/office/officeart/2005/8/layout/chevron2"/>
    <dgm:cxn modelId="{1BE29A5C-44E9-454C-9DEE-1ED64B9D36C1}" type="presOf" srcId="{21F8125F-1BF2-4ADB-A87A-8BF5F1841DD2}" destId="{00F17D47-C045-4DAD-B42D-A7D696B5D1DB}" srcOrd="0" destOrd="0" presId="urn:microsoft.com/office/officeart/2005/8/layout/chevron2"/>
    <dgm:cxn modelId="{F2D6DBD1-769B-48E8-8A2E-8DCEE1748318}" type="presParOf" srcId="{FAE71A07-E5B5-43CF-B497-FCD692D228DA}" destId="{00D0CBB9-5D83-4765-9A12-758B194E563E}" srcOrd="0" destOrd="0" presId="urn:microsoft.com/office/officeart/2005/8/layout/chevron2"/>
    <dgm:cxn modelId="{27B96728-19AC-4639-8081-31AC6A1519F1}" type="presParOf" srcId="{00D0CBB9-5D83-4765-9A12-758B194E563E}" destId="{93270850-3AB6-4896-AC18-56EEE57292F4}" srcOrd="0" destOrd="0" presId="urn:microsoft.com/office/officeart/2005/8/layout/chevron2"/>
    <dgm:cxn modelId="{A728A431-BD5D-4910-8B01-BC5B71A915DF}" type="presParOf" srcId="{00D0CBB9-5D83-4765-9A12-758B194E563E}" destId="{AF3E402D-A352-484E-B43D-CF58F739E98E}" srcOrd="1" destOrd="0" presId="urn:microsoft.com/office/officeart/2005/8/layout/chevron2"/>
    <dgm:cxn modelId="{5C6C7757-EECB-4D1D-AC4A-ECD199DE053B}" type="presParOf" srcId="{FAE71A07-E5B5-43CF-B497-FCD692D228DA}" destId="{D767DDB6-2919-4F3F-A3A6-D18DC8DC0552}" srcOrd="1" destOrd="0" presId="urn:microsoft.com/office/officeart/2005/8/layout/chevron2"/>
    <dgm:cxn modelId="{117BE43A-27C6-410B-BA2D-0090C993A8F7}" type="presParOf" srcId="{FAE71A07-E5B5-43CF-B497-FCD692D228DA}" destId="{29A15E6B-AC26-453C-B6F3-D88FF1087C4D}" srcOrd="2" destOrd="0" presId="urn:microsoft.com/office/officeart/2005/8/layout/chevron2"/>
    <dgm:cxn modelId="{CDB5CA40-9E76-4E33-9081-AB52883FF491}" type="presParOf" srcId="{29A15E6B-AC26-453C-B6F3-D88FF1087C4D}" destId="{6546BC74-F949-4D40-94F1-5AB23A58C0EE}" srcOrd="0" destOrd="0" presId="urn:microsoft.com/office/officeart/2005/8/layout/chevron2"/>
    <dgm:cxn modelId="{5F35A8A2-23FF-4074-A7AF-1CFEA4723FA0}" type="presParOf" srcId="{29A15E6B-AC26-453C-B6F3-D88FF1087C4D}" destId="{00F17D47-C045-4DAD-B42D-A7D696B5D1DB}" srcOrd="1" destOrd="0" presId="urn:microsoft.com/office/officeart/2005/8/layout/chevron2"/>
    <dgm:cxn modelId="{EA4FCA41-47CA-4D6B-86B3-D9B1F8309EC6}" type="presParOf" srcId="{FAE71A07-E5B5-43CF-B497-FCD692D228DA}" destId="{622BB369-EE41-42B4-921C-9AC76AD13AB1}" srcOrd="3" destOrd="0" presId="urn:microsoft.com/office/officeart/2005/8/layout/chevron2"/>
    <dgm:cxn modelId="{DF832539-EE7C-44CD-B266-468FA38E780D}" type="presParOf" srcId="{FAE71A07-E5B5-43CF-B497-FCD692D228DA}" destId="{29E2CC56-8861-4EA7-AA64-EB33A0F73F15}" srcOrd="4" destOrd="0" presId="urn:microsoft.com/office/officeart/2005/8/layout/chevron2"/>
    <dgm:cxn modelId="{B3BBB4C9-F96D-4B38-B221-426EE7FEA939}" type="presParOf" srcId="{29E2CC56-8861-4EA7-AA64-EB33A0F73F15}" destId="{D52DFAAB-0CE4-4FCD-9A33-6C301F253C37}" srcOrd="0" destOrd="0" presId="urn:microsoft.com/office/officeart/2005/8/layout/chevron2"/>
    <dgm:cxn modelId="{BA62388C-6D07-44A2-B296-5FCF077EDB5E}" type="presParOf" srcId="{29E2CC56-8861-4EA7-AA64-EB33A0F73F15}" destId="{3BD3E544-4C90-4C5C-9374-56DFF3E4D26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270850-3AB6-4896-AC18-56EEE57292F4}">
      <dsp:nvSpPr>
        <dsp:cNvPr id="0" name=""/>
        <dsp:cNvSpPr/>
      </dsp:nvSpPr>
      <dsp:spPr>
        <a:xfrm rot="5400000">
          <a:off x="-260426" y="261205"/>
          <a:ext cx="1736173" cy="121532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.</a:t>
          </a:r>
          <a:endParaRPr lang="ru-RU" sz="3400" kern="1200" dirty="0"/>
        </a:p>
      </dsp:txBody>
      <dsp:txXfrm rot="-5400000">
        <a:off x="1" y="608440"/>
        <a:ext cx="1215321" cy="520852"/>
      </dsp:txXfrm>
    </dsp:sp>
    <dsp:sp modelId="{AF3E402D-A352-484E-B43D-CF58F739E98E}">
      <dsp:nvSpPr>
        <dsp:cNvPr id="0" name=""/>
        <dsp:cNvSpPr/>
      </dsp:nvSpPr>
      <dsp:spPr>
        <a:xfrm rot="5400000">
          <a:off x="3937008" y="-2720907"/>
          <a:ext cx="1128512" cy="65718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Создание благоприятных гигиенических условий</a:t>
          </a:r>
          <a:endParaRPr lang="ru-RU" sz="1500" kern="1200" dirty="0">
            <a:solidFill>
              <a:srgbClr val="002060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Максимальное соответствие среды и методов целенаправленных педагогических воздействий </a:t>
          </a:r>
          <a:r>
            <a:rPr lang="ru-RU" sz="1500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психофизиологичексим</a:t>
          </a:r>
          <a:r>
            <a:rPr lang="ru-RU" sz="15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особенностям дошкольника</a:t>
          </a:r>
          <a:endParaRPr lang="ru-RU" sz="1500" kern="1200" dirty="0">
            <a:solidFill>
              <a:srgbClr val="002060"/>
            </a:solidFill>
          </a:endParaRPr>
        </a:p>
      </dsp:txBody>
      <dsp:txXfrm rot="-5400000">
        <a:off x="1215322" y="55868"/>
        <a:ext cx="6516797" cy="1018334"/>
      </dsp:txXfrm>
    </dsp:sp>
    <dsp:sp modelId="{6546BC74-F949-4D40-94F1-5AB23A58C0EE}">
      <dsp:nvSpPr>
        <dsp:cNvPr id="0" name=""/>
        <dsp:cNvSpPr/>
      </dsp:nvSpPr>
      <dsp:spPr>
        <a:xfrm rot="5400000">
          <a:off x="-260426" y="1804607"/>
          <a:ext cx="1736173" cy="121532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.</a:t>
          </a:r>
          <a:endParaRPr lang="ru-RU" sz="3400" kern="1200" dirty="0"/>
        </a:p>
      </dsp:txBody>
      <dsp:txXfrm rot="-5400000">
        <a:off x="1" y="2151842"/>
        <a:ext cx="1215321" cy="520852"/>
      </dsp:txXfrm>
    </dsp:sp>
    <dsp:sp modelId="{00F17D47-C045-4DAD-B42D-A7D696B5D1DB}">
      <dsp:nvSpPr>
        <dsp:cNvPr id="0" name=""/>
        <dsp:cNvSpPr/>
      </dsp:nvSpPr>
      <dsp:spPr>
        <a:xfrm rot="5400000">
          <a:off x="3937008" y="-1177505"/>
          <a:ext cx="1128512" cy="65718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Оптимальное сочетание разнообразных видов деятельности и отдыха на прогулке;</a:t>
          </a:r>
          <a:endParaRPr lang="ru-RU" sz="1500" kern="1200" dirty="0">
            <a:solidFill>
              <a:srgbClr val="002060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Способствовать укреплению здоровья дошкольников и совершенствованию физического развития, приобщение их к зимним видам спорта;</a:t>
          </a:r>
          <a:endParaRPr lang="ru-RU" sz="1500" kern="1200" dirty="0">
            <a:solidFill>
              <a:srgbClr val="002060"/>
            </a:solidFill>
          </a:endParaRPr>
        </a:p>
      </dsp:txBody>
      <dsp:txXfrm rot="-5400000">
        <a:off x="1215322" y="1599270"/>
        <a:ext cx="6516797" cy="1018334"/>
      </dsp:txXfrm>
    </dsp:sp>
    <dsp:sp modelId="{D52DFAAB-0CE4-4FCD-9A33-6C301F253C37}">
      <dsp:nvSpPr>
        <dsp:cNvPr id="0" name=""/>
        <dsp:cNvSpPr/>
      </dsp:nvSpPr>
      <dsp:spPr>
        <a:xfrm rot="5400000">
          <a:off x="-260426" y="3348009"/>
          <a:ext cx="1736173" cy="121532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.</a:t>
          </a:r>
          <a:endParaRPr lang="ru-RU" sz="3400" kern="1200" dirty="0"/>
        </a:p>
      </dsp:txBody>
      <dsp:txXfrm rot="-5400000">
        <a:off x="1" y="3695244"/>
        <a:ext cx="1215321" cy="520852"/>
      </dsp:txXfrm>
    </dsp:sp>
    <dsp:sp modelId="{3BD3E544-4C90-4C5C-9374-56DFF3E4D266}">
      <dsp:nvSpPr>
        <dsp:cNvPr id="0" name=""/>
        <dsp:cNvSpPr/>
      </dsp:nvSpPr>
      <dsp:spPr>
        <a:xfrm rot="5400000">
          <a:off x="3937008" y="365896"/>
          <a:ext cx="1128512" cy="65718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Способствовать познавательно-речевому, художественно-эстетическому, социально-личностному развитию детей;</a:t>
          </a:r>
          <a:endParaRPr lang="ru-RU" sz="1500" kern="1200" dirty="0">
            <a:solidFill>
              <a:srgbClr val="002060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Прививать любовь к здоровому образу жизни</a:t>
          </a:r>
          <a:endParaRPr lang="ru-RU" sz="1500" kern="1200" dirty="0">
            <a:solidFill>
              <a:srgbClr val="002060"/>
            </a:solidFill>
          </a:endParaRPr>
        </a:p>
      </dsp:txBody>
      <dsp:txXfrm rot="-5400000">
        <a:off x="1215322" y="3142672"/>
        <a:ext cx="6516797" cy="10183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D88056-2882-4542-8877-CF745F78D3A8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7CC1DF-4773-4BDE-907A-35B0B85810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499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CC1DF-4773-4BDE-907A-35B0B85810AB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262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715EF-8444-42CF-B1CA-F3C1EAB0D84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680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7665DA-E814-4912-90C5-DBAAEC3DB7B3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186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0C73C-41F0-4B64-B8CB-DFA19AAE2205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8849-8824-4895-AF72-A389197CD0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0C73C-41F0-4B64-B8CB-DFA19AAE2205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8849-8824-4895-AF72-A389197CD0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0C73C-41F0-4B64-B8CB-DFA19AAE2205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8849-8824-4895-AF72-A389197CD0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0C73C-41F0-4B64-B8CB-DFA19AAE2205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8849-8824-4895-AF72-A389197CD0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0C73C-41F0-4B64-B8CB-DFA19AAE2205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8849-8824-4895-AF72-A389197CD0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0C73C-41F0-4B64-B8CB-DFA19AAE2205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8849-8824-4895-AF72-A389197CD0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0C73C-41F0-4B64-B8CB-DFA19AAE2205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8849-8824-4895-AF72-A389197CD0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0C73C-41F0-4B64-B8CB-DFA19AAE2205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8849-8824-4895-AF72-A389197CD0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0C73C-41F0-4B64-B8CB-DFA19AAE2205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8849-8824-4895-AF72-A389197CD0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0C73C-41F0-4B64-B8CB-DFA19AAE2205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8849-8824-4895-AF72-A389197CD0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0C73C-41F0-4B64-B8CB-DFA19AAE2205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8849-8824-4895-AF72-A389197CD0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0C73C-41F0-4B64-B8CB-DFA19AAE2205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08849-8824-4895-AF72-A389197CD0A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7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5" Type="http://schemas.openxmlformats.org/officeDocument/2006/relationships/image" Target="../media/image29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Relationship Id="rId1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2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19.png"/><Relationship Id="rId2" Type="http://schemas.openxmlformats.org/officeDocument/2006/relationships/image" Target="../media/image34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2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7.pn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12" Type="http://schemas.openxmlformats.org/officeDocument/2006/relationships/image" Target="../media/image19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9.png"/><Relationship Id="rId5" Type="http://schemas.openxmlformats.org/officeDocument/2006/relationships/image" Target="../media/image52.png"/><Relationship Id="rId10" Type="http://schemas.openxmlformats.org/officeDocument/2006/relationships/image" Target="../media/image56.jpeg"/><Relationship Id="rId4" Type="http://schemas.openxmlformats.org/officeDocument/2006/relationships/image" Target="../media/image24.png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61.jpeg"/><Relationship Id="rId18" Type="http://schemas.microsoft.com/office/2007/relationships/hdphoto" Target="../media/hdphoto3.wdp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12" Type="http://schemas.openxmlformats.org/officeDocument/2006/relationships/image" Target="../media/image77.jpeg"/><Relationship Id="rId17" Type="http://schemas.openxmlformats.org/officeDocument/2006/relationships/image" Target="../media/image78.png"/><Relationship Id="rId2" Type="http://schemas.openxmlformats.org/officeDocument/2006/relationships/image" Target="../media/image70.jpeg"/><Relationship Id="rId16" Type="http://schemas.openxmlformats.org/officeDocument/2006/relationships/image" Target="../media/image20.png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65.png"/><Relationship Id="rId5" Type="http://schemas.openxmlformats.org/officeDocument/2006/relationships/image" Target="../media/image3.png"/><Relationship Id="rId15" Type="http://schemas.openxmlformats.org/officeDocument/2006/relationships/image" Target="../media/image29.png"/><Relationship Id="rId10" Type="http://schemas.openxmlformats.org/officeDocument/2006/relationships/image" Target="../media/image76.png"/><Relationship Id="rId19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75.png"/><Relationship Id="rId1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jpe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8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0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11" Type="http://schemas.openxmlformats.org/officeDocument/2006/relationships/image" Target="../media/image97.jpeg"/><Relationship Id="rId5" Type="http://schemas.openxmlformats.org/officeDocument/2006/relationships/image" Target="../media/image91.png"/><Relationship Id="rId15" Type="http://schemas.openxmlformats.org/officeDocument/2006/relationships/image" Target="../media/image101.jpe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10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24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12" Type="http://schemas.openxmlformats.org/officeDocument/2006/relationships/image" Target="../media/image5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11" Type="http://schemas.openxmlformats.org/officeDocument/2006/relationships/image" Target="../media/image73.png"/><Relationship Id="rId5" Type="http://schemas.openxmlformats.org/officeDocument/2006/relationships/image" Target="../media/image113.png"/><Relationship Id="rId10" Type="http://schemas.openxmlformats.org/officeDocument/2006/relationships/image" Target="../media/image19.png"/><Relationship Id="rId4" Type="http://schemas.openxmlformats.org/officeDocument/2006/relationships/image" Target="../media/image112.png"/><Relationship Id="rId9" Type="http://schemas.openxmlformats.org/officeDocument/2006/relationships/image" Target="../media/image29.png"/><Relationship Id="rId1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12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57.png"/><Relationship Id="rId3" Type="http://schemas.openxmlformats.org/officeDocument/2006/relationships/image" Target="../media/image125.png"/><Relationship Id="rId7" Type="http://schemas.microsoft.com/office/2007/relationships/hdphoto" Target="../media/hdphoto1.wdp"/><Relationship Id="rId12" Type="http://schemas.openxmlformats.org/officeDocument/2006/relationships/image" Target="../media/image127.png"/><Relationship Id="rId2" Type="http://schemas.openxmlformats.org/officeDocument/2006/relationships/image" Target="../media/image124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microsoft.com/office/2007/relationships/hdphoto" Target="../media/hdphoto2.wdp"/><Relationship Id="rId5" Type="http://schemas.openxmlformats.org/officeDocument/2006/relationships/image" Target="../media/image71.png"/><Relationship Id="rId15" Type="http://schemas.openxmlformats.org/officeDocument/2006/relationships/image" Target="../media/image29.png"/><Relationship Id="rId10" Type="http://schemas.openxmlformats.org/officeDocument/2006/relationships/image" Target="../media/image26.png"/><Relationship Id="rId4" Type="http://schemas.openxmlformats.org/officeDocument/2006/relationships/image" Target="../media/image126.png"/><Relationship Id="rId9" Type="http://schemas.openxmlformats.org/officeDocument/2006/relationships/image" Target="../media/image61.jpeg"/><Relationship Id="rId14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0.png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9.png"/><Relationship Id="rId5" Type="http://schemas.openxmlformats.org/officeDocument/2006/relationships/image" Target="../media/image40.png"/><Relationship Id="rId10" Type="http://schemas.openxmlformats.org/officeDocument/2006/relationships/image" Target="../media/image29.png"/><Relationship Id="rId4" Type="http://schemas.openxmlformats.org/officeDocument/2006/relationships/image" Target="../media/image38.png"/><Relationship Id="rId9" Type="http://schemas.openxmlformats.org/officeDocument/2006/relationships/image" Target="../media/image11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openxmlformats.org/officeDocument/2006/relationships/image" Target="../media/image15.jpeg"/><Relationship Id="rId4" Type="http://schemas.openxmlformats.org/officeDocument/2006/relationships/image" Target="../media/image4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14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2.png"/><Relationship Id="rId4" Type="http://schemas.openxmlformats.org/officeDocument/2006/relationships/image" Target="../media/image4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9459" name="Рисунок 17" descr="http://img1.liveinternet.ru/images/attach/c/7/96/349/96349469_large_7a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66"/>
            <a:ext cx="8501154" cy="6072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643174" y="1142984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004822" y="2967335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85918" y="13572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111486" y="2967335"/>
            <a:ext cx="3802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2937" y="542820"/>
            <a:ext cx="8246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 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«Детский сад №89 комбинированного вида» 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71736" y="7857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857620" y="9286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032034" y="1191882"/>
            <a:ext cx="7602638" cy="28931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ru-RU" sz="32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Смотр – конкурс </a:t>
            </a:r>
          </a:p>
          <a:p>
            <a:pPr algn="ctr"/>
            <a:r>
              <a:rPr lang="ru-RU" sz="3200" b="1" cap="none" spc="300" dirty="0" smtClean="0">
                <a:ln w="11430" cmpd="sng">
                  <a:solidFill>
                    <a:srgbClr val="0070C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«Зимняя площадка</a:t>
            </a:r>
            <a:endParaRPr lang="ru-RU" sz="3200" b="1" cap="none" spc="300" dirty="0" smtClean="0">
              <a:ln w="11430" cmpd="sng">
                <a:solidFill>
                  <a:srgbClr val="0070C0"/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r>
              <a:rPr lang="ru-RU" sz="3200" b="1" cap="none" spc="300" dirty="0" smtClean="0">
                <a:ln w="11430" cmpd="sng">
                  <a:solidFill>
                    <a:srgbClr val="0070C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дошкольной образовательной организации </a:t>
            </a:r>
          </a:p>
          <a:p>
            <a:pPr algn="ctr"/>
            <a:r>
              <a:rPr lang="ru-RU" sz="3200" b="1" cap="none" spc="300" dirty="0" smtClean="0">
                <a:ln w="11430" cmpd="sng">
                  <a:solidFill>
                    <a:srgbClr val="0070C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 зимний период»</a:t>
            </a:r>
            <a:endParaRPr lang="ru-RU" sz="3200" b="1" cap="none" spc="300" dirty="0">
              <a:ln w="11430" cmpd="sng">
                <a:solidFill>
                  <a:srgbClr val="0070C0"/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24" name="Picture 37" descr="https://zabavnik.club/wp-content/uploads/2018/06/snegir_kartinka_6_1814145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6216" y="3305523"/>
            <a:ext cx="1085170" cy="108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Состояние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участков для зимних прогулок детей</a:t>
            </a:r>
            <a:endParaRPr lang="ru-RU" dirty="0"/>
          </a:p>
        </p:txBody>
      </p:sp>
      <p:pic>
        <p:nvPicPr>
          <p:cNvPr id="3" name="Picture 4" descr="https://sun9-east.userapi.com/sun9-25/s/v1/ig2/4oCdlKQnmycTOixd3DBrnpF9nu0f6nfCV4A2WTOWaXDrXQcb2CCVoGcw-I_kS32u54UP8ZJLqjdK-vHVsgrZwaSY.jpg?size=1280x960&amp;quality=95&amp;type=album"/>
          <p:cNvPicPr>
            <a:picLocks noChangeAspect="1" noChangeArrowheads="1"/>
          </p:cNvPicPr>
          <p:nvPr/>
        </p:nvPicPr>
        <p:blipFill>
          <a:blip r:embed="rId2"/>
          <a:srcRect l="12590" t="28408" r="27367" b="10903"/>
          <a:stretch>
            <a:fillRect/>
          </a:stretch>
        </p:blipFill>
        <p:spPr bwMode="auto">
          <a:xfrm>
            <a:off x="2049466" y="2204864"/>
            <a:ext cx="4917442" cy="3727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11" descr="http://img0.liveinternet.ru/images/attach/c/7/94/743/94743134_large_4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764" y="3722321"/>
            <a:ext cx="1971980" cy="2662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512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after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15452 0.24497 C 0.279 0.22346 0.40348 0.20195 0.404 0.14874 C 0.40452 0.09554 0.21198 -0.09299 0.15816 -0.07448 C 0.10435 -0.05598 0.08594 0.22091 0.08108 0.25955 C 0.07622 0.29818 0.12362 0.1691 0.12935 0.15684 C 0.13507 0.14458 0.11841 0.18067 0.11598 0.18552 " pathEditMode="relative" rAng="0" ptsTypes="aaaaaA">
                                      <p:cBhvr>
                                        <p:cTn id="6" dur="2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00" y="-14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916832"/>
            <a:ext cx="8229600" cy="1143000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План – схема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зимнего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участка группы №2</a:t>
            </a:r>
          </a:p>
        </p:txBody>
      </p:sp>
      <p:pic>
        <p:nvPicPr>
          <p:cNvPr id="4" name="Picture 2" descr="Зима клипарт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501008"/>
            <a:ext cx="4176464" cy="319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539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Рисунок 69" descr="5849a83577373158dfb910f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759168">
            <a:off x="3151045" y="2032988"/>
            <a:ext cx="1805186" cy="902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Picture 21" descr="C:\Users\7\Desktop\печ\новое\26161161-detached-tree-birch-without-leaves-on-a-white--Stock-Photo.png"/>
          <p:cNvPicPr>
            <a:picLocks noChangeAspect="1" noChangeArrowheads="1"/>
          </p:cNvPicPr>
          <p:nvPr/>
        </p:nvPicPr>
        <p:blipFill>
          <a:blip r:embed="rId4" cstate="print"/>
          <a:srcRect l="24709" r="25533"/>
          <a:stretch>
            <a:fillRect/>
          </a:stretch>
        </p:blipFill>
        <p:spPr bwMode="auto">
          <a:xfrm>
            <a:off x="1281762" y="-367757"/>
            <a:ext cx="1902494" cy="2841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 flipH="1">
            <a:off x="5044620" y="1166673"/>
            <a:ext cx="3466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1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044620" y="2564905"/>
            <a:ext cx="4190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3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236" y="-906587"/>
            <a:ext cx="4571859" cy="3428894"/>
          </a:xfrm>
          <a:prstGeom prst="rect">
            <a:avLst/>
          </a:prstGeom>
        </p:spPr>
      </p:pic>
      <p:sp>
        <p:nvSpPr>
          <p:cNvPr id="32" name="Арка 31"/>
          <p:cNvSpPr/>
          <p:nvPr/>
        </p:nvSpPr>
        <p:spPr>
          <a:xfrm>
            <a:off x="930788" y="1804393"/>
            <a:ext cx="1107733" cy="914400"/>
          </a:xfrm>
          <a:prstGeom prst="blockArc">
            <a:avLst>
              <a:gd name="adj1" fmla="val 10634455"/>
              <a:gd name="adj2" fmla="val 100523"/>
              <a:gd name="adj3" fmla="val 1027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37" y="2202526"/>
            <a:ext cx="589927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47960" y="1705857"/>
            <a:ext cx="2295650" cy="1520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16" descr="C:\Users\7\Desktop\печ\новое\-стенка 1_0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263909" y="3637329"/>
            <a:ext cx="117157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16" descr="C:\Users\7\Desktop\печ\новое\-стенка 1_0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371474" y="4259369"/>
            <a:ext cx="117157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16" descr="C:\Users\7\Desktop\печ\новое\-стенка 1_0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85687" y="3953223"/>
            <a:ext cx="117157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4" descr="Клипарт снеговики - Новый год - Картинки PNG - Галерейка ..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610" y="1188480"/>
            <a:ext cx="1495028" cy="165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68" y="2951826"/>
            <a:ext cx="589927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859" y="2951826"/>
            <a:ext cx="589927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148" y="2202526"/>
            <a:ext cx="589927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Арка 40"/>
          <p:cNvSpPr/>
          <p:nvPr/>
        </p:nvSpPr>
        <p:spPr>
          <a:xfrm>
            <a:off x="893010" y="2502499"/>
            <a:ext cx="1107733" cy="914400"/>
          </a:xfrm>
          <a:prstGeom prst="blockArc">
            <a:avLst>
              <a:gd name="adj1" fmla="val 10634455"/>
              <a:gd name="adj2" fmla="val 100523"/>
              <a:gd name="adj3" fmla="val 1027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773" l="0" r="98939">
                        <a14:foregroundMark x1="22273" y1="34545" x2="35909" y2="48409"/>
                        <a14:foregroundMark x1="9394" y1="56136" x2="20758" y2="59091"/>
                        <a14:foregroundMark x1="10606" y1="81818" x2="24697" y2="74318"/>
                        <a14:foregroundMark x1="20455" y1="60000" x2="27121" y2="59318"/>
                        <a14:foregroundMark x1="39242" y1="53182" x2="39848" y2="58182"/>
                        <a14:foregroundMark x1="38939" y1="53864" x2="43182" y2="57727"/>
                        <a14:foregroundMark x1="51061" y1="54545" x2="55758" y2="56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868" y="1755378"/>
            <a:ext cx="1103280" cy="735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21" descr="C:\Users\7\Desktop\печ\новое\26161161-detached-tree-birch-without-leaves-on-a-white--Stock-Photo.png"/>
          <p:cNvPicPr>
            <a:picLocks noChangeAspect="1" noChangeArrowheads="1"/>
          </p:cNvPicPr>
          <p:nvPr/>
        </p:nvPicPr>
        <p:blipFill>
          <a:blip r:embed="rId4" cstate="print"/>
          <a:srcRect l="24709" r="25533"/>
          <a:stretch>
            <a:fillRect/>
          </a:stretch>
        </p:blipFill>
        <p:spPr bwMode="auto">
          <a:xfrm>
            <a:off x="-150124" y="-224327"/>
            <a:ext cx="1292200" cy="1930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21" descr="C:\Users\7\Desktop\печ\новое\26161161-detached-tree-birch-without-leaves-on-a-white--Stock-Photo.png"/>
          <p:cNvPicPr>
            <a:picLocks noChangeAspect="1" noChangeArrowheads="1"/>
          </p:cNvPicPr>
          <p:nvPr/>
        </p:nvPicPr>
        <p:blipFill>
          <a:blip r:embed="rId4" cstate="print"/>
          <a:srcRect l="24709" r="25533"/>
          <a:stretch>
            <a:fillRect/>
          </a:stretch>
        </p:blipFill>
        <p:spPr bwMode="auto">
          <a:xfrm>
            <a:off x="6588224" y="-159909"/>
            <a:ext cx="2358247" cy="3522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Рисунок 46" descr="9709113_orig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95976" y="4722777"/>
            <a:ext cx="1670008" cy="1866479"/>
          </a:xfrm>
          <a:prstGeom prst="rect">
            <a:avLst/>
          </a:prstGeom>
        </p:spPr>
      </p:pic>
      <p:pic>
        <p:nvPicPr>
          <p:cNvPr id="50" name="Picture 16" descr="https://i.pinimg.com/originals/6b/af/31/6baf3178868d4373a52c463a107e3926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876" y="3566660"/>
            <a:ext cx="1936776" cy="928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Рисунок 58" descr="11768716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437069" y="1755378"/>
            <a:ext cx="752392" cy="721142"/>
          </a:xfrm>
          <a:prstGeom prst="rect">
            <a:avLst/>
          </a:prstGeom>
        </p:spPr>
      </p:pic>
      <p:pic>
        <p:nvPicPr>
          <p:cNvPr id="58" name="Рисунок 57" descr="11768716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437069" y="2078284"/>
            <a:ext cx="752392" cy="721142"/>
          </a:xfrm>
          <a:prstGeom prst="rect">
            <a:avLst/>
          </a:prstGeom>
        </p:spPr>
      </p:pic>
      <p:pic>
        <p:nvPicPr>
          <p:cNvPr id="53" name="Рисунок 52" descr="11768716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413085" y="2438855"/>
            <a:ext cx="752392" cy="721142"/>
          </a:xfrm>
          <a:prstGeom prst="rect">
            <a:avLst/>
          </a:prstGeom>
        </p:spPr>
      </p:pic>
      <p:pic>
        <p:nvPicPr>
          <p:cNvPr id="52" name="Рисунок 51" descr="11768716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041368" y="5187068"/>
            <a:ext cx="752392" cy="721142"/>
          </a:xfrm>
          <a:prstGeom prst="rect">
            <a:avLst/>
          </a:prstGeom>
        </p:spPr>
      </p:pic>
      <p:pic>
        <p:nvPicPr>
          <p:cNvPr id="62" name="Рисунок 61" descr="11768716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027127" y="5615563"/>
            <a:ext cx="752392" cy="721142"/>
          </a:xfrm>
          <a:prstGeom prst="rect">
            <a:avLst/>
          </a:prstGeom>
        </p:spPr>
      </p:pic>
      <p:pic>
        <p:nvPicPr>
          <p:cNvPr id="61" name="Рисунок 60" descr="11768716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499969" y="3898798"/>
            <a:ext cx="752392" cy="721142"/>
          </a:xfrm>
          <a:prstGeom prst="rect">
            <a:avLst/>
          </a:prstGeom>
        </p:spPr>
      </p:pic>
      <p:pic>
        <p:nvPicPr>
          <p:cNvPr id="60" name="Рисунок 59" descr="11768716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027127" y="4783244"/>
            <a:ext cx="752392" cy="721142"/>
          </a:xfrm>
          <a:prstGeom prst="rect">
            <a:avLst/>
          </a:prstGeom>
        </p:spPr>
      </p:pic>
      <p:pic>
        <p:nvPicPr>
          <p:cNvPr id="65" name="Рисунок 64" descr="11768716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465535" y="4305367"/>
            <a:ext cx="752392" cy="721142"/>
          </a:xfrm>
          <a:prstGeom prst="rect">
            <a:avLst/>
          </a:prstGeom>
        </p:spPr>
      </p:pic>
      <p:pic>
        <p:nvPicPr>
          <p:cNvPr id="64" name="Рисунок 63" descr="11768716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450861" y="4689195"/>
            <a:ext cx="752392" cy="721142"/>
          </a:xfrm>
          <a:prstGeom prst="rect">
            <a:avLst/>
          </a:prstGeom>
        </p:spPr>
      </p:pic>
      <p:pic>
        <p:nvPicPr>
          <p:cNvPr id="63" name="Рисунок 62" descr="11768716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413085" y="5049766"/>
            <a:ext cx="752392" cy="721142"/>
          </a:xfrm>
          <a:prstGeom prst="rect">
            <a:avLst/>
          </a:prstGeom>
        </p:spPr>
      </p:pic>
      <p:pic>
        <p:nvPicPr>
          <p:cNvPr id="67" name="Рисунок 66" descr="11768716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437069" y="5341612"/>
            <a:ext cx="752392" cy="721142"/>
          </a:xfrm>
          <a:prstGeom prst="rect">
            <a:avLst/>
          </a:prstGeom>
        </p:spPr>
      </p:pic>
      <p:pic>
        <p:nvPicPr>
          <p:cNvPr id="66" name="Рисунок 65" descr="11768716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398716" y="5668421"/>
            <a:ext cx="752392" cy="721142"/>
          </a:xfrm>
          <a:prstGeom prst="rect">
            <a:avLst/>
          </a:prstGeom>
        </p:spPr>
      </p:pic>
      <p:pic>
        <p:nvPicPr>
          <p:cNvPr id="68" name="Рисунок 67" descr="5849a83577373158dfb910f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206756">
            <a:off x="3488755" y="2051202"/>
            <a:ext cx="1805186" cy="902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" name="Рисунок 68" descr="5849a83577373158dfb910f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759168">
            <a:off x="3343723" y="2499392"/>
            <a:ext cx="1805186" cy="902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" name="Рисунок 70" descr="5849a83577373158dfb910f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759168">
            <a:off x="2999118" y="2802329"/>
            <a:ext cx="1805186" cy="902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2" name="Рисунок 71" descr="5849a83577373158dfb910f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759168">
            <a:off x="3308821" y="3501926"/>
            <a:ext cx="1805186" cy="902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" name="Рисунок 72" descr="5849a83577373158dfb910f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759168">
            <a:off x="3202233" y="2032989"/>
            <a:ext cx="1805186" cy="902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4" name="Рисунок 73" descr="5849a83577373158dfb910f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759168">
            <a:off x="3026011" y="3757329"/>
            <a:ext cx="1805186" cy="902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5" name="Рисунок 74" descr="5849a83577373158dfb910f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759168">
            <a:off x="3496123" y="2651792"/>
            <a:ext cx="1805186" cy="902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6" name="Рисунок 75" descr="5849a83577373158dfb910f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759168">
            <a:off x="3562942" y="4025801"/>
            <a:ext cx="1805186" cy="902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7" name="Рисунок 76" descr="5849a83577373158dfb910f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759168">
            <a:off x="3043696" y="4088340"/>
            <a:ext cx="1805186" cy="902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8" name="Рисунок 77" descr="5849a83577373158dfb910f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759168">
            <a:off x="2911449" y="3387211"/>
            <a:ext cx="1805186" cy="902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9" name="Рисунок 78" descr="5849a83577373158dfb910f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69619">
            <a:off x="1043266" y="6074379"/>
            <a:ext cx="1805186" cy="902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0" name="Рисунок 79" descr="5849a83577373158dfb910f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759168">
            <a:off x="2987461" y="4779623"/>
            <a:ext cx="1805186" cy="902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" name="Рисунок 80" descr="5849a83577373158dfb910f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96644">
            <a:off x="7193729" y="5944548"/>
            <a:ext cx="1805186" cy="902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" name="Рисунок 81" descr="5849a83577373158dfb910f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759168">
            <a:off x="3496124" y="5096343"/>
            <a:ext cx="1805186" cy="902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3" name="Рисунок 82" descr="5849a83577373158dfb910f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86509">
            <a:off x="4890873" y="2680840"/>
            <a:ext cx="1805186" cy="902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4" name="Рисунок 83" descr="5849a83577373158dfb910f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899583">
            <a:off x="4105908" y="2877337"/>
            <a:ext cx="1805186" cy="902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5" name="Рисунок 84" descr="5849a83577373158dfb910f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217676">
            <a:off x="4936542" y="2838529"/>
            <a:ext cx="1805186" cy="902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6" name="Рисунок 85" descr="5849a83577373158dfb910f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467442">
            <a:off x="4105907" y="3028032"/>
            <a:ext cx="1805186" cy="902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7" name="Рисунок 86" descr="5849a83577373158dfb910f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258404">
            <a:off x="1487194" y="4010503"/>
            <a:ext cx="1805186" cy="902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Рисунок 45" descr="9709113_orig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489249" y="4282436"/>
            <a:ext cx="1977315" cy="2209940"/>
          </a:xfrm>
          <a:prstGeom prst="rect">
            <a:avLst/>
          </a:prstGeom>
        </p:spPr>
      </p:pic>
      <p:pic>
        <p:nvPicPr>
          <p:cNvPr id="88" name="Рисунок 87" descr="5849a83577373158dfb910f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798936">
            <a:off x="2278374" y="2508402"/>
            <a:ext cx="1805186" cy="902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9" name="Рисунок 88" descr="9709113_orig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371474" y="3314137"/>
            <a:ext cx="2757317" cy="308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8441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293096"/>
            <a:ext cx="2410827" cy="20882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8" r="23785" b="14938"/>
          <a:stretch/>
        </p:blipFill>
        <p:spPr>
          <a:xfrm>
            <a:off x="5364088" y="404664"/>
            <a:ext cx="2876185" cy="2433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7" b="32860"/>
          <a:stretch/>
        </p:blipFill>
        <p:spPr>
          <a:xfrm>
            <a:off x="4821960" y="5124090"/>
            <a:ext cx="3960440" cy="1402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94" b="25775"/>
          <a:stretch/>
        </p:blipFill>
        <p:spPr>
          <a:xfrm>
            <a:off x="3131840" y="2297476"/>
            <a:ext cx="3098638" cy="2211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6" descr="https://i.pinimg.com/originals/6b/af/31/6baf3178868d4373a52c463a107e392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180" y="4659904"/>
            <a:ext cx="1936776" cy="928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Выноска-облако 7"/>
          <p:cNvSpPr/>
          <p:nvPr/>
        </p:nvSpPr>
        <p:spPr>
          <a:xfrm>
            <a:off x="179512" y="-99392"/>
            <a:ext cx="4824536" cy="3096344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Зима –удивительное время года. Природа одевается в белый пушистый наряд, у детей появляется возможность кататься на санках, лыжах, сооружать различные постройки из снега. </a:t>
            </a:r>
            <a:endParaRPr lang="ru-RU" sz="1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4" descr="Клипарт снеговики - Новый год - Картинки PNG - Галерейка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8399"/>
            <a:ext cx="2947437" cy="3269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271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395536" y="19168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План – схема 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зимнего участка группы №3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Зима клипарт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501007"/>
            <a:ext cx="4176464" cy="319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584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C:\Users\gr\Downloads\image-HQPqA38DV-transformed.png"/>
          <p:cNvPicPr>
            <a:picLocks noChangeAspect="1" noChangeArrowheads="1"/>
          </p:cNvPicPr>
          <p:nvPr/>
        </p:nvPicPr>
        <p:blipFill rotWithShape="1">
          <a:blip r:embed="rId2"/>
          <a:srcRect l="27269" t="22088"/>
          <a:stretch/>
        </p:blipFill>
        <p:spPr bwMode="auto">
          <a:xfrm>
            <a:off x="6975247" y="3820540"/>
            <a:ext cx="3481155" cy="3729144"/>
          </a:xfrm>
          <a:prstGeom prst="rect">
            <a:avLst/>
          </a:prstGeom>
          <a:noFill/>
        </p:spPr>
      </p:pic>
      <p:pic>
        <p:nvPicPr>
          <p:cNvPr id="4104" name="Picture 8" descr="C:\Users\gr\Downloads\image-Tx9hUJpW9-transforme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-285776"/>
            <a:ext cx="5000660" cy="5000660"/>
          </a:xfrm>
          <a:prstGeom prst="rect">
            <a:avLst/>
          </a:prstGeom>
          <a:noFill/>
        </p:spPr>
      </p:pic>
      <p:pic>
        <p:nvPicPr>
          <p:cNvPr id="4105" name="Picture 9" descr="C:\Users\gr\Downloads\image-NCqx9-MbS-transforme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38112" y="2325433"/>
            <a:ext cx="2714620" cy="2714620"/>
          </a:xfrm>
          <a:prstGeom prst="rect">
            <a:avLst/>
          </a:prstGeom>
          <a:noFill/>
        </p:spPr>
      </p:pic>
      <p:pic>
        <p:nvPicPr>
          <p:cNvPr id="4109" name="Picture 13" descr="C:\Users\gr\Downloads\image-wRRTNAuSD-transforme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473888">
            <a:off x="5079891" y="2737256"/>
            <a:ext cx="1712951" cy="1398910"/>
          </a:xfrm>
          <a:prstGeom prst="rect">
            <a:avLst/>
          </a:prstGeom>
          <a:noFill/>
        </p:spPr>
      </p:pic>
      <p:pic>
        <p:nvPicPr>
          <p:cNvPr id="4112" name="Picture 16" descr="C:\Users\gr\Downloads\image-_aDOcf4Hm-transformed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1548" y="900147"/>
            <a:ext cx="2556383" cy="1527743"/>
          </a:xfrm>
          <a:prstGeom prst="rect">
            <a:avLst/>
          </a:prstGeom>
          <a:noFill/>
        </p:spPr>
      </p:pic>
      <p:pic>
        <p:nvPicPr>
          <p:cNvPr id="4113" name="Picture 17" descr="C:\Users\gr\Downloads\image-696bzMBoG-transformed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791106">
            <a:off x="7154621" y="3048395"/>
            <a:ext cx="1904981" cy="1071552"/>
          </a:xfrm>
          <a:prstGeom prst="rect">
            <a:avLst/>
          </a:prstGeom>
          <a:noFill/>
        </p:spPr>
      </p:pic>
      <p:pic>
        <p:nvPicPr>
          <p:cNvPr id="4115" name="Picture 19" descr="C:\Users\gr\Downloads\image-UzZNE299D-transformed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97658" y="1458863"/>
            <a:ext cx="1096924" cy="866570"/>
          </a:xfrm>
          <a:prstGeom prst="rect">
            <a:avLst/>
          </a:prstGeom>
          <a:noFill/>
        </p:spPr>
      </p:pic>
      <p:pic>
        <p:nvPicPr>
          <p:cNvPr id="4116" name="Picture 20" descr="C:\Users\gr\Downloads\image-fGdXqp8sG-transformed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97658" y="2427890"/>
            <a:ext cx="642942" cy="670896"/>
          </a:xfrm>
          <a:prstGeom prst="rect">
            <a:avLst/>
          </a:prstGeom>
          <a:noFill/>
        </p:spPr>
      </p:pic>
      <p:pic>
        <p:nvPicPr>
          <p:cNvPr id="4117" name="Picture 21" descr="C:\Users\gr\Downloads\image-GxsPolOmL-transformed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92570" y="3584171"/>
            <a:ext cx="812029" cy="773863"/>
          </a:xfrm>
          <a:prstGeom prst="rect">
            <a:avLst/>
          </a:prstGeom>
          <a:noFill/>
        </p:spPr>
      </p:pic>
      <p:pic>
        <p:nvPicPr>
          <p:cNvPr id="4118" name="Picture 22" descr="C:\Users\gr\Downloads\image-rcQjw4kRG-transformed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-51159" y="-99392"/>
            <a:ext cx="9144000" cy="878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19" name="Picture 23" descr="C:\Users\gr\Downloads\image-J9R4E-606-transformed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185595" y="417060"/>
            <a:ext cx="857232" cy="1214422"/>
          </a:xfrm>
          <a:prstGeom prst="rect">
            <a:avLst/>
          </a:prstGeom>
          <a:noFill/>
        </p:spPr>
      </p:pic>
      <p:pic>
        <p:nvPicPr>
          <p:cNvPr id="4120" name="Picture 24" descr="C:\Users\gr\Downloads\image-_NoBY5Esl-transformed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197736" y="-322697"/>
            <a:ext cx="3606984" cy="2403153"/>
          </a:xfrm>
          <a:prstGeom prst="rect">
            <a:avLst/>
          </a:prstGeom>
          <a:noFill/>
        </p:spPr>
      </p:pic>
      <p:pic>
        <p:nvPicPr>
          <p:cNvPr id="4121" name="Picture 25" descr="C:\Users\gr\Downloads\image-6-DVVfCYF-transformed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-928726" y="5857892"/>
            <a:ext cx="11215766" cy="1458890"/>
          </a:xfrm>
          <a:prstGeom prst="rect">
            <a:avLst/>
          </a:prstGeom>
          <a:noFill/>
        </p:spPr>
      </p:pic>
      <p:pic>
        <p:nvPicPr>
          <p:cNvPr id="48" name="Picture 24" descr="C:\Users\gr\Downloads\image-_NoBY5Esl-transformed.png"/>
          <p:cNvPicPr>
            <a:picLocks noChangeAspect="1" noChangeArrowheads="1"/>
          </p:cNvPicPr>
          <p:nvPr/>
        </p:nvPicPr>
        <p:blipFill rotWithShape="1">
          <a:blip r:embed="rId13"/>
          <a:srcRect l="7239"/>
          <a:stretch/>
        </p:blipFill>
        <p:spPr bwMode="auto">
          <a:xfrm>
            <a:off x="7340600" y="1024271"/>
            <a:ext cx="3877924" cy="2785300"/>
          </a:xfrm>
          <a:prstGeom prst="rect">
            <a:avLst/>
          </a:prstGeom>
          <a:noFill/>
        </p:spPr>
      </p:pic>
      <p:pic>
        <p:nvPicPr>
          <p:cNvPr id="18" name="Рисунок 17" descr="9709113_orig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0" y="3110443"/>
            <a:ext cx="2618590" cy="2926659"/>
          </a:xfrm>
          <a:prstGeom prst="rect">
            <a:avLst/>
          </a:prstGeom>
        </p:spPr>
      </p:pic>
      <p:pic>
        <p:nvPicPr>
          <p:cNvPr id="19" name="Рисунок 18" descr="9709113_orig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856954" y="3803330"/>
            <a:ext cx="1858192" cy="2076802"/>
          </a:xfrm>
          <a:prstGeom prst="rect">
            <a:avLst/>
          </a:prstGeom>
        </p:spPr>
      </p:pic>
      <p:pic>
        <p:nvPicPr>
          <p:cNvPr id="23" name="Рисунок 22" descr="11768716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85720" y="2564904"/>
            <a:ext cx="752392" cy="721142"/>
          </a:xfrm>
          <a:prstGeom prst="rect">
            <a:avLst/>
          </a:prstGeom>
        </p:spPr>
      </p:pic>
      <p:pic>
        <p:nvPicPr>
          <p:cNvPr id="22" name="Рисунок 21" descr="11768716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67514" y="2961601"/>
            <a:ext cx="752392" cy="721142"/>
          </a:xfrm>
          <a:prstGeom prst="rect">
            <a:avLst/>
          </a:prstGeom>
        </p:spPr>
      </p:pic>
      <p:pic>
        <p:nvPicPr>
          <p:cNvPr id="21" name="Рисунок 20" descr="11768716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63219" y="3420141"/>
            <a:ext cx="752392" cy="721142"/>
          </a:xfrm>
          <a:prstGeom prst="rect">
            <a:avLst/>
          </a:prstGeom>
        </p:spPr>
      </p:pic>
      <p:pic>
        <p:nvPicPr>
          <p:cNvPr id="20" name="Рисунок 19" descr="11768716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67514" y="3842278"/>
            <a:ext cx="752392" cy="721142"/>
          </a:xfrm>
          <a:prstGeom prst="rect">
            <a:avLst/>
          </a:prstGeom>
        </p:spPr>
      </p:pic>
      <p:pic>
        <p:nvPicPr>
          <p:cNvPr id="24" name="Рисунок 23" descr="11768716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19208" y="4292232"/>
            <a:ext cx="752392" cy="721142"/>
          </a:xfrm>
          <a:prstGeom prst="rect">
            <a:avLst/>
          </a:prstGeom>
        </p:spPr>
      </p:pic>
      <p:pic>
        <p:nvPicPr>
          <p:cNvPr id="25" name="Рисунок 24" descr="11768716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19208" y="4714884"/>
            <a:ext cx="752392" cy="721142"/>
          </a:xfrm>
          <a:prstGeom prst="rect">
            <a:avLst/>
          </a:prstGeom>
        </p:spPr>
      </p:pic>
      <p:pic>
        <p:nvPicPr>
          <p:cNvPr id="26" name="Рисунок 25" descr="11768716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19208" y="5134541"/>
            <a:ext cx="752392" cy="721142"/>
          </a:xfrm>
          <a:prstGeom prst="rect">
            <a:avLst/>
          </a:prstGeom>
        </p:spPr>
      </p:pic>
      <p:pic>
        <p:nvPicPr>
          <p:cNvPr id="27" name="Рисунок 75" descr="5849a83577373158dfb910f0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719032" y="5266108"/>
            <a:ext cx="1804987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Рисунок 75" descr="5849a83577373158dfb910f0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91904">
            <a:off x="3669507" y="4133304"/>
            <a:ext cx="1804987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Рисунок 75" descr="5849a83577373158dfb910f0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22416">
            <a:off x="3990385" y="4052830"/>
            <a:ext cx="1804987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Рисунок 75" descr="5849a83577373158dfb910f0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49244">
            <a:off x="3103744" y="4030585"/>
            <a:ext cx="1804987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Рисунок 75" descr="5849a83577373158dfb910f0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13031">
            <a:off x="3019924" y="2921192"/>
            <a:ext cx="1804987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Рисунок 75" descr="5849a83577373158dfb910f0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56194">
            <a:off x="3325484" y="2856263"/>
            <a:ext cx="1804987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Рисунок 75" descr="5849a83577373158dfb910f0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25783">
            <a:off x="4333663" y="5350702"/>
            <a:ext cx="1804987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Рисунок 75" descr="5849a83577373158dfb910f0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36842">
            <a:off x="4677284" y="5324477"/>
            <a:ext cx="1804987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Рисунок 75" descr="5849a83577373158dfb910f0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91683">
            <a:off x="5962693" y="5679810"/>
            <a:ext cx="1804987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64419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230131_124843.jpg"/>
          <p:cNvPicPr>
            <a:picLocks noChangeAspect="1"/>
          </p:cNvPicPr>
          <p:nvPr/>
        </p:nvPicPr>
        <p:blipFill rotWithShape="1">
          <a:blip r:embed="rId2" cstate="print"/>
          <a:srcRect t="22326" b="9168"/>
          <a:stretch/>
        </p:blipFill>
        <p:spPr>
          <a:xfrm>
            <a:off x="4499992" y="1556792"/>
            <a:ext cx="4095747" cy="2104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20230131_124825.jpg"/>
          <p:cNvPicPr>
            <a:picLocks noChangeAspect="1"/>
          </p:cNvPicPr>
          <p:nvPr/>
        </p:nvPicPr>
        <p:blipFill rotWithShape="1">
          <a:blip r:embed="rId3" cstate="print"/>
          <a:srcRect l="22603" r="28630"/>
          <a:stretch/>
        </p:blipFill>
        <p:spPr>
          <a:xfrm rot="5400000">
            <a:off x="3862563" y="3450226"/>
            <a:ext cx="2229633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11" descr="http://img0.liveinternet.ru/images/attach/c/7/94/743/94743134_large_4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526843"/>
            <a:ext cx="2857520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Выноска-облако 6"/>
          <p:cNvSpPr/>
          <p:nvPr/>
        </p:nvSpPr>
        <p:spPr>
          <a:xfrm>
            <a:off x="714348" y="285728"/>
            <a:ext cx="4526814" cy="224022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Нам нравится морозная и снежная пора!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Picture 34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104" y="4869160"/>
            <a:ext cx="1810875" cy="1776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417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after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15452 0.24497 C 0.279 0.22346 0.40348 0.20195 0.404 0.14874 C 0.40452 0.09554 0.21198 -0.09299 0.15816 -0.07448 C 0.10435 -0.05598 0.08594 0.22091 0.08108 0.25955 C 0.07622 0.29818 0.12362 0.1691 0.12935 0.15684 C 0.13507 0.14458 0.11841 0.18067 0.11598 0.18552 " pathEditMode="relative" rAng="0" ptsTypes="aaaaaA">
                                      <p:cBhvr>
                                        <p:cTn id="6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00" y="-14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95536" y="19168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План – схема 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зимнего участка группы №5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Зима клипарт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104" y="3497409"/>
            <a:ext cx="4176464" cy="319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8613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Овал 94"/>
          <p:cNvSpPr/>
          <p:nvPr/>
        </p:nvSpPr>
        <p:spPr>
          <a:xfrm>
            <a:off x="7143768" y="928670"/>
            <a:ext cx="985838" cy="10715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http://i66.tinypic.com/280ldw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" y="7937"/>
            <a:ext cx="9137650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единительная линия 3"/>
          <p:cNvCxnSpPr/>
          <p:nvPr/>
        </p:nvCxnSpPr>
        <p:spPr>
          <a:xfrm flipV="1">
            <a:off x="1500166" y="806414"/>
            <a:ext cx="3844920" cy="5081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32" name="Picture 6" descr="https://static8.depositphotos.com/1001599/877/v/950/depositphotos_8773096-stock-illustration-cartoon-motorcyc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549698" y="1752226"/>
            <a:ext cx="882650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Арка 15"/>
          <p:cNvSpPr/>
          <p:nvPr/>
        </p:nvSpPr>
        <p:spPr>
          <a:xfrm>
            <a:off x="2123312" y="3317907"/>
            <a:ext cx="691188" cy="433387"/>
          </a:xfrm>
          <a:prstGeom prst="blockArc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5135" name="Picture 16" descr="C:\Users\7\Desktop\печ\новое\-стенка 1_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417444" flipH="1">
            <a:off x="927079" y="2887193"/>
            <a:ext cx="1146175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6" name="Picture 16" descr="C:\Users\7\Desktop\печ\новое\-стенка 1_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54099">
            <a:off x="452551" y="2902472"/>
            <a:ext cx="1119369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7" name="Picture 10" descr="http://vdvesta.ru/wp-content/uploads/2018/04/balansir-tca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4602628"/>
            <a:ext cx="2545322" cy="1915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9" name="Picture 21" descr="C:\Users\7\Desktop\печ\новое\26161161-detached-tree-birch-without-leaves-on-a-white--Stock-Photo.png"/>
          <p:cNvPicPr>
            <a:picLocks noChangeAspect="1" noChangeArrowheads="1"/>
          </p:cNvPicPr>
          <p:nvPr/>
        </p:nvPicPr>
        <p:blipFill>
          <a:blip r:embed="rId6" cstate="print"/>
          <a:srcRect l="24709" r="25533"/>
          <a:stretch>
            <a:fillRect/>
          </a:stretch>
        </p:blipFill>
        <p:spPr bwMode="auto">
          <a:xfrm>
            <a:off x="3923928" y="4102242"/>
            <a:ext cx="1844897" cy="2755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0" name="Picture 16" descr="https://image.freepik.com/free-vector/no-translate-detected_43633-35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52423" y="2991084"/>
            <a:ext cx="896938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1" name="Picture 2" descr="I:\фото экология высоцкой\IMG_98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08876" y="1277788"/>
            <a:ext cx="146367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3" name="Picture 2" descr="https://nasha-besedka.ru/wp-content/uploads/2017/10/metallicheskaya-veranda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6200000">
            <a:off x="2400686" y="-1435136"/>
            <a:ext cx="3046483" cy="4610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6" name="Picture 21" descr="C:\Users\7\Desktop\печ\новое\26161161-detached-tree-birch-without-leaves-on-a-white--Stock-Photo.png"/>
          <p:cNvPicPr>
            <a:picLocks noChangeAspect="1" noChangeArrowheads="1"/>
          </p:cNvPicPr>
          <p:nvPr/>
        </p:nvPicPr>
        <p:blipFill>
          <a:blip r:embed="rId6" cstate="print"/>
          <a:srcRect l="24709" r="25533"/>
          <a:stretch>
            <a:fillRect/>
          </a:stretch>
        </p:blipFill>
        <p:spPr bwMode="auto">
          <a:xfrm>
            <a:off x="7392285" y="4306878"/>
            <a:ext cx="1678794" cy="2507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Арка 52"/>
          <p:cNvSpPr/>
          <p:nvPr/>
        </p:nvSpPr>
        <p:spPr>
          <a:xfrm>
            <a:off x="2595396" y="3476495"/>
            <a:ext cx="690249" cy="487665"/>
          </a:xfrm>
          <a:prstGeom prst="blockArc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58" name="Блок-схема: узел 57"/>
          <p:cNvSpPr/>
          <p:nvPr/>
        </p:nvSpPr>
        <p:spPr>
          <a:xfrm flipH="1">
            <a:off x="8093254" y="1034555"/>
            <a:ext cx="144014" cy="14401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Блок-схема: узел 58"/>
          <p:cNvSpPr/>
          <p:nvPr/>
        </p:nvSpPr>
        <p:spPr>
          <a:xfrm flipH="1">
            <a:off x="7339353" y="1205780"/>
            <a:ext cx="144014" cy="14401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Блок-схема: узел 59"/>
          <p:cNvSpPr/>
          <p:nvPr/>
        </p:nvSpPr>
        <p:spPr>
          <a:xfrm flipH="1">
            <a:off x="7748970" y="797899"/>
            <a:ext cx="144014" cy="144016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Блок-схема: узел 60"/>
          <p:cNvSpPr/>
          <p:nvPr/>
        </p:nvSpPr>
        <p:spPr>
          <a:xfrm flipH="1">
            <a:off x="7493220" y="1566705"/>
            <a:ext cx="144014" cy="144016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Блок-схема: узел 61"/>
          <p:cNvSpPr/>
          <p:nvPr/>
        </p:nvSpPr>
        <p:spPr>
          <a:xfrm flipH="1">
            <a:off x="7428382" y="907177"/>
            <a:ext cx="144014" cy="144016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Блок-схема: узел 62"/>
          <p:cNvSpPr/>
          <p:nvPr/>
        </p:nvSpPr>
        <p:spPr>
          <a:xfrm flipH="1">
            <a:off x="8169257" y="1302535"/>
            <a:ext cx="144014" cy="144016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Блок-схема: узел 63"/>
          <p:cNvSpPr/>
          <p:nvPr/>
        </p:nvSpPr>
        <p:spPr>
          <a:xfrm flipH="1">
            <a:off x="7897390" y="1566705"/>
            <a:ext cx="144014" cy="144016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Блок-схема: узел 64"/>
          <p:cNvSpPr/>
          <p:nvPr/>
        </p:nvSpPr>
        <p:spPr>
          <a:xfrm flipH="1">
            <a:off x="7748970" y="1205780"/>
            <a:ext cx="144014" cy="144016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Блок-схема: узел 70"/>
          <p:cNvSpPr/>
          <p:nvPr/>
        </p:nvSpPr>
        <p:spPr>
          <a:xfrm flipH="1">
            <a:off x="8029342" y="772268"/>
            <a:ext cx="144014" cy="144016"/>
          </a:xfrm>
          <a:prstGeom prst="flowChartConnector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81" name="Picture 21" descr="C:\Users\7\Desktop\печ\новое\26161161-detached-tree-birch-without-leaves-on-a-white--Stock-Photo.png"/>
          <p:cNvPicPr>
            <a:picLocks noChangeAspect="1" noChangeArrowheads="1"/>
          </p:cNvPicPr>
          <p:nvPr/>
        </p:nvPicPr>
        <p:blipFill>
          <a:blip r:embed="rId6" cstate="print"/>
          <a:srcRect l="24709" r="25533"/>
          <a:stretch>
            <a:fillRect/>
          </a:stretch>
        </p:blipFill>
        <p:spPr bwMode="auto">
          <a:xfrm>
            <a:off x="-150125" y="-125791"/>
            <a:ext cx="2083707" cy="311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" name="Прямоугольник 90"/>
          <p:cNvSpPr/>
          <p:nvPr/>
        </p:nvSpPr>
        <p:spPr>
          <a:xfrm>
            <a:off x="6429388" y="5357826"/>
            <a:ext cx="142876" cy="100013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Прямоугольник 91"/>
          <p:cNvSpPr/>
          <p:nvPr/>
        </p:nvSpPr>
        <p:spPr>
          <a:xfrm flipH="1">
            <a:off x="6000760" y="5357826"/>
            <a:ext cx="142876" cy="100013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Прямоугольник 92"/>
          <p:cNvSpPr/>
          <p:nvPr/>
        </p:nvSpPr>
        <p:spPr>
          <a:xfrm>
            <a:off x="6858016" y="5357826"/>
            <a:ext cx="142876" cy="10001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Овал 95"/>
          <p:cNvSpPr/>
          <p:nvPr/>
        </p:nvSpPr>
        <p:spPr>
          <a:xfrm>
            <a:off x="7172551" y="620689"/>
            <a:ext cx="1327516" cy="12153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Арка 99"/>
          <p:cNvSpPr/>
          <p:nvPr/>
        </p:nvSpPr>
        <p:spPr>
          <a:xfrm rot="16200000">
            <a:off x="7179488" y="4321974"/>
            <a:ext cx="785817" cy="571505"/>
          </a:xfrm>
          <a:prstGeom prst="blockArc">
            <a:avLst>
              <a:gd name="adj1" fmla="val 10800004"/>
              <a:gd name="adj2" fmla="val 0"/>
              <a:gd name="adj3" fmla="val 25000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01" name="Арка 100"/>
          <p:cNvSpPr/>
          <p:nvPr/>
        </p:nvSpPr>
        <p:spPr>
          <a:xfrm rot="16200000">
            <a:off x="6643702" y="4357694"/>
            <a:ext cx="785818" cy="500065"/>
          </a:xfrm>
          <a:prstGeom prst="blockArc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02" name="Арка 101"/>
          <p:cNvSpPr/>
          <p:nvPr/>
        </p:nvSpPr>
        <p:spPr>
          <a:xfrm rot="16200000">
            <a:off x="7679554" y="4321974"/>
            <a:ext cx="785817" cy="571505"/>
          </a:xfrm>
          <a:prstGeom prst="blockArc">
            <a:avLst>
              <a:gd name="adj1" fmla="val 10800004"/>
              <a:gd name="adj2" fmla="val 0"/>
              <a:gd name="adj3" fmla="val 25000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5124" name="Picture 4" descr="https://ujirafika.ru/upload/iblock/c39/4h78dolb20q9c09p2dynwojuy2jenlau/31e728c7_00df_11ed_8317_ec5c68b9ca29_f24d2fc0_0133_11ed_8317_ec5c68b9ca29.jpe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035720" y="1928802"/>
            <a:ext cx="928694" cy="9286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" name="Picture 4" descr="https://ujirafika.ru/upload/iblock/c39/4h78dolb20q9c09p2dynwojuy2jenlau/31e728c7_00df_11ed_8317_ec5c68b9ca29_f24d2fc0_0133_11ed_8317_ec5c68b9ca29.jpe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29606" y="3624342"/>
            <a:ext cx="928694" cy="9286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6" name="Рисунок 65" descr="1176871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677013" y="3570426"/>
            <a:ext cx="873180" cy="836914"/>
          </a:xfrm>
          <a:prstGeom prst="rect">
            <a:avLst/>
          </a:prstGeom>
        </p:spPr>
      </p:pic>
      <p:pic>
        <p:nvPicPr>
          <p:cNvPr id="77" name="Рисунок 76" descr="1176871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883981" y="3672048"/>
            <a:ext cx="803327" cy="769962"/>
          </a:xfrm>
          <a:prstGeom prst="rect">
            <a:avLst/>
          </a:prstGeom>
        </p:spPr>
      </p:pic>
      <p:pic>
        <p:nvPicPr>
          <p:cNvPr id="68" name="Рисунок 67" descr="1176871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722197" y="2780926"/>
            <a:ext cx="839879" cy="804996"/>
          </a:xfrm>
          <a:prstGeom prst="rect">
            <a:avLst/>
          </a:prstGeom>
        </p:spPr>
      </p:pic>
      <p:pic>
        <p:nvPicPr>
          <p:cNvPr id="75" name="Рисунок 74" descr="1176871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873059" y="1836023"/>
            <a:ext cx="846199" cy="811053"/>
          </a:xfrm>
          <a:prstGeom prst="rect">
            <a:avLst/>
          </a:prstGeom>
        </p:spPr>
      </p:pic>
      <p:pic>
        <p:nvPicPr>
          <p:cNvPr id="76" name="Рисунок 75" descr="1176871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726248" y="2487028"/>
            <a:ext cx="803327" cy="769962"/>
          </a:xfrm>
          <a:prstGeom prst="rect">
            <a:avLst/>
          </a:prstGeom>
        </p:spPr>
      </p:pic>
      <p:pic>
        <p:nvPicPr>
          <p:cNvPr id="74" name="Рисунок 73" descr="1176871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849098" y="2280486"/>
            <a:ext cx="853177" cy="817741"/>
          </a:xfrm>
          <a:prstGeom prst="rect">
            <a:avLst/>
          </a:prstGeom>
        </p:spPr>
      </p:pic>
      <p:pic>
        <p:nvPicPr>
          <p:cNvPr id="73" name="Рисунок 72" descr="1176871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856668" y="2647076"/>
            <a:ext cx="876278" cy="839883"/>
          </a:xfrm>
          <a:prstGeom prst="rect">
            <a:avLst/>
          </a:prstGeom>
        </p:spPr>
      </p:pic>
      <p:pic>
        <p:nvPicPr>
          <p:cNvPr id="57" name="Рисунок 56" descr="1176871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903314" y="3988883"/>
            <a:ext cx="752392" cy="721142"/>
          </a:xfrm>
          <a:prstGeom prst="rect">
            <a:avLst/>
          </a:prstGeom>
        </p:spPr>
      </p:pic>
      <p:pic>
        <p:nvPicPr>
          <p:cNvPr id="67" name="Рисунок 66" descr="1176871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716344" y="3988883"/>
            <a:ext cx="836079" cy="801354"/>
          </a:xfrm>
          <a:prstGeom prst="rect">
            <a:avLst/>
          </a:prstGeom>
        </p:spPr>
      </p:pic>
      <p:pic>
        <p:nvPicPr>
          <p:cNvPr id="69" name="Рисунок 68" descr="1176871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746866" y="3183424"/>
            <a:ext cx="803327" cy="769962"/>
          </a:xfrm>
          <a:prstGeom prst="rect">
            <a:avLst/>
          </a:prstGeom>
        </p:spPr>
      </p:pic>
      <p:pic>
        <p:nvPicPr>
          <p:cNvPr id="52" name="Рисунок 51" descr="5849a83577373158dfb910f0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688977">
            <a:off x="3681809" y="1691210"/>
            <a:ext cx="1805186" cy="951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" name="Рисунок 53" descr="5849a83577373158dfb910f0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688977">
            <a:off x="4145554" y="1983956"/>
            <a:ext cx="1805186" cy="951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" name="Рисунок 54" descr="5849a83577373158dfb910f0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688977">
            <a:off x="3667730" y="2056552"/>
            <a:ext cx="1805186" cy="951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" name="Рисунок 55" descr="5849a83577373158dfb910f0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688977">
            <a:off x="2933317" y="1410620"/>
            <a:ext cx="1805186" cy="951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2" name="Рисунок 71" descr="5849a83577373158dfb910f0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688977">
            <a:off x="3634438" y="2464222"/>
            <a:ext cx="1805186" cy="951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8" name="Рисунок 77" descr="5849a83577373158dfb910f0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688977">
            <a:off x="4148207" y="2311267"/>
            <a:ext cx="1805186" cy="951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9" name="Рисунок 78" descr="5849a83577373158dfb910f0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688977">
            <a:off x="3634437" y="2953465"/>
            <a:ext cx="1805186" cy="951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0" name="Рисунок 79" descr="5849a83577373158dfb910f0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688977">
            <a:off x="4068381" y="2707655"/>
            <a:ext cx="1805186" cy="951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" name="Рисунок 81" descr="5849a83577373158dfb910f0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688977">
            <a:off x="4120140" y="3161246"/>
            <a:ext cx="1805186" cy="951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3" name="Рисунок 82" descr="5849a83577373158dfb910f0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688977">
            <a:off x="4086847" y="3572623"/>
            <a:ext cx="1805186" cy="951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4" name="Рисунок 83" descr="5849a83577373158dfb910f0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688977">
            <a:off x="3710321" y="3271396"/>
            <a:ext cx="1805186" cy="951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5" name="Рисунок 84" descr="5849a83577373158dfb910f0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688977">
            <a:off x="3565181" y="3556259"/>
            <a:ext cx="1805186" cy="951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6" name="Рисунок 85" descr="5849a83577373158dfb910f0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688977">
            <a:off x="3578668" y="4077266"/>
            <a:ext cx="1805186" cy="951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7" name="Рисунок 86" descr="5849a83577373158dfb910f0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688977">
            <a:off x="4138993" y="3890489"/>
            <a:ext cx="1805186" cy="951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8" name="Рисунок 87" descr="5849a83577373158dfb910f0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5400000">
            <a:off x="3260484" y="4882057"/>
            <a:ext cx="1805186" cy="951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9" name="Рисунок 88" descr="5849a83577373158dfb910f0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688977">
            <a:off x="6687666" y="3012783"/>
            <a:ext cx="1594281" cy="840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https://i.pinimg.com/originals/58/fb/1b/58fb1b5aac600b8050ba4d3d9117eab8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786008" y="2077834"/>
            <a:ext cx="1318855" cy="12858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3878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f9ae8fc6059ca9302e1c12b40449cf65-V.jpg"/>
          <p:cNvPicPr>
            <a:picLocks noChangeAspect="1"/>
          </p:cNvPicPr>
          <p:nvPr/>
        </p:nvPicPr>
        <p:blipFill rotWithShape="1">
          <a:blip r:embed="rId2"/>
          <a:srcRect t="20020"/>
          <a:stretch/>
        </p:blipFill>
        <p:spPr>
          <a:xfrm>
            <a:off x="428596" y="1052736"/>
            <a:ext cx="3930308" cy="4307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20230201_120501.jpg"/>
          <p:cNvPicPr>
            <a:picLocks noChangeAspect="1"/>
          </p:cNvPicPr>
          <p:nvPr/>
        </p:nvPicPr>
        <p:blipFill rotWithShape="1">
          <a:blip r:embed="rId3" cstate="print"/>
          <a:srcRect t="20020"/>
          <a:stretch/>
        </p:blipFill>
        <p:spPr>
          <a:xfrm>
            <a:off x="4661280" y="2060848"/>
            <a:ext cx="4071966" cy="4307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6" descr="https://i.pinimg.com/originals/6b/af/31/6baf3178868d4373a52c463a107e392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31" y="4941168"/>
            <a:ext cx="3513174" cy="168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6" descr="https://thumbs.dreamstime.com/b/%D0%BF%D0%B8%D0%BD%D0%B3%D0%B2%D0%B8%D0%BD-%D1%80%D0%BE%D0%B6-%D0%B5%D1%81%D1%82%D0%B2%D0%B0-47643098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68345" y="908720"/>
            <a:ext cx="1064902" cy="13930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1761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Воспитательно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-образовательная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деятельность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прогулке  в зимней период </a:t>
            </a:r>
            <a:b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включает в себя:</a:t>
            </a:r>
            <a:b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rgbClr val="00206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2379359"/>
              </p:ext>
            </p:extLst>
          </p:nvPr>
        </p:nvGraphicFramePr>
        <p:xfrm>
          <a:off x="611560" y="1772816"/>
          <a:ext cx="7787208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428002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6de3507661e56c30e03c0627faf93e9d-V.jpg"/>
          <p:cNvPicPr>
            <a:picLocks noChangeAspect="1"/>
          </p:cNvPicPr>
          <p:nvPr/>
        </p:nvPicPr>
        <p:blipFill rotWithShape="1">
          <a:blip r:embed="rId2"/>
          <a:srcRect t="16391" r="5023"/>
          <a:stretch/>
        </p:blipFill>
        <p:spPr>
          <a:xfrm>
            <a:off x="443393" y="3861048"/>
            <a:ext cx="4132547" cy="2383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IMG-5e4a5bb3bb0a03ed84e04b3eb580fbad-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7351" y="3573016"/>
            <a:ext cx="3898379" cy="2383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20230201_120931.jpg"/>
          <p:cNvPicPr>
            <a:picLocks noChangeAspect="1"/>
          </p:cNvPicPr>
          <p:nvPr/>
        </p:nvPicPr>
        <p:blipFill rotWithShape="1">
          <a:blip r:embed="rId4" cstate="print"/>
          <a:srcRect t="10498" b="12132"/>
          <a:stretch/>
        </p:blipFill>
        <p:spPr>
          <a:xfrm>
            <a:off x="1979712" y="836712"/>
            <a:ext cx="4446790" cy="2580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79" descr="https://avatars.mds.yandex.net/get-pdb/2474517/84416b31-1256-46b9-8eaf-fb78def3ca4a/s120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5538" y="1084612"/>
            <a:ext cx="2042901" cy="2488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2" descr="https://adonius.club/uploads/posts/2022-02/1644691336_46-adonius-club-p-pingvin-na-belom-fone-65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82126" y="2305272"/>
            <a:ext cx="1365657" cy="1537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0968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-d6dbf598690e111246a7acf214347602-V.jpg"/>
          <p:cNvPicPr>
            <a:picLocks noChangeAspect="1"/>
          </p:cNvPicPr>
          <p:nvPr/>
        </p:nvPicPr>
        <p:blipFill rotWithShape="1">
          <a:blip r:embed="rId2" cstate="print"/>
          <a:srcRect t="15117"/>
          <a:stretch/>
        </p:blipFill>
        <p:spPr>
          <a:xfrm>
            <a:off x="5940152" y="2418622"/>
            <a:ext cx="2952328" cy="3727393"/>
          </a:xfrm>
          <a:prstGeom prst="rect">
            <a:avLst/>
          </a:prstGeom>
        </p:spPr>
      </p:pic>
      <p:pic>
        <p:nvPicPr>
          <p:cNvPr id="4" name="Рисунок 3" descr="20230201_121051.jpg"/>
          <p:cNvPicPr>
            <a:picLocks noChangeAspect="1"/>
          </p:cNvPicPr>
          <p:nvPr/>
        </p:nvPicPr>
        <p:blipFill rotWithShape="1">
          <a:blip r:embed="rId3" cstate="print"/>
          <a:srcRect t="12907"/>
          <a:stretch/>
        </p:blipFill>
        <p:spPr>
          <a:xfrm>
            <a:off x="2242625" y="701208"/>
            <a:ext cx="3479943" cy="3727392"/>
          </a:xfrm>
          <a:prstGeom prst="rect">
            <a:avLst/>
          </a:prstGeom>
        </p:spPr>
      </p:pic>
      <p:pic>
        <p:nvPicPr>
          <p:cNvPr id="5" name="Picture 4" descr="Клипарт Зверюшки Новогодние на прозрачном фоне. Обсуждение на LiveInternet  - Российский Сервис Онлайн-Дневников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60598"/>
            <a:ext cx="2456534" cy="276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00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95536" y="19168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План – схема 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зимнего участка группы №6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Зима клипарт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34" y="3497408"/>
            <a:ext cx="4176464" cy="319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9913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http://nachalo4ka.ru/wp-content/uploads/2014/11/zimnie-novogodnie-fony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6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2" descr="https://nasha-besedka.ru/wp-content/uploads/2017/10/metallicheskaya-verand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60" y="-1357346"/>
            <a:ext cx="6096000" cy="4572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4643438" y="2162606"/>
            <a:ext cx="0" cy="4003244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6084888" y="2162606"/>
            <a:ext cx="1" cy="4074682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-12700" y="6129337"/>
            <a:ext cx="4656138" cy="73025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6084888" y="6237288"/>
            <a:ext cx="3059112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83" name="Picture 16" descr="C:\Users\7\Desktop\печ\новое\-стенка 1_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4429132"/>
            <a:ext cx="117157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4" name="AutoShape 10" descr="https://media.istockphoto.com/vectors/children-on-an-icerun-vector-id4592793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3085" name="AutoShape 12" descr="https://media.istockphoto.com/vectors/children-on-an-icerun-vector-id459279313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3086" name="AutoShape 14" descr="https://media.istockphoto.com/vectors/children-on-an-icerun-vector-id459279313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3087" name="AutoShape 16" descr="https://media.istockphoto.com/vectors/children-on-an-icerun-vector-id459279313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3088" name="AutoShape 18" descr="https://media.istockphoto.com/vectors/children-on-an-icerun-vector-id459279313"/>
          <p:cNvSpPr>
            <a:spLocks noChangeAspect="1" noChangeArrowheads="1"/>
          </p:cNvSpPr>
          <p:nvPr/>
        </p:nvSpPr>
        <p:spPr bwMode="auto">
          <a:xfrm>
            <a:off x="765175" y="465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3089" name="AutoShape 20" descr="https://media.istockphoto.com/vectors/children-on-an-icerun-vector-id459279313"/>
          <p:cNvSpPr>
            <a:spLocks noChangeAspect="1" noChangeArrowheads="1"/>
          </p:cNvSpPr>
          <p:nvPr/>
        </p:nvSpPr>
        <p:spPr bwMode="auto">
          <a:xfrm>
            <a:off x="917575" y="6175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3127" name="TextBox 91"/>
          <p:cNvSpPr txBox="1">
            <a:spLocks noChangeArrowheads="1"/>
          </p:cNvSpPr>
          <p:nvPr/>
        </p:nvSpPr>
        <p:spPr bwMode="auto">
          <a:xfrm>
            <a:off x="2019285" y="2857496"/>
            <a:ext cx="4095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5.</a:t>
            </a:r>
          </a:p>
        </p:txBody>
      </p:sp>
      <p:pic>
        <p:nvPicPr>
          <p:cNvPr id="3132" name="Picture 37" descr="https://zabavnik.club/wp-content/uploads/2018/06/snegir_kartinka_6_18141455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14678" y="642918"/>
            <a:ext cx="623888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396" name="Прямая соединительная линия 16395"/>
          <p:cNvCxnSpPr/>
          <p:nvPr/>
        </p:nvCxnSpPr>
        <p:spPr>
          <a:xfrm>
            <a:off x="3565525" y="404813"/>
            <a:ext cx="0" cy="4254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134" name="Picture 37" descr="https://zabavnik.club/wp-content/uploads/2018/06/snegir_kartinka_6_18141455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78588" y="765175"/>
            <a:ext cx="623887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2" name="Прямая соединительная линия 101"/>
          <p:cNvCxnSpPr/>
          <p:nvPr/>
        </p:nvCxnSpPr>
        <p:spPr>
          <a:xfrm>
            <a:off x="6800850" y="552450"/>
            <a:ext cx="0" cy="4254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144" name="Picture 79" descr="https://avatars.mds.yandex.net/get-pdb/2474517/84416b31-1256-46b9-8eaf-fb78def3ca4a/s120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8728" y="214290"/>
            <a:ext cx="822325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Кольцо 2"/>
          <p:cNvSpPr/>
          <p:nvPr/>
        </p:nvSpPr>
        <p:spPr>
          <a:xfrm>
            <a:off x="1000100" y="714356"/>
            <a:ext cx="593725" cy="569913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43" name="Picture 16" descr="https://i.pinimg.com/originals/6b/af/31/6baf3178868d4373a52c463a107e392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42" y="2428868"/>
            <a:ext cx="2162174" cy="1036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AutoShape 2" descr="https://www.renderhub.com/cgaxis/american-beech-8m-winter/american-beech-8m-winter-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292" name="AutoShape 4" descr="https://www.renderhub.com/cgaxis/american-beech-8m-winter/american-beech-8m-winter-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298" name="AutoShape 10" descr="https://pibig.info/uploads/posts/2022-12/1670023830_1-pibig-info-p-kusti-bez-fona-pinterest-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300" name="AutoShape 12" descr="https://pibig.info/uploads/posts/2022-12/1670023830_1-pibig-info-p-kusti-bez-fona-pinterest-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302" name="AutoShape 14" descr="https://pibig.info/uploads/posts/2022-12/1670023830_1-pibig-info-p-kusti-bez-fona-pinterest-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2" name="Picture 6" descr="https://static8.depositphotos.com/1001599/877/v/950/depositphotos_8773096-stock-illustration-cartoon-motorcycle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5400000">
            <a:off x="1119956" y="3452020"/>
            <a:ext cx="720725" cy="96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5" name="Picture 27" descr="C:\Users\7\Desktop\Новая папка (5)\IMG_20180702_113508.jpg"/>
          <p:cNvPicPr>
            <a:picLocks noChangeAspect="1" noChangeArrowheads="1"/>
          </p:cNvPicPr>
          <p:nvPr/>
        </p:nvPicPr>
        <p:blipFill>
          <a:blip r:embed="rId10"/>
          <a:srcRect l="79123" t="11227" r="11700" b="46889"/>
          <a:stretch>
            <a:fillRect/>
          </a:stretch>
        </p:blipFill>
        <p:spPr bwMode="auto">
          <a:xfrm>
            <a:off x="785786" y="1643050"/>
            <a:ext cx="496887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43" name="Picture 79" descr="https://avatars.mds.yandex.net/get-pdb/2474517/84416b31-1256-46b9-8eaf-fb78def3ca4a/s120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81767" y="298069"/>
            <a:ext cx="808038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28" name="Picture 40" descr="https://adonius.club/uploads/posts/2022-02/thumbs/1643702877_18-adonius-club-p-domik-na-prozrachnom-fone-20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2831" y="4125514"/>
            <a:ext cx="1762152" cy="1321615"/>
          </a:xfrm>
          <a:prstGeom prst="rect">
            <a:avLst/>
          </a:prstGeom>
          <a:noFill/>
        </p:spPr>
      </p:pic>
      <p:pic>
        <p:nvPicPr>
          <p:cNvPr id="112" name="Picture 36" descr="https://thumbs.dreamstime.com/b/%D0%BF%D0%B8%D0%BD%D0%B3%D0%B2%D0%B8%D0%BD-%D1%80%D0%BE%D0%B6-%D0%B5%D1%81%D1%82%D0%B2%D0%B0-47643098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4414" y="4843520"/>
            <a:ext cx="428628" cy="560705"/>
          </a:xfrm>
          <a:prstGeom prst="rect">
            <a:avLst/>
          </a:prstGeom>
          <a:noFill/>
        </p:spPr>
      </p:pic>
      <p:pic>
        <p:nvPicPr>
          <p:cNvPr id="113" name="Picture 22" descr="https://adonius.club/uploads/posts/2022-02/1644691336_46-adonius-club-p-pingvin-na-belom-fone-65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59319" y="4886923"/>
            <a:ext cx="483855" cy="544599"/>
          </a:xfrm>
          <a:prstGeom prst="rect">
            <a:avLst/>
          </a:prstGeom>
          <a:noFill/>
        </p:spPr>
      </p:pic>
      <p:sp>
        <p:nvSpPr>
          <p:cNvPr id="114" name="Прямоугольник 113"/>
          <p:cNvSpPr/>
          <p:nvPr/>
        </p:nvSpPr>
        <p:spPr>
          <a:xfrm>
            <a:off x="7286644" y="3071810"/>
            <a:ext cx="785818" cy="7143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5" name="Прямоугольник 114"/>
          <p:cNvSpPr/>
          <p:nvPr/>
        </p:nvSpPr>
        <p:spPr>
          <a:xfrm>
            <a:off x="7286644" y="3357562"/>
            <a:ext cx="785818" cy="7143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Прямоугольник 115"/>
          <p:cNvSpPr/>
          <p:nvPr/>
        </p:nvSpPr>
        <p:spPr>
          <a:xfrm>
            <a:off x="7286644" y="3714752"/>
            <a:ext cx="785818" cy="7143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7" name="Прямоугольник 116"/>
          <p:cNvSpPr/>
          <p:nvPr/>
        </p:nvSpPr>
        <p:spPr>
          <a:xfrm>
            <a:off x="7286644" y="4071942"/>
            <a:ext cx="785818" cy="7143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8" name="Овал 117"/>
          <p:cNvSpPr/>
          <p:nvPr/>
        </p:nvSpPr>
        <p:spPr>
          <a:xfrm>
            <a:off x="7000892" y="3286124"/>
            <a:ext cx="285752" cy="28575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9" name="Овал 118"/>
          <p:cNvSpPr/>
          <p:nvPr/>
        </p:nvSpPr>
        <p:spPr>
          <a:xfrm>
            <a:off x="7000892" y="3643314"/>
            <a:ext cx="285752" cy="28575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1" name="Овал 120"/>
          <p:cNvSpPr/>
          <p:nvPr/>
        </p:nvSpPr>
        <p:spPr>
          <a:xfrm>
            <a:off x="7000892" y="4000504"/>
            <a:ext cx="285752" cy="28575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" name="Овал 121"/>
          <p:cNvSpPr/>
          <p:nvPr/>
        </p:nvSpPr>
        <p:spPr>
          <a:xfrm>
            <a:off x="7929586" y="4000504"/>
            <a:ext cx="285752" cy="28575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3" name="Овал 122"/>
          <p:cNvSpPr/>
          <p:nvPr/>
        </p:nvSpPr>
        <p:spPr>
          <a:xfrm>
            <a:off x="7929586" y="3643314"/>
            <a:ext cx="285752" cy="28575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4" name="Овал 123"/>
          <p:cNvSpPr/>
          <p:nvPr/>
        </p:nvSpPr>
        <p:spPr>
          <a:xfrm>
            <a:off x="7929586" y="3286124"/>
            <a:ext cx="285752" cy="28575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5" name="Овал 124"/>
          <p:cNvSpPr/>
          <p:nvPr/>
        </p:nvSpPr>
        <p:spPr>
          <a:xfrm>
            <a:off x="7929586" y="2928934"/>
            <a:ext cx="285752" cy="28575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6" name="Овал 125"/>
          <p:cNvSpPr/>
          <p:nvPr/>
        </p:nvSpPr>
        <p:spPr>
          <a:xfrm>
            <a:off x="7000892" y="2928934"/>
            <a:ext cx="285752" cy="28575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6" name="Рисунок 85" descr="11768716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-12700" y="1114528"/>
            <a:ext cx="752392" cy="721142"/>
          </a:xfrm>
          <a:prstGeom prst="rect">
            <a:avLst/>
          </a:prstGeom>
        </p:spPr>
      </p:pic>
      <p:pic>
        <p:nvPicPr>
          <p:cNvPr id="77" name="Рисунок 76" descr="11768716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2593" y="1441464"/>
            <a:ext cx="752392" cy="721142"/>
          </a:xfrm>
          <a:prstGeom prst="rect">
            <a:avLst/>
          </a:prstGeom>
        </p:spPr>
      </p:pic>
      <p:pic>
        <p:nvPicPr>
          <p:cNvPr id="78" name="Рисунок 77" descr="11768716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8687" y="1838968"/>
            <a:ext cx="752392" cy="721142"/>
          </a:xfrm>
          <a:prstGeom prst="rect">
            <a:avLst/>
          </a:prstGeom>
        </p:spPr>
      </p:pic>
      <p:pic>
        <p:nvPicPr>
          <p:cNvPr id="88" name="Рисунок 87" descr="11768716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3394" y="2232035"/>
            <a:ext cx="752392" cy="721142"/>
          </a:xfrm>
          <a:prstGeom prst="rect">
            <a:avLst/>
          </a:prstGeom>
        </p:spPr>
      </p:pic>
      <p:pic>
        <p:nvPicPr>
          <p:cNvPr id="103" name="Рисунок 102" descr="11768716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8687" y="2650912"/>
            <a:ext cx="752392" cy="721142"/>
          </a:xfrm>
          <a:prstGeom prst="rect">
            <a:avLst/>
          </a:prstGeom>
        </p:spPr>
      </p:pic>
      <p:pic>
        <p:nvPicPr>
          <p:cNvPr id="104" name="Рисунок 103" descr="11768716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-12700" y="3071810"/>
            <a:ext cx="752392" cy="721142"/>
          </a:xfrm>
          <a:prstGeom prst="rect">
            <a:avLst/>
          </a:prstGeom>
        </p:spPr>
      </p:pic>
      <p:pic>
        <p:nvPicPr>
          <p:cNvPr id="105" name="Рисунок 104" descr="11768716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-12700" y="3458844"/>
            <a:ext cx="752392" cy="721142"/>
          </a:xfrm>
          <a:prstGeom prst="rect">
            <a:avLst/>
          </a:prstGeom>
        </p:spPr>
      </p:pic>
      <p:pic>
        <p:nvPicPr>
          <p:cNvPr id="106" name="Рисунок 105" descr="11768716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3394" y="3925685"/>
            <a:ext cx="752392" cy="721142"/>
          </a:xfrm>
          <a:prstGeom prst="rect">
            <a:avLst/>
          </a:prstGeom>
        </p:spPr>
      </p:pic>
      <p:pic>
        <p:nvPicPr>
          <p:cNvPr id="107" name="Рисунок 106" descr="11768716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7521" y="4314782"/>
            <a:ext cx="752392" cy="721142"/>
          </a:xfrm>
          <a:prstGeom prst="rect">
            <a:avLst/>
          </a:prstGeom>
        </p:spPr>
      </p:pic>
      <p:pic>
        <p:nvPicPr>
          <p:cNvPr id="108" name="Рисунок 107" descr="11768716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2783" y="4725987"/>
            <a:ext cx="752392" cy="721142"/>
          </a:xfrm>
          <a:prstGeom prst="rect">
            <a:avLst/>
          </a:prstGeom>
        </p:spPr>
      </p:pic>
      <p:pic>
        <p:nvPicPr>
          <p:cNvPr id="109" name="Рисунок 108" descr="11768716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6287" y="5131316"/>
            <a:ext cx="752392" cy="721142"/>
          </a:xfrm>
          <a:prstGeom prst="rect">
            <a:avLst/>
          </a:prstGeom>
        </p:spPr>
      </p:pic>
      <p:pic>
        <p:nvPicPr>
          <p:cNvPr id="110" name="Рисунок 109" descr="11768716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-12700" y="5471800"/>
            <a:ext cx="752392" cy="721142"/>
          </a:xfrm>
          <a:prstGeom prst="rect">
            <a:avLst/>
          </a:prstGeom>
        </p:spPr>
      </p:pic>
      <p:pic>
        <p:nvPicPr>
          <p:cNvPr id="111" name="Рисунок 110" descr="11768716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404308" y="857914"/>
            <a:ext cx="752392" cy="721142"/>
          </a:xfrm>
          <a:prstGeom prst="rect">
            <a:avLst/>
          </a:prstGeom>
        </p:spPr>
      </p:pic>
      <p:pic>
        <p:nvPicPr>
          <p:cNvPr id="120" name="Рисунок 119" descr="11768716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391608" y="1246263"/>
            <a:ext cx="752392" cy="721142"/>
          </a:xfrm>
          <a:prstGeom prst="rect">
            <a:avLst/>
          </a:prstGeom>
        </p:spPr>
      </p:pic>
      <p:pic>
        <p:nvPicPr>
          <p:cNvPr id="127" name="Рисунок 126" descr="11768716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389299" y="1731802"/>
            <a:ext cx="752392" cy="721142"/>
          </a:xfrm>
          <a:prstGeom prst="rect">
            <a:avLst/>
          </a:prstGeom>
        </p:spPr>
      </p:pic>
      <p:pic>
        <p:nvPicPr>
          <p:cNvPr id="128" name="Рисунок 127" descr="11768716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389299" y="2162606"/>
            <a:ext cx="752392" cy="721142"/>
          </a:xfrm>
          <a:prstGeom prst="rect">
            <a:avLst/>
          </a:prstGeom>
        </p:spPr>
      </p:pic>
      <p:pic>
        <p:nvPicPr>
          <p:cNvPr id="129" name="Рисунок 128" descr="11768716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427051" y="2574998"/>
            <a:ext cx="752392" cy="721142"/>
          </a:xfrm>
          <a:prstGeom prst="rect">
            <a:avLst/>
          </a:prstGeom>
        </p:spPr>
      </p:pic>
      <p:pic>
        <p:nvPicPr>
          <p:cNvPr id="130" name="Рисунок 129" descr="11768716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427051" y="3029329"/>
            <a:ext cx="752392" cy="721142"/>
          </a:xfrm>
          <a:prstGeom prst="rect">
            <a:avLst/>
          </a:prstGeom>
        </p:spPr>
      </p:pic>
      <p:pic>
        <p:nvPicPr>
          <p:cNvPr id="131" name="Рисунок 130" descr="11768716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427051" y="3536690"/>
            <a:ext cx="752392" cy="721142"/>
          </a:xfrm>
          <a:prstGeom prst="rect">
            <a:avLst/>
          </a:prstGeom>
        </p:spPr>
      </p:pic>
      <p:pic>
        <p:nvPicPr>
          <p:cNvPr id="132" name="Рисунок 131" descr="11768716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427051" y="4022519"/>
            <a:ext cx="752392" cy="721142"/>
          </a:xfrm>
          <a:prstGeom prst="rect">
            <a:avLst/>
          </a:prstGeom>
        </p:spPr>
      </p:pic>
      <p:pic>
        <p:nvPicPr>
          <p:cNvPr id="133" name="Рисунок 132" descr="11768716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427051" y="4482949"/>
            <a:ext cx="752392" cy="721142"/>
          </a:xfrm>
          <a:prstGeom prst="rect">
            <a:avLst/>
          </a:prstGeom>
        </p:spPr>
      </p:pic>
      <p:pic>
        <p:nvPicPr>
          <p:cNvPr id="134" name="Рисунок 133" descr="11768716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427051" y="4833916"/>
            <a:ext cx="752392" cy="721142"/>
          </a:xfrm>
          <a:prstGeom prst="rect">
            <a:avLst/>
          </a:prstGeom>
        </p:spPr>
      </p:pic>
      <p:pic>
        <p:nvPicPr>
          <p:cNvPr id="135" name="Рисунок 134" descr="11768716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427051" y="5204091"/>
            <a:ext cx="752392" cy="721142"/>
          </a:xfrm>
          <a:prstGeom prst="rect">
            <a:avLst/>
          </a:prstGeom>
        </p:spPr>
      </p:pic>
      <p:pic>
        <p:nvPicPr>
          <p:cNvPr id="136" name="Рисунок 135" descr="11768716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427051" y="5515126"/>
            <a:ext cx="752392" cy="721142"/>
          </a:xfrm>
          <a:prstGeom prst="rect">
            <a:avLst/>
          </a:prstGeom>
        </p:spPr>
      </p:pic>
      <p:pic>
        <p:nvPicPr>
          <p:cNvPr id="137" name="Picture 21" descr="C:\Users\7\Desktop\печ\новое\26161161-detached-tree-birch-without-leaves-on-a-white--Stock-Photo.png"/>
          <p:cNvPicPr>
            <a:picLocks noChangeAspect="1" noChangeArrowheads="1"/>
          </p:cNvPicPr>
          <p:nvPr/>
        </p:nvPicPr>
        <p:blipFill>
          <a:blip r:embed="rId16" cstate="print"/>
          <a:srcRect l="24709" r="25533"/>
          <a:stretch>
            <a:fillRect/>
          </a:stretch>
        </p:blipFill>
        <p:spPr bwMode="auto">
          <a:xfrm>
            <a:off x="2853866" y="2883747"/>
            <a:ext cx="2363265" cy="353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561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008"/>
          <a:stretch/>
        </p:blipFill>
        <p:spPr>
          <a:xfrm flipH="1">
            <a:off x="2385035" y="4671972"/>
            <a:ext cx="1496778" cy="1363675"/>
          </a:xfrm>
          <a:prstGeom prst="rect">
            <a:avLst/>
          </a:prstGeom>
        </p:spPr>
      </p:pic>
      <p:pic>
        <p:nvPicPr>
          <p:cNvPr id="138" name="Рисунок 137" descr="9709113_orig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5476860" y="1042203"/>
            <a:ext cx="2016681" cy="2253937"/>
          </a:xfrm>
          <a:prstGeom prst="rect">
            <a:avLst/>
          </a:prstGeom>
        </p:spPr>
      </p:pic>
      <p:pic>
        <p:nvPicPr>
          <p:cNvPr id="139" name="Picture 21" descr="C:\Users\7\Desktop\печ\новое\26161161-detached-tree-birch-without-leaves-on-a-white--Stock-Photo.png"/>
          <p:cNvPicPr>
            <a:picLocks noChangeAspect="1" noChangeArrowheads="1"/>
          </p:cNvPicPr>
          <p:nvPr/>
        </p:nvPicPr>
        <p:blipFill>
          <a:blip r:embed="rId16" cstate="print"/>
          <a:srcRect l="24709" r="25533"/>
          <a:stretch>
            <a:fillRect/>
          </a:stretch>
        </p:blipFill>
        <p:spPr bwMode="auto">
          <a:xfrm>
            <a:off x="2095351" y="-57530"/>
            <a:ext cx="1095645" cy="163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6" name="Picture 18" descr="https://pluspng.com/img-png/png-hd-boat-download-1754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 flipH="1">
            <a:off x="1554469" y="1035836"/>
            <a:ext cx="1500198" cy="1524274"/>
          </a:xfrm>
          <a:prstGeom prst="rect">
            <a:avLst/>
          </a:prstGeom>
          <a:noFill/>
        </p:spPr>
      </p:pic>
      <p:pic>
        <p:nvPicPr>
          <p:cNvPr id="12324" name="Picture 36" descr="https://thumbs.dreamstime.com/b/%D0%BF%D0%B8%D0%BD%D0%B3%D0%B2%D0%B8%D0%BD-%D1%80%D0%BE%D0%B6-%D0%B5%D1%81%D1%82%D0%B2%D0%B0-47643098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86741" y="1260861"/>
            <a:ext cx="428628" cy="560705"/>
          </a:xfrm>
          <a:prstGeom prst="rect">
            <a:avLst/>
          </a:prstGeom>
          <a:noFill/>
        </p:spPr>
      </p:pic>
      <p:pic>
        <p:nvPicPr>
          <p:cNvPr id="12310" name="Picture 22" descr="https://adonius.club/uploads/posts/2022-02/1644691336_46-adonius-club-p-pingvin-na-belom-fone-65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06246" y="1374288"/>
            <a:ext cx="483855" cy="5445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72953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39952" y="836712"/>
            <a:ext cx="475252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Говорят - для детворы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Веселее нет игры,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катание с высокой,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Ледяной, крутой горы!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вот мы хотим поспорить: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Веселее горку строить!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3" name="Picture 2" descr="https://sun9-55.userapi.com/impg/qAw0ia7FPweloZWjztGsHP5gw6aZz4DAWalCXA/e9NIPEmTUp4.jpg?size=1200x1600&amp;quality=95&amp;sign=864b5b0b003f16c806040834b32291aa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18" y="908720"/>
            <a:ext cx="3528392" cy="4704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6" descr="https://thumbs.dreamstime.com/b/%D0%BF%D0%B8%D0%BD%D0%B3%D0%B2%D0%B8%D0%BD-%D1%80%D0%BE%D0%B6-%D0%B5%D1%81%D1%82%D0%B2%D0%B0-47643098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76256" y="3789040"/>
            <a:ext cx="1800200" cy="2354912"/>
          </a:xfrm>
          <a:prstGeom prst="rect">
            <a:avLst/>
          </a:prstGeom>
          <a:noFill/>
        </p:spPr>
      </p:pic>
      <p:pic>
        <p:nvPicPr>
          <p:cNvPr id="5" name="Picture 22" descr="https://adonius.club/uploads/posts/2022-02/1644691336_46-adonius-club-p-pingvin-na-belom-fone-65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5976" y="3789040"/>
            <a:ext cx="2330160" cy="26226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21893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sun9-west.userapi.com/sun9-37/s/v1/ig2/nBL3bVNqn4FDQtHL4adwt_513hYKfhkuavwUUvofOkKdNw_8F6TS0shu-BmlOkiU0SqKZcwEeF9U3tg00pd-Uz28.jpg?size=810x1080&amp;quality=95&amp;type=album"/>
          <p:cNvPicPr>
            <a:picLocks noChangeAspect="1" noChangeArrowheads="1"/>
          </p:cNvPicPr>
          <p:nvPr/>
        </p:nvPicPr>
        <p:blipFill>
          <a:blip r:embed="rId2"/>
          <a:srcRect t="20987" b="22609"/>
          <a:stretch>
            <a:fillRect/>
          </a:stretch>
        </p:blipFill>
        <p:spPr bwMode="auto">
          <a:xfrm>
            <a:off x="4874542" y="3357562"/>
            <a:ext cx="3924977" cy="2951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https://sun9-north.userapi.com/sun9-78/s/v1/ig2/PxZ_m6vR5KeK2fNqaeRrwIUkCrKI4dy4ZoW9JYn0e8pzEOXVNNL9Aq1kMrKs-Fry1RCOwBulAeqJEv6YyzHC-S_X.jpg?size=1280x960&amp;quality=95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833" y="764704"/>
            <a:ext cx="4320479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572000" y="1124744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 дружные ребята,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Пришли мы в детский сад,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каждый физкультурой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Заняться очень рад!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6" descr="https://i.pinimg.com/originals/6b/af/31/6baf3178868d4373a52c463a107e392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88" y="4818361"/>
            <a:ext cx="3312368" cy="1587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69057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un9-east.userapi.com/sun9-28/s/v1/ig2/47VJi_aoGpWw-nhppN7fgRM7H5kPuuQD2N1Nv29Qy83XfJRQ_pqO-oM8Ar5f3UaB8UX1giapUPuHxH6cxGU7dzMk.jpg?size=1280x643&amp;quality=95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642918"/>
            <a:ext cx="4690244" cy="2356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4" descr="https://sun9-north.userapi.com/sun9-78/s/v1/ig2/McUsjqtvpP-sKJETecdRGdwjOgq0yCxDx0gT-qx6QEgZfYnUNx2a2m4hDmWHwKXDK5dsXiAokO6lsGvPDhbVcAE9.jpg?size=1280x960&amp;quality=95&amp;type=album"/>
          <p:cNvPicPr>
            <a:picLocks noChangeAspect="1" noChangeArrowheads="1"/>
          </p:cNvPicPr>
          <p:nvPr/>
        </p:nvPicPr>
        <p:blipFill>
          <a:blip r:embed="rId3"/>
          <a:srcRect l="6249" t="23334" r="11250" b="14999"/>
          <a:stretch>
            <a:fillRect/>
          </a:stretch>
        </p:blipFill>
        <p:spPr bwMode="auto">
          <a:xfrm>
            <a:off x="3714744" y="3214686"/>
            <a:ext cx="4714908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788024" y="428604"/>
            <a:ext cx="41433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 гусеница. Вам не нравится?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Да, красотой она не славится.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детвора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ловко на ней катается!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11" descr="http://img0.liveinternet.ru/images/attach/c/7/94/743/94743134_large_4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5764" y="2526843"/>
            <a:ext cx="2857520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773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after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15452 0.24497 C 0.279 0.22346 0.40348 0.20195 0.404 0.14874 C 0.40452 0.09554 0.21198 -0.09299 0.15816 -0.07448 C 0.10435 -0.05598 0.08594 0.22091 0.08108 0.25955 C 0.07622 0.29818 0.12362 0.1691 0.12935 0.15684 C 0.13507 0.14458 0.11841 0.18067 0.11598 0.18552 " pathEditMode="relative" rAng="0" ptsTypes="aaaaaA">
                                      <p:cBhvr>
                                        <p:cTn id="6" dur="2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00" y="-14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un9-west.userapi.com/sun9-5/s/v1/ig2/M3P2S6f-bTd8emh4cnLbh2U3z3PgqIICfsg9YpY-_oFOyOaCU0WBzPrU9SiFi5lLEmsUdUEuXYJ1KE9LjLiwT3U8.jpg?size=1280x1045&amp;quality=95&amp;type=album"/>
          <p:cNvPicPr>
            <a:picLocks noChangeAspect="1" noChangeArrowheads="1"/>
          </p:cNvPicPr>
          <p:nvPr/>
        </p:nvPicPr>
        <p:blipFill rotWithShape="1">
          <a:blip r:embed="rId2" cstate="print"/>
          <a:srcRect t="14039" b="2312"/>
          <a:stretch/>
        </p:blipFill>
        <p:spPr bwMode="auto">
          <a:xfrm>
            <a:off x="425138" y="3440400"/>
            <a:ext cx="4184286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357454" y="500042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кидаю, я бросаю,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Левой правой попадаю.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Будет четкий глазомер,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 я здоров и смел!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https://sun9-north.userapi.com/sun9-78/s/v1/ig2/D_iC68-Ozy8gqnLfxV2pNOWijDBx_--8XWZigktmR3YoHJW-BA_FlmWbJCcSBlW5pcwwscQw74-gR0QVNNdFWwvl.jpg?size=810x1080&amp;quality=95&amp;type=album"/>
          <p:cNvPicPr>
            <a:picLocks noChangeAspect="1" noChangeArrowheads="1"/>
          </p:cNvPicPr>
          <p:nvPr/>
        </p:nvPicPr>
        <p:blipFill>
          <a:blip r:embed="rId3"/>
          <a:srcRect l="17329" t="21119" r="6858" b="33393"/>
          <a:stretch>
            <a:fillRect/>
          </a:stretch>
        </p:blipFill>
        <p:spPr bwMode="auto">
          <a:xfrm>
            <a:off x="4909282" y="2204864"/>
            <a:ext cx="3571900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4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232" y="4695665"/>
            <a:ext cx="1987724" cy="1950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9" descr="C:\Users\gr\Downloads\image-UzZNE299D-transforme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1844824"/>
            <a:ext cx="2241005" cy="17703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205593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9-west.userapi.com/sun9-68/s/v1/ig2/nZA6eiHZjybrIHOr2PPooCs8Q-Ld2mrnhvhIIBhX4emljtSDKAUTLv5WkYaUsMCLtK4fn-VEUZuH5nD69moRlaQB.jpg?size=1073x1080&amp;quality=95&amp;type=album"/>
          <p:cNvPicPr>
            <a:picLocks noChangeAspect="1" noChangeArrowheads="1"/>
          </p:cNvPicPr>
          <p:nvPr/>
        </p:nvPicPr>
        <p:blipFill>
          <a:blip r:embed="rId2"/>
          <a:srcRect l="11009" t="10937" r="16647" b="9376"/>
          <a:stretch>
            <a:fillRect/>
          </a:stretch>
        </p:blipFill>
        <p:spPr bwMode="auto">
          <a:xfrm>
            <a:off x="422568" y="817640"/>
            <a:ext cx="3947970" cy="4377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376568" y="1052736"/>
            <a:ext cx="46245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Ну, куда это годится -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 летают эти птицы!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обед едят сардины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ныряют, как дельфины.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Носят фраки в злые стужи,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Хоть на вид и неуклюжи.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Антарктиде, там где льдины,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Важно шествуют пингвины!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2" descr="https://adonius.club/uploads/posts/2022-02/1644691336_46-adonius-club-p-pingvin-na-belom-fone-65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16654" y="4267512"/>
            <a:ext cx="1872208" cy="2107248"/>
          </a:xfrm>
          <a:prstGeom prst="rect">
            <a:avLst/>
          </a:prstGeom>
          <a:noFill/>
        </p:spPr>
      </p:pic>
      <p:pic>
        <p:nvPicPr>
          <p:cNvPr id="7" name="Picture 36" descr="https://thumbs.dreamstime.com/b/%D0%BF%D0%B8%D0%BD%D0%B3%D0%B2%D0%B8%D0%BD-%D1%80%D0%BE%D0%B6-%D0%B5%D1%81%D1%82%D0%B2%D0%B0-47643098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43217" y="4143680"/>
            <a:ext cx="1800200" cy="23549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4967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38056" y="461465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Мороз румянит щёки нам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щиплет за носишки,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 не смолкает шум и гам,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Играют и смеются,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Девчонки и мальчишки!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s://sun9-west.userapi.com/sun9-62/s/v1/ig2/2aLVvbS8xzyDGMkVZGsbzAAhJ2iIKFv0Brxh1xG8J1vtnL57nth16TEWnIYvtNkeEAjriCQlZ5bq1IR9mt2Y9-ji.jpg?size=1280x960&amp;quality=95&amp;type=album"/>
          <p:cNvPicPr>
            <a:picLocks noChangeAspect="1" noChangeArrowheads="1"/>
          </p:cNvPicPr>
          <p:nvPr/>
        </p:nvPicPr>
        <p:blipFill>
          <a:blip r:embed="rId2" cstate="print"/>
          <a:srcRect t="11227" r="17202"/>
          <a:stretch>
            <a:fillRect/>
          </a:stretch>
        </p:blipFill>
        <p:spPr bwMode="auto">
          <a:xfrm>
            <a:off x="323528" y="3140968"/>
            <a:ext cx="4000528" cy="3216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6" name="Picture 4" descr="https://sun9-east.userapi.com/sun9-25/s/v1/ig2/4oCdlKQnmycTOixd3DBrnpF9nu0f6nfCV4A2WTOWaXDrXQcb2CCVoGcw-I_kS32u54UP8ZJLqjdK-vHVsgrZwaSY.jpg?size=1280x960&amp;quality=95&amp;type=album"/>
          <p:cNvPicPr>
            <a:picLocks noChangeAspect="1" noChangeArrowheads="1"/>
          </p:cNvPicPr>
          <p:nvPr/>
        </p:nvPicPr>
        <p:blipFill>
          <a:blip r:embed="rId3"/>
          <a:srcRect l="12590" t="28408" r="27367" b="10903"/>
          <a:stretch>
            <a:fillRect/>
          </a:stretch>
        </p:blipFill>
        <p:spPr bwMode="auto">
          <a:xfrm>
            <a:off x="4760443" y="2564904"/>
            <a:ext cx="4052206" cy="3071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5523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dirty="0"/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179512" y="1446107"/>
            <a:ext cx="8795320" cy="4997152"/>
          </a:xfrm>
        </p:spPr>
        <p:txBody>
          <a:bodyPr>
            <a:normAutofit fontScale="32500" lnSpcReduction="2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6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Зима для всех: и детей, и взрослых – долгожданная и любимая пора. </a:t>
            </a:r>
            <a:r>
              <a:rPr lang="ru-RU" sz="6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Чтобы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6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6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зимний период запомнился ребенку как счастливое, веселое время, а </a:t>
            </a:r>
            <a:r>
              <a:rPr lang="ru-RU" sz="6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его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6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организм </a:t>
            </a:r>
            <a:r>
              <a:rPr lang="ru-RU" sz="6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 этот период окреп и закалился, необходимо </a:t>
            </a:r>
            <a:r>
              <a:rPr lang="ru-RU" sz="6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тщательно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6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продумать </a:t>
            </a:r>
            <a:r>
              <a:rPr lang="ru-RU" sz="6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дизайн прогулочного участка.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6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Педагоги </a:t>
            </a:r>
            <a:r>
              <a:rPr lang="ru-RU" sz="6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стараются воплощать инновационные </a:t>
            </a:r>
            <a:r>
              <a:rPr lang="ru-RU" sz="6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дизайнерские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6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   проекты для </a:t>
            </a:r>
            <a:r>
              <a:rPr lang="ru-RU" sz="6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того, чтобы сделать зимние прогулки более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6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ru-RU" sz="6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интересными </a:t>
            </a:r>
            <a:r>
              <a:rPr lang="ru-RU" sz="6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 полезными, планируют работ </a:t>
            </a:r>
            <a:r>
              <a:rPr lang="ru-RU" sz="6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6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          проектируют  снежные </a:t>
            </a:r>
            <a:r>
              <a:rPr lang="ru-RU" sz="6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постройки, </a:t>
            </a:r>
            <a:r>
              <a:rPr lang="ru-RU" sz="6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способные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6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              обеспечить двигательную активность </a:t>
            </a:r>
            <a:r>
              <a:rPr lang="ru-RU" sz="6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детей, </a:t>
            </a:r>
            <a:r>
              <a:rPr lang="ru-RU" sz="6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их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6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трудовую и </a:t>
            </a:r>
            <a:r>
              <a:rPr lang="ru-RU" sz="6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игровую деятельность.</a:t>
            </a:r>
          </a:p>
          <a:p>
            <a:endParaRPr lang="ru-RU" dirty="0"/>
          </a:p>
        </p:txBody>
      </p:sp>
      <p:pic>
        <p:nvPicPr>
          <p:cNvPr id="5" name="Picture 4" descr="Зима клипарт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6" y="3944683"/>
            <a:ext cx="2913317" cy="291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Зима, снежинки, фон ПНГ на Прозрачном Фоне • Скачать PNG Зима, снежинки, фо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11226">
            <a:off x="6501629" y="3355067"/>
            <a:ext cx="3238500" cy="216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1365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95536" y="19168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План – схема 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зимнего участка группы №7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Зима клипарт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893" y="3284984"/>
            <a:ext cx="4176464" cy="319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7522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772816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Схема игрового участка группы №7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(зимний период)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588224" y="260648"/>
            <a:ext cx="2376264" cy="5378152"/>
          </a:xfrm>
        </p:spPr>
        <p:txBody>
          <a:bodyPr>
            <a:normAutofit lnSpcReduction="10000"/>
          </a:bodyPr>
          <a:lstStyle/>
          <a:p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Условные обозначения.</a:t>
            </a:r>
          </a:p>
          <a:p>
            <a:pPr marL="342900" indent="-342900" algn="l">
              <a:buAutoNum type="arabicPeriod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 веранда;</a:t>
            </a:r>
          </a:p>
          <a:p>
            <a:pPr marL="342900" indent="-342900" algn="l">
              <a:buAutoNum type="arabicPeriod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 мишени для метания;</a:t>
            </a:r>
          </a:p>
          <a:p>
            <a:pPr marL="342900" indent="-342900" algn="l">
              <a:buAutoNum type="arabicPeriod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кормушка для птиц;</a:t>
            </a:r>
          </a:p>
          <a:p>
            <a:pPr marL="342900" indent="-342900" algn="l">
              <a:buAutoNum type="arabicPeriod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площадка для игры в хоккей;</a:t>
            </a:r>
          </a:p>
          <a:p>
            <a:pPr marL="342900" indent="-342900" algn="l">
              <a:buAutoNum type="arabicPeriod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лабиринт;</a:t>
            </a:r>
          </a:p>
          <a:p>
            <a:pPr marL="342900" indent="-342900" algn="l">
              <a:buAutoNum type="arabicPeriod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игровой комплекс «горка»;</a:t>
            </a:r>
          </a:p>
          <a:p>
            <a:pPr marL="342900" indent="-342900" algn="l">
              <a:buAutoNum type="arabicPeriod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лесенка для лазания</a:t>
            </a:r>
          </a:p>
          <a:p>
            <a:pPr marL="342900" indent="-342900" algn="l">
              <a:buAutoNum type="arabicPeriod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сказочный персонаж «лиса»</a:t>
            </a:r>
          </a:p>
          <a:p>
            <a:pPr marL="342900" indent="-342900" algn="l">
              <a:buAutoNum type="arabicPeriod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-сказочный персонаж «кошка»</a:t>
            </a:r>
          </a:p>
          <a:p>
            <a:pPr marL="342900" indent="-342900" algn="l">
              <a:buAutoNum type="arabicPeriod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«прудик»  с рыбками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708" y="1245096"/>
            <a:ext cx="2664296" cy="1691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858" y="3645024"/>
            <a:ext cx="1908374" cy="1449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25" y="1988839"/>
            <a:ext cx="716571" cy="637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708920"/>
            <a:ext cx="2438669" cy="2200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321" y="1619118"/>
            <a:ext cx="864974" cy="866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505" y="1838598"/>
            <a:ext cx="504055" cy="50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0" y="2936924"/>
            <a:ext cx="359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974883" y="2343422"/>
            <a:ext cx="552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043609" y="2502678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3.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207553" y="4725144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6.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883568" y="4005065"/>
            <a:ext cx="4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4.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207553" y="6237312"/>
            <a:ext cx="635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5.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 rot="10800000" flipV="1">
            <a:off x="5292080" y="5094475"/>
            <a:ext cx="359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7.</a:t>
            </a:r>
            <a:endParaRPr lang="ru-RU" dirty="0"/>
          </a:p>
        </p:txBody>
      </p:sp>
      <p:sp>
        <p:nvSpPr>
          <p:cNvPr id="5" name="AutoShape 2" descr="http://kidiki.club/task_source/5303_15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146" y="3186752"/>
            <a:ext cx="90868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46" y="6279103"/>
            <a:ext cx="2857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Сергей\Desktop\i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696" y="5079728"/>
            <a:ext cx="2611872" cy="158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 flipH="1">
            <a:off x="1626747" y="2020256"/>
            <a:ext cx="438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8.</a:t>
            </a:r>
            <a:endParaRPr lang="ru-RU" dirty="0"/>
          </a:p>
        </p:txBody>
      </p:sp>
      <p:pic>
        <p:nvPicPr>
          <p:cNvPr id="13" name="Picture 2" descr="C:\Users\Сергей\Desktop\5d446c57e864dd11022f593b35d7e694_main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962" y="980729"/>
            <a:ext cx="943440" cy="79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Сергей\Desktop\a8a38977658624db4acb980eb47538de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831" y="5161627"/>
            <a:ext cx="868290" cy="107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Сергей\Desktop\fish-bowl-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717" y="5699470"/>
            <a:ext cx="648395" cy="7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Сергей\Desktop\kisspng-line-brand-number-angle-ten-wins-festival-5ae1003126aab5.5632595315246950891584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3" y="6297323"/>
            <a:ext cx="216024" cy="32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User\Desktop\s-l500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628386" y="6237313"/>
            <a:ext cx="282683" cy="2160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739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IMG20230131115704_BURST000_COVE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548680"/>
            <a:ext cx="7531345" cy="5649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58291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G202301311157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404664"/>
            <a:ext cx="8136904" cy="6102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46000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202301311153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618911"/>
            <a:ext cx="5328592" cy="3996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IMG202301311154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888" y="188640"/>
            <a:ext cx="5328592" cy="3996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4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621" y="3430065"/>
            <a:ext cx="3246859" cy="318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6" descr="https://i.pinimg.com/originals/6b/af/31/6baf3178868d4373a52c463a107e392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31" y="1344861"/>
            <a:ext cx="3513174" cy="168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192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20230130133017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268760"/>
            <a:ext cx="3705876" cy="4941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IMG202301311144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737320"/>
            <a:ext cx="3888432" cy="5184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669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20230131120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2" y="404664"/>
            <a:ext cx="3381840" cy="4509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IMG20230131120320.jpg"/>
          <p:cNvPicPr>
            <a:picLocks noChangeAspect="1"/>
          </p:cNvPicPr>
          <p:nvPr/>
        </p:nvPicPr>
        <p:blipFill>
          <a:blip r:embed="rId3" cstate="print"/>
          <a:srcRect t="3801" b="9051"/>
          <a:stretch>
            <a:fillRect/>
          </a:stretch>
        </p:blipFill>
        <p:spPr>
          <a:xfrm>
            <a:off x="467544" y="1052736"/>
            <a:ext cx="4587974" cy="5331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96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95536" y="19168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План – схема 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зимнего участка группы №8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Зима клипарт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496958"/>
            <a:ext cx="4176464" cy="319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41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AutoShape 10" descr="https://yandex-images.clstorage.net/Llj47R240/041258q4-ROL/sgAoeGLKEsPQmbICrNyE_PbplOIh8EMj93WMHLf8bHixEhoYawv9jGHsR0_liei3iwQzNOiKK_fxMWFbGRw3y_ZE7Axzb8f3wWzygpyMpSki2IUngbWSh9KwDUlCaelY5UJvzDvbmU1RuRHcAp7fgVxiRJPfGI_itMShH8joI7hQtDuadupikmV4gtBd3MTZFTkXdaLHMBIQEV8PUH7fzRPi7X5-2PruFF6QvJIsHLOMUTVRjLteoFbGwO1Oi-CYgXIoGfbr87LGuALiz85k2iRLl_dDxMDx0pOsLgLdTR2TMX8uLilb_1UvMx-QPj9wPMOmIswov0CHZ0I-rihiizAAedsHeVPgZKsTcW8cNctFiPeEcRXjoKPxjO1jnU1PU0Fenfy5uA7E7uFM4L4P0BxyVqNvyuyBt7QRLew5gegDospYZ0qjoKX5sNMP3oQbJNhVdmIXYwKgMX8OUDy9X8Oi3d98uRtsJz4yb9LsbzIsQBag3_jeUseEUgxtCWHLg1AIOBZKQ-IUaHNTD81H2JY6lqbzlpPxYbJPbdMuDX3wsMxuTxtIfsQOQ39gfB_BnIOnQDwZf3DnN6LMLUoRmeEDGjj3K1OAlupzER_NdnqnmlTGkecRwOLSv93R7z_No-K9vG3LmHwFbNLcg95dUc7AFtE9qq4ANBXBXj07YNtjAAn71lpy02QJMvPvrPYrFokmtAHFQrOQIkwuIw0e_wPA7z3sCxuOB3-QbzBvjrDdgaaxDVtO4ZV00BytS8N6AhDrOFc70eHWmsKg3m_mKtaZRURjhjMTULKu7_DfrP8Dwi5srQlanyYuQ21w3n3jPCL3oj9LDOHmN4I-3TqiSWGxu-hVOZCzZ0qDYU2MJQjmu7cncuYR0WPBXywgDL9NM0EdfC6bGE11faEvIj6cgp5BBsO_utyD9MWQzrzLIsnToxgLxErgcocbc3KP7oba1LkFZBJm4SCCM_yO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150" name="AutoShape 12" descr="https://yandex-images.clstorage.net/Llj47R240/041258q4-ROL/sgAoeGLKEsPQmbICrNyE_PbplOIh8EMj93WMHLf8bHixEhoYawv9jGHsR0_liei3iwQzNOiKK_fxMWFbGRw3y_ZE7Axzb8f3wWzygpyMpSki2IUngbWSh9KwDUlCaelY5UJvzDvbmU1RuRHcAp7fgVxiRJPfGI_itMShH8joI7hQtDuadupikmV4gtBd3MTZFTkXdaLHMBIQEV8PUH7fzRPi7X5-2PruFF6QvJIsHLOMUTVRjLteoFbGwO1Oi-CYgXIoGfbr87LGuALiz85k2iRLl_dDxMDx0pOsLgLdTR2TMX8uLilb_1UvMx-QPj9wPMOmIswov0CHZ0I-rihiizAAedsHeVPgZKsTcW8cNctFiPeEcRXjoKPxjO1jnU1PU0Fenfy5uA7E7uFM4L4P0BxyVqNvyuyBt7QRLew5gegDospYZ0qjoKX5sNMP3oQbJNhVdmIXYwKgMX8OUDy9X8Oi3d98uRtsJz4yb9LsbzIsQBag3_jeUseEUgxtCWHLg1AIOBZKQ-IUaHNTD81H2JY6lqbzlpPxYbJPbdMuDX3wsMxuTxtIfsQOQ39gfB_BnIOnQDwZf3DnN6LMLUoRmeEDGjj3K1OAlupzER_NdnqnmlTGkecRwOLSv93R7z_No-K9vG3LmHwFbNLcg95dUc7AFtE9qq4ANBXBXj07YNtjAAn71lpy02QJMvPvrPYrFokmtAHFQrOQIkwuIw0e_wPA7z3sCxuOB3-QbzBvjrDdgaaxDVtO4ZV00BytS8N6AhDrOFc70eHWmsKg3m_mKtaZRURjhjMTULKu7_DfrP8Dwi5srQlanyYuQ21w3n3jPCL3oj9LDOHmN4I-3TqiSWGxu-hVOZCzZ0qDYU2MJQjmu7cncuYR0WPBXywgDL9NM0EdfC6bGE11faEvIj6cgp5BBsO_utyD9MWQzrzLIsnToxgLxErgcocbc3KP7oba1LkFZBJm4SCCM_yO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151" name="AutoShape 14" descr="https://yandex-images.clstorage.net/Llj47R240/041258q4-ROL/sgAoeGLKEsPQmbICrNyE_PbplOIh8EMj93WMHLf8bHixEhoYawv9jGHsR0_liei3iwQzNOiKK_fxMWFbGRw3y_ZE7Axzb8f3wWzygpyMpSki2IUngbWSh9KwDUlCaelY5UJvzDvbmU1RuRHcAp7fgVxiRJPfGI_itMShH8joI7hQtDuadupikmV4gtBd3MTZFTkXdaLHMBIQEV8PUH7fzRPi7X5-2PruFF6QvJIsHLOMUTVRjLteoFbGwO1Oi-CYgXIoGfbr87LGuALiz85k2iRLl_dDxMDx0pOsLgLdTR2TMX8uLilb_1UvMx-QPj9wPMOmIswov0CHZ0I-rihiizAAedsHeVPgZKsTcW8cNctFiPeEcRXjoKPxjO1jnU1PU0Fenfy5uA7E7uFM4L4P0BxyVqNvyuyBt7QRLew5gegDospYZ0qjoKX5sNMP3oQbJNhVdmIXYwKgMX8OUDy9X8Oi3d98uRtsJz4yb9LsbzIsQBag3_jeUseEUgxtCWHLg1AIOBZKQ-IUaHNTD81H2JY6lqbzlpPxYbJPbdMuDX3wsMxuTxtIfsQOQ39gfB_BnIOnQDwZf3DnN6LMLUoRmeEDGjj3K1OAlupzER_NdnqnmlTGkecRwOLSv93R7z_No-K9vG3LmHwFbNLcg95dUc7AFtE9qq4ANBXBXj07YNtjAAn71lpy02QJMvPvrPYrFokmtAHFQrOQIkwuIw0e_wPA7z3sCxuOB3-QbzBvjrDdgaaxDVtO4ZV00BytS8N6AhDrOFc70eHWmsKg3m_mKtaZRURjhjMTULKu7_DfrP8Dwi5srQlanyYuQ21w3n3jPCL3oj9LDOHmN4I-3TqiSWGxu-hVOZCzZ0qDYU2MJQjmu7cncuYR0WPBXywgDL9NM0EdfC6bGE11faEvIj6cgp5BBsO_utyD9MWQzrzLIsnToxgLxErgcocbc3KP7oba1LkFZBJm4SCCM_yO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6152" name="Picture 16" descr="https://i.pinimg.com/originals/6b/af/31/6baf3178868d4373a52c463a107e392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4286250"/>
            <a:ext cx="230505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6" descr="https://i.pinimg.com/originals/6b/af/31/6baf3178868d4373a52c463a107e392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3643313"/>
            <a:ext cx="1857375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8" descr="https://phonoteka.org/uploads/posts/2021-04/thumbs/1617801580_24-p-tsveti-na-prozrachnom-fone-2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925" y="4822825"/>
            <a:ext cx="9588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20" descr="https://krepysh76.ru/wp-content/uploads/DIO-2.0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6" t="15268" b="12212"/>
          <a:stretch>
            <a:fillRect/>
          </a:stretch>
        </p:blipFill>
        <p:spPr bwMode="auto">
          <a:xfrm>
            <a:off x="7000875" y="2928938"/>
            <a:ext cx="19240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22" descr="https://thumbs.dreamstime.com/b/%D0%BB%D0%B0%D0%B1%D0%B8%D1%80%D0%B8%D0%BD%D1%82-%D1%81%D0%BD%D0%B5%D0%B3%D0%B0-%D0%B8-%D1%8E%D1%81%D1%82%D1%80%D0%B0%D1%86%D0%B8%D1%8F-%D0%B2%D0%B5%D0%BA%D1%82%D0%BE%D1%80%D0%B0-%D0%BD%D0%B0%D1%81%D1%82%D0%BE-%D1%8C%D0%BD%D0%BE%D0%B9-%D0%B8%D0%B3%D1%80%D1%8B-9752643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1714500"/>
            <a:ext cx="1857375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4" descr="Клипарт снеговики - Новый год - Картинки PNG - Галерейка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3" y="1793875"/>
            <a:ext cx="1617662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Picture 34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211138"/>
            <a:ext cx="1590675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34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350" y="185738"/>
            <a:ext cx="1590675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34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638" y="198438"/>
            <a:ext cx="1590675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Рисунок 43" descr="11768716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213" y="5661025"/>
            <a:ext cx="1052512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Рисунок 44" descr="11768716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5661025"/>
            <a:ext cx="1050925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Рисунок 45" descr="11768716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75" y="5661025"/>
            <a:ext cx="1052513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4" name="Рисунок 46" descr="11768716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13" y="5719763"/>
            <a:ext cx="1052512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6" name="Рисунок 48" descr="11768716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8" y="1715610"/>
            <a:ext cx="105092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Рисунок 27" descr="5849a83577373158dfb910f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6200000">
            <a:off x="3445648" y="2029447"/>
            <a:ext cx="1805186" cy="951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Рисунок 28" descr="5849a83577373158dfb910f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6200000">
            <a:off x="3448836" y="2445065"/>
            <a:ext cx="1805186" cy="951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Рисунок 29" descr="5849a83577373158dfb910f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6200000">
            <a:off x="3727215" y="2424144"/>
            <a:ext cx="1805186" cy="951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Рисунок 30" descr="5849a83577373158dfb910f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6200000">
            <a:off x="3667065" y="1739696"/>
            <a:ext cx="1805186" cy="951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Рисунок 31" descr="5849a83577373158dfb910f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6200000">
            <a:off x="3518668" y="3396143"/>
            <a:ext cx="1805186" cy="951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Рисунок 32" descr="5849a83577373158dfb910f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6200000">
            <a:off x="3829264" y="3612836"/>
            <a:ext cx="1805186" cy="951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Рисунок 33" descr="5849a83577373158dfb910f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6200000">
            <a:off x="3655042" y="4141573"/>
            <a:ext cx="1805186" cy="951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Рисунок 34" descr="5849a83577373158dfb910f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6200000">
            <a:off x="3924606" y="4867755"/>
            <a:ext cx="1805186" cy="951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Рисунок 35" descr="5849a83577373158dfb910f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6200000">
            <a:off x="3846984" y="4523168"/>
            <a:ext cx="1805186" cy="951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Рисунок 36" descr="5849a83577373158dfb910f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6200000">
            <a:off x="3664725" y="4982670"/>
            <a:ext cx="1805186" cy="951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78" name="Picture 79" descr="https://avatars.mds.yandex.net/get-pdb/2474517/84416b31-1256-46b9-8eaf-fb78def3ca4a/s120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3" y="1827213"/>
            <a:ext cx="1198562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9" name="Picture 2" descr="https://i.pinimg.com/originals/58/fb/1b/58fb1b5aac600b8050ba4d3d9117eab8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63" y="3800475"/>
            <a:ext cx="20701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Рисунок 39" descr="5849a83577373158dfb910f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688977">
            <a:off x="1360342" y="3212173"/>
            <a:ext cx="1805186" cy="951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Рисунок 40" descr="5849a83577373158dfb910f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688977">
            <a:off x="2580955" y="5466730"/>
            <a:ext cx="1805186" cy="951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Рисунок 41" descr="5849a83577373158dfb910f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688977">
            <a:off x="4957116" y="2870855"/>
            <a:ext cx="1805186" cy="951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Рисунок 42" descr="5849a83577373158dfb910f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688977">
            <a:off x="3120649" y="1560892"/>
            <a:ext cx="1805186" cy="951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" name="Рисунок 43" descr="5849a83577373158dfb910f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688977">
            <a:off x="4032166" y="1161557"/>
            <a:ext cx="1805186" cy="951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Picture 16" descr="C:\Users\7\Desktop\печ\новое\-стенка 1_0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40497" y="4187081"/>
            <a:ext cx="1457256" cy="13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16" descr="C:\Users\7\Desktop\печ\новое\-стенка 1_0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419224" y="4475062"/>
            <a:ext cx="1392978" cy="1245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2" descr="https://nasha-besedka.ru/wp-content/uploads/2017/10/metallicheskaya-veranda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851248" y="-850626"/>
            <a:ext cx="4208537" cy="3156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Рисунок 48" descr="11768716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62" y="2205593"/>
            <a:ext cx="105092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Рисунок 48" descr="11768716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2781300"/>
            <a:ext cx="105092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Рисунок 48" descr="11768716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4" y="3276600"/>
            <a:ext cx="105092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Рисунок 48" descr="11768716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4" y="3781425"/>
            <a:ext cx="105092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7" name="Рисунок 49" descr="11768716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61" y="4269681"/>
            <a:ext cx="105092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5" name="Рисунок 47" descr="11768716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73" y="4711700"/>
            <a:ext cx="1052513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Рисунок 48" descr="11768716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08" y="5214144"/>
            <a:ext cx="105092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Рисунок 48" descr="11768716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762" y="5718175"/>
            <a:ext cx="105092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Рисунок 48" descr="11768716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469" y="5661025"/>
            <a:ext cx="105092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Рисунок 48" descr="11768716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0" y="5686088"/>
            <a:ext cx="105092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52849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Desktop\1675253143246.jpg"/>
          <p:cNvPicPr>
            <a:picLocks noChangeAspect="1" noChangeArrowheads="1"/>
          </p:cNvPicPr>
          <p:nvPr/>
        </p:nvPicPr>
        <p:blipFill rotWithShape="1">
          <a:blip r:embed="rId2"/>
          <a:srcRect t="29474" r="10473" b="3922"/>
          <a:stretch/>
        </p:blipFill>
        <p:spPr bwMode="auto">
          <a:xfrm>
            <a:off x="208179" y="663878"/>
            <a:ext cx="4357688" cy="2904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C:\Users\User\Desktop\1675253143253.jpg"/>
          <p:cNvPicPr>
            <a:picLocks noChangeAspect="1" noChangeArrowheads="1"/>
          </p:cNvPicPr>
          <p:nvPr/>
        </p:nvPicPr>
        <p:blipFill rotWithShape="1">
          <a:blip r:embed="rId3"/>
          <a:srcRect t="21740" b="28879"/>
          <a:stretch/>
        </p:blipFill>
        <p:spPr bwMode="auto">
          <a:xfrm>
            <a:off x="6405466" y="704214"/>
            <a:ext cx="2357437" cy="2376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9" name="Picture 5" descr="C:\Users\User\Desktop\1675253143266.jpg"/>
          <p:cNvPicPr>
            <a:picLocks noChangeAspect="1" noChangeArrowheads="1"/>
          </p:cNvPicPr>
          <p:nvPr/>
        </p:nvPicPr>
        <p:blipFill rotWithShape="1">
          <a:blip r:embed="rId4"/>
          <a:srcRect t="29061" b="14286"/>
          <a:stretch/>
        </p:blipFill>
        <p:spPr bwMode="auto">
          <a:xfrm>
            <a:off x="539552" y="3933056"/>
            <a:ext cx="2571750" cy="2400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8" name="Picture 4" descr="C:\Users\User\Desktop\1675253143259.jpg"/>
          <p:cNvPicPr>
            <a:picLocks noChangeAspect="1" noChangeArrowheads="1"/>
          </p:cNvPicPr>
          <p:nvPr/>
        </p:nvPicPr>
        <p:blipFill rotWithShape="1">
          <a:blip r:embed="rId5"/>
          <a:srcRect t="29486" b="14519"/>
          <a:stretch/>
        </p:blipFill>
        <p:spPr bwMode="auto">
          <a:xfrm>
            <a:off x="3690480" y="2829188"/>
            <a:ext cx="2500313" cy="3208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79" descr="https://avatars.mds.yandex.net/get-pdb/2474517/84416b31-1256-46b9-8eaf-fb78def3ca4a/s12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888" y="3567882"/>
            <a:ext cx="2018059" cy="2456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9565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107504" y="1340768"/>
            <a:ext cx="8617072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создание благоприятных условий 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воспитательно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-образовательной 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работы 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детьми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повышения 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двигательной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активности 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воспитанников в 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условиях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детского 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сада в зимний период. </a:t>
            </a:r>
          </a:p>
          <a:p>
            <a:pPr marL="0" indent="0" algn="just">
              <a:buNone/>
            </a:pPr>
            <a:endParaRPr lang="ru-RU" dirty="0"/>
          </a:p>
        </p:txBody>
      </p:sp>
      <p:pic>
        <p:nvPicPr>
          <p:cNvPr id="6" name="Picture 2" descr="Зима клипарт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027" y="4149079"/>
            <a:ext cx="2857499" cy="218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Зима, снежинки, фон ПНГ на Прозрачном Фоне • Скачать PNG Зима, снежинки, фон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64" b="60649"/>
          <a:stretch/>
        </p:blipFill>
        <p:spPr bwMode="auto">
          <a:xfrm>
            <a:off x="5868144" y="4743861"/>
            <a:ext cx="946821" cy="99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0789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esktop\1675253143280.jpg"/>
          <p:cNvPicPr>
            <a:picLocks noChangeAspect="1" noChangeArrowheads="1"/>
          </p:cNvPicPr>
          <p:nvPr/>
        </p:nvPicPr>
        <p:blipFill rotWithShape="1">
          <a:blip r:embed="rId2" cstate="print"/>
          <a:srcRect l="21212" t="9542" r="28788" b="35065"/>
          <a:stretch/>
        </p:blipFill>
        <p:spPr bwMode="auto">
          <a:xfrm>
            <a:off x="251520" y="484949"/>
            <a:ext cx="2195760" cy="3717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5" name="Picture 3" descr="C:\Users\User\Desktop\1675253143285.jpg"/>
          <p:cNvPicPr>
            <a:picLocks noChangeAspect="1" noChangeArrowheads="1"/>
          </p:cNvPicPr>
          <p:nvPr/>
        </p:nvPicPr>
        <p:blipFill rotWithShape="1">
          <a:blip r:embed="rId3" cstate="print"/>
          <a:srcRect t="20384" b="26581"/>
          <a:stretch/>
        </p:blipFill>
        <p:spPr bwMode="auto">
          <a:xfrm>
            <a:off x="2843808" y="1628800"/>
            <a:ext cx="2714644" cy="3997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C:\Users\User\Desktop\1675253143273.jpg"/>
          <p:cNvPicPr>
            <a:picLocks noChangeAspect="1" noChangeArrowheads="1"/>
          </p:cNvPicPr>
          <p:nvPr/>
        </p:nvPicPr>
        <p:blipFill>
          <a:blip r:embed="rId4"/>
          <a:srcRect l="21369" t="8163" r="35004" b="8163"/>
          <a:stretch>
            <a:fillRect/>
          </a:stretch>
        </p:blipFill>
        <p:spPr bwMode="auto">
          <a:xfrm>
            <a:off x="6012160" y="1147075"/>
            <a:ext cx="2860353" cy="2393076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6" name="Picture 2" descr="https://i.pinimg.com/originals/58/fb/1b/58fb1b5aac600b8050ba4d3d9117eab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789040"/>
            <a:ext cx="2493734" cy="243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35242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esktop\1675253143296.jpg"/>
          <p:cNvPicPr>
            <a:picLocks noChangeAspect="1" noChangeArrowheads="1"/>
          </p:cNvPicPr>
          <p:nvPr/>
        </p:nvPicPr>
        <p:blipFill>
          <a:blip r:embed="rId2"/>
          <a:srcRect l="3906" t="13235" r="5468" b="8824"/>
          <a:stretch>
            <a:fillRect/>
          </a:stretch>
        </p:blipFill>
        <p:spPr bwMode="auto">
          <a:xfrm>
            <a:off x="76200" y="928688"/>
            <a:ext cx="9067800" cy="4143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16" descr="https://i.pinimg.com/originals/6b/af/31/6baf3178868d4373a52c463a107e392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45" y="5441269"/>
            <a:ext cx="230505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6" descr="https://i.pinimg.com/originals/6b/af/31/6baf3178868d4373a52c463a107e392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019" y="4681678"/>
            <a:ext cx="3168352" cy="1519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46740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6" y="19168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План – схема 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зимнего участка группы №9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Зима клипарт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496958"/>
            <a:ext cx="4176464" cy="319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8515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472" y="1022025"/>
            <a:ext cx="944089" cy="125878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584" y="1651417"/>
            <a:ext cx="832599" cy="111997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872" y="1501018"/>
            <a:ext cx="2678241" cy="5356982"/>
          </a:xfrm>
          <a:prstGeom prst="rect">
            <a:avLst/>
          </a:prstGeom>
        </p:spPr>
      </p:pic>
      <p:pic>
        <p:nvPicPr>
          <p:cNvPr id="16" name="Picture 2" descr="https://nasha-besedka.ru/wp-content/uploads/2017/10/metallicheskaya-verand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00759" y="-891480"/>
            <a:ext cx="4536306" cy="340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74766" y="1836623"/>
            <a:ext cx="2669642" cy="176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6" descr="C:\Users\7\Desktop\печ\новое\-стенка 1_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354099">
            <a:off x="6582478" y="4228177"/>
            <a:ext cx="1940075" cy="1815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6" descr="C:\Users\7\Desktop\печ\новое\-стенка 1_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354099">
            <a:off x="5501828" y="3721096"/>
            <a:ext cx="2043306" cy="1912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6" descr="https://thumbs.dreamstime.com/b/%D0%BF%D0%B8%D0%BD%D0%B3%D0%B2%D0%B8%D0%BD-%D1%80%D0%BE%D0%B6-%D0%B5%D1%81%D1%82%D0%B2%D0%B0-47643098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37817" y="1022025"/>
            <a:ext cx="899911" cy="1177209"/>
          </a:xfrm>
          <a:prstGeom prst="rect">
            <a:avLst/>
          </a:prstGeom>
          <a:noFill/>
        </p:spPr>
      </p:pic>
      <p:pic>
        <p:nvPicPr>
          <p:cNvPr id="27" name="Picture 1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773" l="0" r="98939">
                        <a14:foregroundMark x1="22273" y1="34545" x2="35909" y2="48409"/>
                        <a14:foregroundMark x1="9394" y1="56136" x2="20758" y2="59091"/>
                        <a14:foregroundMark x1="10606" y1="81818" x2="24697" y2="74318"/>
                        <a14:foregroundMark x1="20455" y1="60000" x2="27121" y2="59318"/>
                        <a14:foregroundMark x1="39242" y1="53182" x2="39848" y2="58182"/>
                        <a14:foregroundMark x1="38939" y1="53864" x2="43182" y2="57727"/>
                        <a14:foregroundMark x1="51061" y1="54545" x2="55758" y2="56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0" y="2431088"/>
            <a:ext cx="1843257" cy="1262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https://free-png.ru/wp-content/uploads/2021/10/free-png.ru-373.pn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658" y="3091203"/>
            <a:ext cx="1263760" cy="1648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" descr="https://i.pinimg.com/originals/58/fb/1b/58fb1b5aac600b8050ba4d3d9117eab8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900759" y="3070738"/>
            <a:ext cx="1475647" cy="1438756"/>
          </a:xfrm>
          <a:prstGeom prst="rect">
            <a:avLst/>
          </a:prstGeom>
          <a:noFill/>
        </p:spPr>
      </p:pic>
      <p:sp>
        <p:nvSpPr>
          <p:cNvPr id="2" name="Кольцо 1"/>
          <p:cNvSpPr/>
          <p:nvPr/>
        </p:nvSpPr>
        <p:spPr>
          <a:xfrm>
            <a:off x="2176926" y="3693093"/>
            <a:ext cx="1076015" cy="1079044"/>
          </a:xfrm>
          <a:prstGeom prst="donut">
            <a:avLst>
              <a:gd name="adj" fmla="val 11013"/>
            </a:avLst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30" name="Picture 9" descr="C:\Users\gr\Downloads\image-NCqx9-MbS-transformed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33825" y="4232615"/>
            <a:ext cx="2766934" cy="2714620"/>
          </a:xfrm>
          <a:prstGeom prst="rect">
            <a:avLst/>
          </a:prstGeom>
          <a:noFill/>
        </p:spPr>
      </p:pic>
      <p:pic>
        <p:nvPicPr>
          <p:cNvPr id="31" name="Рисунок 48" descr="11768716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612922"/>
            <a:ext cx="105092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Рисунок 48" descr="11768716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519" y="1201755"/>
            <a:ext cx="105092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Рисунок 48" descr="11768716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519" y="1836623"/>
            <a:ext cx="105092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Рисунок 48" descr="11768716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519" y="2431088"/>
            <a:ext cx="105092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Рисунок 48" descr="11768716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502" y="3100436"/>
            <a:ext cx="105092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Рисунок 48" descr="11768716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075" y="3701556"/>
            <a:ext cx="105092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Рисунок 48" descr="11768716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461" y="4267312"/>
            <a:ext cx="105092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Рисунок 48" descr="11768716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461" y="4772137"/>
            <a:ext cx="105092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Рисунок 48" descr="11768716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461" y="5445224"/>
            <a:ext cx="105092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Рисунок 39" descr="9709113_orig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399396" y="3915486"/>
            <a:ext cx="2632776" cy="2942514"/>
          </a:xfrm>
          <a:prstGeom prst="rect">
            <a:avLst/>
          </a:prstGeom>
        </p:spPr>
      </p:pic>
      <p:pic>
        <p:nvPicPr>
          <p:cNvPr id="41" name="Рисунок 40" descr="9709113_orig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263900" y="-115717"/>
            <a:ext cx="1555312" cy="1738289"/>
          </a:xfrm>
          <a:prstGeom prst="rect">
            <a:avLst/>
          </a:prstGeom>
        </p:spPr>
      </p:pic>
      <p:pic>
        <p:nvPicPr>
          <p:cNvPr id="42" name="Рисунок 41" descr="9709113_orig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658365" y="200546"/>
            <a:ext cx="1788300" cy="199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0779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Рисунок 11" descr="http://img0.liveinternet.ru/images/attach/c/7/94/743/94743134_large_4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714620"/>
            <a:ext cx="2857520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Выноска-облако 15"/>
          <p:cNvSpPr/>
          <p:nvPr/>
        </p:nvSpPr>
        <p:spPr>
          <a:xfrm>
            <a:off x="357158" y="285728"/>
            <a:ext cx="6000792" cy="250033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Зима –удивительное время года. Природа одевается в белый пушистый наряд, у детей появляется возможность кататься на санках, лыжах, сооружать различные постройки из снега. </a:t>
            </a:r>
            <a:endParaRPr lang="ru-RU" sz="2000" dirty="0">
              <a:solidFill>
                <a:schemeClr val="tx2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3" y="2924944"/>
            <a:ext cx="4475989" cy="3356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after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15452 0.24497 C 0.279 0.22346 0.40348 0.20195 0.404 0.14874 C 0.40452 0.09554 0.21198 -0.09299 0.15816 -0.07448 C 0.10435 -0.05598 0.08594 0.22091 0.08108 0.25955 C 0.07622 0.29818 0.12362 0.1691 0.12935 0.15684 C 0.13507 0.14458 0.11841 0.18067 0.11598 0.18552 " pathEditMode="relative" rAng="0" ptsTypes="aaaaaA">
                                      <p:cBhvr>
                                        <p:cTn id="6" dur="2000" spd="-100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00" y="-14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14" y="188640"/>
            <a:ext cx="2805776" cy="3741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3" y="2752895"/>
            <a:ext cx="2775099" cy="3698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354" y="1314062"/>
            <a:ext cx="2825806" cy="3767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48759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ыноска-облако 2"/>
          <p:cNvSpPr/>
          <p:nvPr/>
        </p:nvSpPr>
        <p:spPr>
          <a:xfrm>
            <a:off x="714348" y="285728"/>
            <a:ext cx="4526814" cy="224022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Нам нравится морозная и снежная пора!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Рисунок 11" descr="http://img0.liveinternet.ru/images/attach/c/7/94/743/94743134_large_4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714620"/>
            <a:ext cx="2857520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844824"/>
            <a:ext cx="4869160" cy="4869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after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15452 0.24497 C 0.279 0.22346 0.40348 0.20195 0.404 0.14874 C 0.40452 0.09554 0.21198 -0.09299 0.15816 -0.07448 C 0.10435 -0.05598 0.08594 0.22091 0.08108 0.25955 C 0.07622 0.29818 0.12362 0.1691 0.12935 0.15684 C 0.13507 0.14458 0.11841 0.18067 0.11598 0.18552 " pathEditMode="relative" rAng="0" ptsTypes="aaaaaA">
                                      <p:cBhvr>
                                        <p:cTn id="6" dur="2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00" y="-14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427984" y="891241"/>
            <a:ext cx="41462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Антарктиде – чудо птица,</a:t>
            </a:r>
          </a:p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 мороза не боится.</a:t>
            </a:r>
          </a:p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 чего Пингвин хорош,</a:t>
            </a:r>
          </a:p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музыкантом очень схож!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0728"/>
            <a:ext cx="3947129" cy="2960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718" y="3123566"/>
            <a:ext cx="4632024" cy="3494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6" descr="https://thumbs.dreamstime.com/b/%D0%BF%D0%B8%D0%BD%D0%B3%D0%B2%D0%B8%D0%BD-%D1%80%D0%BE%D0%B6-%D0%B5%D1%81%D1%82%D0%B2%D0%B0-47643098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66086" y="4275760"/>
            <a:ext cx="1973979" cy="2582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99593" y="5157193"/>
            <a:ext cx="30963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Лепит с самого утра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Детвора снеговика.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Снежные шары катает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смеясь, соединяет.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16016" y="620688"/>
            <a:ext cx="346206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Сомкнулись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стены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Поворот, тупик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Иду назад, и снова коридоры.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/>
          <a:stretch/>
        </p:blipFill>
        <p:spPr>
          <a:xfrm>
            <a:off x="716086" y="620688"/>
            <a:ext cx="3631163" cy="4200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8"/>
          <a:stretch/>
        </p:blipFill>
        <p:spPr>
          <a:xfrm>
            <a:off x="5004048" y="2420888"/>
            <a:ext cx="3502961" cy="4017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881238" y="908720"/>
            <a:ext cx="380509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Чтоб успешно развиваться,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Чтоб здоровым быть сполна,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Нужно спортом заниматься,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Физкультура всем нужна!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Чтоб проворным стать атлетом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Будем бегать быстро, дружно.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Проведем мы эстафету,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Победить нам очень нужно.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без всякого сомненья,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Бег полезен и игра.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Чтобы стать здоровым поколеньем,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Занимайся спортом, детвора!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86" y="762830"/>
            <a:ext cx="4130929" cy="5507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Зима клипарт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630054"/>
            <a:ext cx="2304256" cy="176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683568" y="1600200"/>
            <a:ext cx="8003232" cy="452596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70000"/>
              </a:lnSpc>
              <a:buFontTx/>
              <a:buChar char="-"/>
            </a:pPr>
            <a:r>
              <a:rPr lang="ru-RU" sz="3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приобщение </a:t>
            </a:r>
            <a:r>
              <a:rPr lang="ru-RU" sz="3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родителей к реализации практической </a:t>
            </a:r>
            <a:r>
              <a:rPr lang="ru-RU" sz="3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ru-RU" sz="3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деятельности </a:t>
            </a:r>
            <a:r>
              <a:rPr lang="ru-RU" sz="3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условиях ДОУ;  </a:t>
            </a:r>
            <a:endParaRPr lang="ru-RU" sz="3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ru-RU" sz="3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- содействие </a:t>
            </a:r>
            <a:r>
              <a:rPr lang="ru-RU" sz="3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укреплению связей </a:t>
            </a:r>
            <a:r>
              <a:rPr lang="ru-RU" sz="3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ДОУ  и </a:t>
            </a:r>
            <a:r>
              <a:rPr lang="ru-RU" sz="3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семьи</a:t>
            </a:r>
            <a:r>
              <a:rPr lang="ru-RU" sz="3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ru-RU" sz="3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-  </a:t>
            </a:r>
            <a:r>
              <a:rPr lang="ru-RU" sz="3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проведение оздоровительных мероприятий </a:t>
            </a:r>
            <a:r>
              <a:rPr lang="ru-RU" sz="3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ru-RU" sz="3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детьми на </a:t>
            </a:r>
            <a:r>
              <a:rPr lang="ru-RU" sz="3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воздухе; </a:t>
            </a:r>
            <a:endParaRPr lang="ru-RU" sz="3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ru-RU" sz="3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- </a:t>
            </a:r>
            <a:r>
              <a:rPr lang="ru-RU" sz="3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улучшение художественного </a:t>
            </a:r>
            <a:r>
              <a:rPr lang="ru-RU" sz="3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оформления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ru-RU" sz="3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ru-RU" sz="3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участков детского сада.</a:t>
            </a:r>
          </a:p>
          <a:p>
            <a:pPr marL="0" indent="0" algn="just">
              <a:buNone/>
            </a:pPr>
            <a:endParaRPr lang="ru-RU" dirty="0"/>
          </a:p>
        </p:txBody>
      </p:sp>
      <p:pic>
        <p:nvPicPr>
          <p:cNvPr id="6" name="Рисунок 11" descr="http://img0.liveinternet.ru/images/attach/c/7/94/743/94743134_large_4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32" y="3284984"/>
            <a:ext cx="2221671" cy="2999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937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after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15452 0.24497 C 0.279 0.22346 0.40348 0.20195 0.404 0.14874 C 0.40452 0.09554 0.21198 -0.09299 0.15816 -0.07448 C 0.10435 -0.05598 0.08594 0.22091 0.08108 0.25955 C 0.07622 0.29818 0.12362 0.1691 0.12935 0.15684 C 0.13507 0.14458 0.11841 0.18067 0.11598 0.18552 " pathEditMode="relative" rAng="0" ptsTypes="aaaaaA">
                                      <p:cBhvr>
                                        <p:cTn id="6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00" y="-14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8136904" cy="6102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45398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95536" y="19168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План – схема 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зимнего участка группы №10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Зима клипарт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496958"/>
            <a:ext cx="4176464" cy="319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5052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nasha-besedka.ru/wp-content/uploads/2017/10/metallicheskaya-verand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5209785" y="-953201"/>
            <a:ext cx="3046483" cy="4610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1" descr="C:\Users\7\Desktop\печ\новое\26161161-detached-tree-birch-without-leaves-on-a-white--Stock-Photo.png"/>
          <p:cNvPicPr>
            <a:picLocks noChangeAspect="1" noChangeArrowheads="1"/>
          </p:cNvPicPr>
          <p:nvPr/>
        </p:nvPicPr>
        <p:blipFill>
          <a:blip r:embed="rId3" cstate="print"/>
          <a:srcRect l="24709" r="25533"/>
          <a:stretch>
            <a:fillRect/>
          </a:stretch>
        </p:blipFill>
        <p:spPr bwMode="auto">
          <a:xfrm>
            <a:off x="2992168" y="-315416"/>
            <a:ext cx="1844897" cy="2755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1" descr="C:\Users\7\Desktop\печ\новое\26161161-detached-tree-birch-without-leaves-on-a-white--Stock-Photo.png"/>
          <p:cNvPicPr>
            <a:picLocks noChangeAspect="1" noChangeArrowheads="1"/>
          </p:cNvPicPr>
          <p:nvPr/>
        </p:nvPicPr>
        <p:blipFill>
          <a:blip r:embed="rId3" cstate="print"/>
          <a:srcRect l="24709" r="25533"/>
          <a:stretch>
            <a:fillRect/>
          </a:stretch>
        </p:blipFill>
        <p:spPr bwMode="auto">
          <a:xfrm>
            <a:off x="309516" y="-315416"/>
            <a:ext cx="1844897" cy="2755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6" descr="C:\Users\gr\Downloads\image-_aDOcf4Hm-transforme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560" y="1484784"/>
            <a:ext cx="2556383" cy="1527743"/>
          </a:xfrm>
          <a:prstGeom prst="rect">
            <a:avLst/>
          </a:prstGeom>
          <a:noFill/>
        </p:spPr>
      </p:pic>
      <p:pic>
        <p:nvPicPr>
          <p:cNvPr id="6" name="Picture 19" descr="C:\Users\gr\Downloads\image-UzZNE299D-transforme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1851927"/>
            <a:ext cx="1295135" cy="1023157"/>
          </a:xfrm>
          <a:prstGeom prst="rect">
            <a:avLst/>
          </a:prstGeom>
          <a:noFill/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73" l="0" r="98939">
                        <a14:foregroundMark x1="22273" y1="34545" x2="35909" y2="48409"/>
                        <a14:foregroundMark x1="9394" y1="56136" x2="20758" y2="59091"/>
                        <a14:foregroundMark x1="10606" y1="81818" x2="24697" y2="74318"/>
                        <a14:foregroundMark x1="20455" y1="60000" x2="27121" y2="59318"/>
                        <a14:foregroundMark x1="39242" y1="53182" x2="39848" y2="58182"/>
                        <a14:foregroundMark x1="38939" y1="53864" x2="43182" y2="57727"/>
                        <a14:foregroundMark x1="51061" y1="54545" x2="55758" y2="56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86" y="3012527"/>
            <a:ext cx="1642511" cy="112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 descr="C:\Users\gr\Downloads\image-NCqx9-MbS-transformed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99592" y="3571143"/>
            <a:ext cx="2766934" cy="2714620"/>
          </a:xfrm>
          <a:prstGeom prst="rect">
            <a:avLst/>
          </a:prstGeom>
          <a:noFill/>
        </p:spPr>
      </p:pic>
      <p:pic>
        <p:nvPicPr>
          <p:cNvPr id="12" name="Picture 18" descr="https://phonoteka.org/uploads/posts/2021-04/thumbs/1617801580_24-p-tsveti-na-prozrachnom-fone-27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581128"/>
            <a:ext cx="9588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8" descr="https://phonoteka.org/uploads/posts/2021-04/thumbs/1617801580_24-p-tsveti-na-prozrachnom-fone-27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414" y="3136289"/>
            <a:ext cx="9588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8" descr="https://phonoteka.org/uploads/posts/2021-04/thumbs/1617801580_24-p-tsveti-na-prozrachnom-fone-27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676" y="2963836"/>
            <a:ext cx="9588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 descr="1176871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988139" y="2324070"/>
            <a:ext cx="1077854" cy="1033086"/>
          </a:xfrm>
          <a:prstGeom prst="rect">
            <a:avLst/>
          </a:prstGeom>
        </p:spPr>
      </p:pic>
      <p:pic>
        <p:nvPicPr>
          <p:cNvPr id="16" name="Рисунок 15" descr="1176871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081970" y="2890435"/>
            <a:ext cx="984023" cy="943152"/>
          </a:xfrm>
          <a:prstGeom prst="rect">
            <a:avLst/>
          </a:prstGeom>
        </p:spPr>
      </p:pic>
      <p:pic>
        <p:nvPicPr>
          <p:cNvPr id="17" name="Рисунок 16" descr="1176871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140340" y="3357156"/>
            <a:ext cx="984023" cy="943152"/>
          </a:xfrm>
          <a:prstGeom prst="rect">
            <a:avLst/>
          </a:prstGeom>
        </p:spPr>
      </p:pic>
      <p:pic>
        <p:nvPicPr>
          <p:cNvPr id="18" name="Рисунок 17" descr="1176871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159977" y="3665513"/>
            <a:ext cx="984023" cy="943152"/>
          </a:xfrm>
          <a:prstGeom prst="rect">
            <a:avLst/>
          </a:prstGeom>
        </p:spPr>
      </p:pic>
      <p:pic>
        <p:nvPicPr>
          <p:cNvPr id="19" name="Рисунок 18" descr="1176871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140340" y="4109552"/>
            <a:ext cx="984023" cy="943152"/>
          </a:xfrm>
          <a:prstGeom prst="rect">
            <a:avLst/>
          </a:prstGeom>
        </p:spPr>
      </p:pic>
      <p:pic>
        <p:nvPicPr>
          <p:cNvPr id="20" name="Рисунок 19" descr="1176871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140340" y="4456877"/>
            <a:ext cx="984023" cy="943152"/>
          </a:xfrm>
          <a:prstGeom prst="rect">
            <a:avLst/>
          </a:prstGeom>
        </p:spPr>
      </p:pic>
      <p:pic>
        <p:nvPicPr>
          <p:cNvPr id="21" name="Рисунок 20" descr="1176871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140340" y="4928453"/>
            <a:ext cx="984023" cy="943152"/>
          </a:xfrm>
          <a:prstGeom prst="rect">
            <a:avLst/>
          </a:prstGeom>
        </p:spPr>
      </p:pic>
      <p:pic>
        <p:nvPicPr>
          <p:cNvPr id="22" name="Рисунок 21" descr="1176871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193295" y="5350524"/>
            <a:ext cx="984023" cy="943152"/>
          </a:xfrm>
          <a:prstGeom prst="rect">
            <a:avLst/>
          </a:prstGeom>
        </p:spPr>
      </p:pic>
      <p:pic>
        <p:nvPicPr>
          <p:cNvPr id="23" name="Рисунок 22" descr="1176871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193295" y="5804961"/>
            <a:ext cx="984023" cy="943152"/>
          </a:xfrm>
          <a:prstGeom prst="rect">
            <a:avLst/>
          </a:prstGeom>
        </p:spPr>
      </p:pic>
      <p:pic>
        <p:nvPicPr>
          <p:cNvPr id="24" name="Рисунок 23" descr="5849a83577373158dfb910f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6200000">
            <a:off x="5081282" y="2488066"/>
            <a:ext cx="1805186" cy="951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 descr="5849a83577373158dfb910f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6200000">
            <a:off x="5830433" y="2675478"/>
            <a:ext cx="1805186" cy="951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 descr="5849a83577373158dfb910f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6200000">
            <a:off x="6306203" y="2867166"/>
            <a:ext cx="1805186" cy="951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 descr="5849a83577373158dfb910f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6200000">
            <a:off x="5405017" y="2585598"/>
            <a:ext cx="1805186" cy="951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 descr="5849a83577373158dfb910f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6200000">
            <a:off x="5087578" y="3439351"/>
            <a:ext cx="1805186" cy="951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Рисунок 28" descr="5849a83577373158dfb910f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6200000">
            <a:off x="5315247" y="2863095"/>
            <a:ext cx="1805186" cy="951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Рисунок 29" descr="5849a83577373158dfb910f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6200000">
            <a:off x="5601348" y="2287150"/>
            <a:ext cx="1805186" cy="951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Рисунок 30" descr="5849a83577373158dfb910f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6200000">
            <a:off x="6032822" y="2414665"/>
            <a:ext cx="1805186" cy="951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Рисунок 31" descr="5849a83577373158dfb910f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6200000">
            <a:off x="5601349" y="4021666"/>
            <a:ext cx="1805186" cy="951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Рисунок 32" descr="5849a83577373158dfb910f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6200000">
            <a:off x="5830434" y="3875806"/>
            <a:ext cx="1805186" cy="951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Рисунок 33" descr="5849a83577373158dfb910f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6200000">
            <a:off x="6077119" y="3683469"/>
            <a:ext cx="1805186" cy="951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Рисунок 34" descr="5849a83577373158dfb910f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6200000">
            <a:off x="6356557" y="3774800"/>
            <a:ext cx="1805186" cy="951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Рисунок 35" descr="5849a83577373158dfb910f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6200000">
            <a:off x="5406529" y="4426598"/>
            <a:ext cx="1805186" cy="951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Рисунок 36" descr="5849a83577373158dfb910f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6200000">
            <a:off x="6020362" y="5105483"/>
            <a:ext cx="1805186" cy="951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Рисунок 37" descr="5849a83577373158dfb910f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6200000">
            <a:off x="6358069" y="4907400"/>
            <a:ext cx="1805186" cy="951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Рисунок 38" descr="5849a83577373158dfb910f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6200000">
            <a:off x="6260557" y="5007184"/>
            <a:ext cx="1805186" cy="951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Рисунок 39" descr="5849a83577373158dfb910f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6200000">
            <a:off x="6755149" y="5105482"/>
            <a:ext cx="1805186" cy="951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Рисунок 40" descr="5849a83577373158dfb910f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6200000">
            <a:off x="6200861" y="5510642"/>
            <a:ext cx="1805186" cy="951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Рисунок 41" descr="5849a83577373158dfb910f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457773">
            <a:off x="6508592" y="6102035"/>
            <a:ext cx="1805186" cy="951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Рисунок 42" descr="5849a83577373158dfb910f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9677211">
            <a:off x="5226088" y="5660592"/>
            <a:ext cx="1805186" cy="951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" name="Рисунок 43" descr="5849a83577373158dfb910f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9677211">
            <a:off x="5378488" y="5812992"/>
            <a:ext cx="1805186" cy="951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Рисунок 44" descr="5849a83577373158dfb910f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9677211">
            <a:off x="5530888" y="5965392"/>
            <a:ext cx="1805186" cy="951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Рисунок 45" descr="5849a83577373158dfb910f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9677211">
            <a:off x="4930759" y="5789592"/>
            <a:ext cx="1805186" cy="951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" name="Рисунок 11" descr="http://img0.liveinternet.ru/images/attach/c/7/94/743/94743134_large_44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244" y="4470902"/>
            <a:ext cx="1644961" cy="2220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7906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after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15452 0.24497 C 0.279 0.22346 0.40348 0.20195 0.404 0.14874 C 0.40452 0.09554 0.21198 -0.09299 0.15816 -0.07448 C 0.10435 -0.05598 0.08594 0.22091 0.08108 0.25955 C 0.07622 0.29818 0.12362 0.1691 0.12935 0.15684 C 0.13507 0.14458 0.11841 0.18067 0.11598 0.18552 " pathEditMode="relative" rAng="0" ptsTypes="aaaaaA">
                                      <p:cBhvr>
                                        <p:cTn id="6" dur="200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00" y="-14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4"/>
          <a:stretch/>
        </p:blipFill>
        <p:spPr bwMode="auto">
          <a:xfrm>
            <a:off x="2443324" y="598205"/>
            <a:ext cx="3537272" cy="2346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1"/>
          <a:stretch/>
        </p:blipFill>
        <p:spPr bwMode="auto">
          <a:xfrm>
            <a:off x="4211960" y="3501008"/>
            <a:ext cx="3946893" cy="2630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11" descr="http://img0.liveinternet.ru/images/attach/c/7/94/743/94743134_large_4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392208"/>
            <a:ext cx="3096344" cy="4180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2" descr="https://adonius.club/uploads/posts/2022-02/1644691336_46-adonius-club-p-pingvin-na-belom-fone-65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17001" y="1628800"/>
            <a:ext cx="1872208" cy="21072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779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after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15452 0.24497 C 0.279 0.22346 0.40348 0.20195 0.404 0.14874 C 0.40452 0.09554 0.21198 -0.09299 0.15816 -0.07448 C 0.10435 -0.05598 0.08594 0.22091 0.08108 0.25955 C 0.07622 0.29818 0.12362 0.1691 0.12935 0.15684 C 0.13507 0.14458 0.11841 0.18067 0.11598 0.18552 " pathEditMode="relative" rAng="0" ptsTypes="aaaaaA">
                                      <p:cBhvr>
                                        <p:cTn id="6" dur="2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00" y="-14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488" y="357166"/>
            <a:ext cx="378621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«Столовая для птиц»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Вот метели налетели,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Птицы кушать захотели.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 заботимся о них.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Корм в кормушку подсыпаем,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Птичек кушать приглашаем.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https://sun9-west.userapi.com/sun9-65/s/v1/ig2/WLCD9yW1j1faPPju4VQ82Ct7aIdT2foRCpXX-xpNexwBd4ikQfc6NJsU3zK31m_-ctFfDwywoOJr_TqmsjNc5628.jpg?size=810x1080&amp;quality=95&amp;type=album"/>
          <p:cNvPicPr>
            <a:picLocks noChangeAspect="1" noChangeArrowheads="1"/>
          </p:cNvPicPr>
          <p:nvPr/>
        </p:nvPicPr>
        <p:blipFill>
          <a:blip r:embed="rId2"/>
          <a:srcRect l="15666" t="4699" r="15404" b="7180"/>
          <a:stretch>
            <a:fillRect/>
          </a:stretch>
        </p:blipFill>
        <p:spPr bwMode="auto">
          <a:xfrm>
            <a:off x="571472" y="1928802"/>
            <a:ext cx="2453657" cy="4182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 descr="https://sun9-east.userapi.com/sun9-74/s/v1/ig2/3W3i6PtGL9Mu6Jaa3H7W7nEKow-WWH6llfcwqPUnXf-Bmt001TryLziLKuFlbazxKMuRZjL8KN5JkSf9DMVxEH3C.jpg?size=810x1080&amp;quality=95&amp;type=album"/>
          <p:cNvPicPr>
            <a:picLocks noChangeAspect="1" noChangeArrowheads="1"/>
          </p:cNvPicPr>
          <p:nvPr/>
        </p:nvPicPr>
        <p:blipFill>
          <a:blip r:embed="rId3"/>
          <a:srcRect l="14408" r="25900" b="25900"/>
          <a:stretch>
            <a:fillRect/>
          </a:stretch>
        </p:blipFill>
        <p:spPr bwMode="auto">
          <a:xfrm>
            <a:off x="6143636" y="1953436"/>
            <a:ext cx="2488424" cy="4118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https://i.pinimg.com/originals/58/fb/1b/58fb1b5aac600b8050ba4d3d9117eab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3546670"/>
            <a:ext cx="2630953" cy="25651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04737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202301311145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260648"/>
            <a:ext cx="4752528" cy="6336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0806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67544" y="332656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Наличие, состояние спортивного и игрового оборудования</a:t>
            </a:r>
            <a:endParaRPr lang="ru-RU" sz="3600" dirty="0"/>
          </a:p>
        </p:txBody>
      </p:sp>
      <p:pic>
        <p:nvPicPr>
          <p:cNvPr id="3" name="Рисунок 2" descr="IMG20230130131440.jpg"/>
          <p:cNvPicPr>
            <a:picLocks noChangeAspect="1"/>
          </p:cNvPicPr>
          <p:nvPr/>
        </p:nvPicPr>
        <p:blipFill rotWithShape="1">
          <a:blip r:embed="rId2" cstate="print"/>
          <a:srcRect t="21656" b="4133"/>
          <a:stretch/>
        </p:blipFill>
        <p:spPr>
          <a:xfrm>
            <a:off x="457109" y="1751443"/>
            <a:ext cx="2684340" cy="2656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751443"/>
            <a:ext cx="2996863" cy="2247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4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335521"/>
            <a:ext cx="2396952" cy="235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:\Users\Рабочий\Desktop\Эколята\5.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7" b="17028"/>
          <a:stretch/>
        </p:blipFill>
        <p:spPr bwMode="auto">
          <a:xfrm>
            <a:off x="683568" y="4633628"/>
            <a:ext cx="4126765" cy="204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034" y="1751443"/>
            <a:ext cx="2283554" cy="3044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17289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1" t="6296" r="20709"/>
          <a:stretch/>
        </p:blipFill>
        <p:spPr bwMode="auto">
          <a:xfrm>
            <a:off x="395536" y="1844824"/>
            <a:ext cx="3168352" cy="4107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" t="7380" b="21318"/>
          <a:stretch/>
        </p:blipFill>
        <p:spPr bwMode="auto">
          <a:xfrm>
            <a:off x="4283968" y="1860790"/>
            <a:ext cx="3506799" cy="1973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67544" y="332656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Наличие, состояние спортивного и игрового оборудования</a:t>
            </a:r>
            <a:endParaRPr lang="ru-RU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221088"/>
            <a:ext cx="2732747" cy="2049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s://i.pinimg.com/originals/58/fb/1b/58fb1b5aac600b8050ba4d3d9117eab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4232" y="4206123"/>
            <a:ext cx="2016224" cy="19658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234501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20230131114842.jpg"/>
          <p:cNvPicPr>
            <a:picLocks noChangeAspect="1"/>
          </p:cNvPicPr>
          <p:nvPr/>
        </p:nvPicPr>
        <p:blipFill>
          <a:blip r:embed="rId2" cstate="print"/>
          <a:srcRect b="4527"/>
          <a:stretch>
            <a:fillRect/>
          </a:stretch>
        </p:blipFill>
        <p:spPr>
          <a:xfrm>
            <a:off x="4952728" y="1691613"/>
            <a:ext cx="3744416" cy="2681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67544" y="332656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Безопасность и практичность используемого спортивного оборудования</a:t>
            </a:r>
            <a:endParaRPr lang="ru-RU" sz="3200" dirty="0"/>
          </a:p>
        </p:txBody>
      </p:sp>
      <p:pic>
        <p:nvPicPr>
          <p:cNvPr id="4" name="Рисунок 3" descr="IMG20230131114326 (1).jpg"/>
          <p:cNvPicPr>
            <a:picLocks noChangeAspect="1"/>
          </p:cNvPicPr>
          <p:nvPr/>
        </p:nvPicPr>
        <p:blipFill rotWithShape="1">
          <a:blip r:embed="rId3" cstate="print"/>
          <a:srcRect t="28290"/>
          <a:stretch/>
        </p:blipFill>
        <p:spPr>
          <a:xfrm>
            <a:off x="776974" y="1696234"/>
            <a:ext cx="3554052" cy="3398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4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335521"/>
            <a:ext cx="2396952" cy="235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265" y="3726225"/>
            <a:ext cx="2052157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4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6974" y="4719078"/>
            <a:ext cx="1707504" cy="1942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96066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4797152"/>
            <a:ext cx="86044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 физкультурно-спортивные работы проходят с соблюдением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техники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безопасности.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Случаи травматизма на территории ДОО во время проведения зимних прогулок отсутствуют.</a:t>
            </a:r>
          </a:p>
        </p:txBody>
      </p:sp>
      <p:pic>
        <p:nvPicPr>
          <p:cNvPr id="4" name="Рисунок 3" descr="20230201_120501.jpg"/>
          <p:cNvPicPr>
            <a:picLocks noChangeAspect="1"/>
          </p:cNvPicPr>
          <p:nvPr/>
        </p:nvPicPr>
        <p:blipFill rotWithShape="1">
          <a:blip r:embed="rId2" cstate="print"/>
          <a:srcRect t="20020"/>
          <a:stretch/>
        </p:blipFill>
        <p:spPr>
          <a:xfrm>
            <a:off x="467543" y="476672"/>
            <a:ext cx="3675891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https://sun9-west.userapi.com/sun9-62/s/v1/ig2/2aLVvbS8xzyDGMkVZGsbzAAhJ2iIKFv0Brxh1xG8J1vtnL57nth16TEWnIYvtNkeEAjriCQlZ5bq1IR9mt2Y9-ji.jpg?size=1280x960&amp;quality=95&amp;type=album"/>
          <p:cNvPicPr>
            <a:picLocks noChangeAspect="1" noChangeArrowheads="1"/>
          </p:cNvPicPr>
          <p:nvPr/>
        </p:nvPicPr>
        <p:blipFill rotWithShape="1">
          <a:blip r:embed="rId3" cstate="print"/>
          <a:srcRect l="6713" t="11227" r="17202"/>
          <a:stretch/>
        </p:blipFill>
        <p:spPr bwMode="auto">
          <a:xfrm>
            <a:off x="4744770" y="1340768"/>
            <a:ext cx="3456105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6" descr="https://i.pinimg.com/originals/6b/af/31/6baf3178868d4373a52c463a107e392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1" y="325338"/>
            <a:ext cx="2620763" cy="1256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6702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Состояние территории дошкольной образовательной организации</a:t>
            </a:r>
            <a:endParaRPr lang="ru-RU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01" y="1829540"/>
            <a:ext cx="2247712" cy="29970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556792"/>
            <a:ext cx="3096344" cy="23221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744460"/>
            <a:ext cx="2247711" cy="29970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992" y="4221088"/>
            <a:ext cx="2641993" cy="19814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33329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10" descr="IMG_20220114_18275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9752" y="1933575"/>
            <a:ext cx="4502274" cy="4202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8"/>
          <p:cNvSpPr txBox="1">
            <a:spLocks/>
          </p:cNvSpPr>
          <p:nvPr/>
        </p:nvSpPr>
        <p:spPr>
          <a:xfrm>
            <a:off x="457200" y="142875"/>
            <a:ext cx="8229600" cy="164306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Уважаемые родители!</a:t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Благодарим Вас за активное участие в жизни нашего детского сада!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6581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1357298"/>
            <a:ext cx="7488832" cy="16004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4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приятных и безопасных прогулок!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Рисунок 4" descr="IMG202301311146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9190" y="3407973"/>
            <a:ext cx="3837587" cy="2878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Состояние территории дошкольной образовательной организации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738587"/>
            <a:ext cx="2876754" cy="38358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38586"/>
            <a:ext cx="2816822" cy="38358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48" b="19043"/>
          <a:stretch/>
        </p:blipFill>
        <p:spPr bwMode="auto">
          <a:xfrm>
            <a:off x="3491880" y="2276872"/>
            <a:ext cx="2286766" cy="26121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3073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Состояние 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зимней спортивной площадки дошкольной 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образовательной организации</a:t>
            </a:r>
            <a:endParaRPr lang="ru-RU" sz="3600" dirty="0"/>
          </a:p>
        </p:txBody>
      </p:sp>
      <p:pic>
        <p:nvPicPr>
          <p:cNvPr id="3074" name="Picture 2" descr="C:\Users\Рабочий\Desktop\Эколята\5.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1" b="10626"/>
          <a:stretch/>
        </p:blipFill>
        <p:spPr bwMode="auto">
          <a:xfrm>
            <a:off x="1118893" y="2060848"/>
            <a:ext cx="6852523" cy="4164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865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0499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Состояние зимней спортивной площадки дошкольной образовательной организации</a:t>
            </a:r>
            <a:endParaRPr lang="ru-RU" dirty="0"/>
          </a:p>
        </p:txBody>
      </p:sp>
      <p:pic>
        <p:nvPicPr>
          <p:cNvPr id="4098" name="Picture 2" descr="E:\Конкурсы\Зимняя площадка 2023\Спорт площадка\План\zgvADTW0yEU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3593372" cy="2695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Конкурсы\Зимняя площадка 2023\Спорт площадка\План\d9SYS42sO-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291" y="2816470"/>
            <a:ext cx="4367808" cy="3275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4118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1649</TotalTime>
  <Words>712</Words>
  <Application>Microsoft Office PowerPoint</Application>
  <PresentationFormat>Экран (4:3)</PresentationFormat>
  <Paragraphs>138</Paragraphs>
  <Slides>61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2" baseType="lpstr">
      <vt:lpstr>Тема Office</vt:lpstr>
      <vt:lpstr> </vt:lpstr>
      <vt:lpstr> Воспитательно-образовательная деятельность  на прогулке  в зимней период  включает в себя: </vt:lpstr>
      <vt:lpstr>Актуальность</vt:lpstr>
      <vt:lpstr>Цель:</vt:lpstr>
      <vt:lpstr>Задачи:</vt:lpstr>
      <vt:lpstr>Состояние территории дошкольной образовательной организации</vt:lpstr>
      <vt:lpstr>Состояние территории дошкольной образовательной организации</vt:lpstr>
      <vt:lpstr>Состояние зимней спортивной площадки дошкольной образовательной организации</vt:lpstr>
      <vt:lpstr>Состояние зимней спортивной площадки дошкольной образовательной организации</vt:lpstr>
      <vt:lpstr>Состояние участков для зимних прогулок детей</vt:lpstr>
      <vt:lpstr>План – схема  зимнего участка группы №2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Схема игрового участка группы №7 (зимний период)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Super</dc:creator>
  <cp:lastModifiedBy>Рабочий</cp:lastModifiedBy>
  <cp:revision>119</cp:revision>
  <dcterms:created xsi:type="dcterms:W3CDTF">2017-01-27T08:19:48Z</dcterms:created>
  <dcterms:modified xsi:type="dcterms:W3CDTF">2023-02-15T11:15:24Z</dcterms:modified>
</cp:coreProperties>
</file>