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</p:sldMasterIdLst>
  <p:sldIdLst>
    <p:sldId id="256" r:id="rId4"/>
    <p:sldId id="268" r:id="rId5"/>
    <p:sldId id="257" r:id="rId6"/>
    <p:sldId id="258" r:id="rId7"/>
    <p:sldId id="259" r:id="rId8"/>
    <p:sldId id="267" r:id="rId9"/>
    <p:sldId id="266" r:id="rId10"/>
    <p:sldId id="262" r:id="rId11"/>
    <p:sldId id="263" r:id="rId12"/>
    <p:sldId id="264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6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5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30A3-C01B-41FC-BE48-5C2E5C0FB9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0C9F-FE96-4560-B170-DB7B34DAE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852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30A3-C01B-41FC-BE48-5C2E5C0FB9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0C9F-FE96-4560-B170-DB7B34DAE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48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30A3-C01B-41FC-BE48-5C2E5C0FB9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0C9F-FE96-4560-B170-DB7B34DAE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7186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E3915-9E1C-4E61-90CF-F3ECBAA2D3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357388"/>
      </p:ext>
    </p:extLst>
  </p:cSld>
  <p:clrMapOvr>
    <a:masterClrMapping/>
  </p:clrMapOvr>
  <p:transition spd="med" advTm="8000"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77144-39CA-42A5-88F2-E888DE55FB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2423000"/>
      </p:ext>
    </p:extLst>
  </p:cSld>
  <p:clrMapOvr>
    <a:masterClrMapping/>
  </p:clrMapOvr>
  <p:transition spd="med" advTm="8000"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C1AA2-F971-44FC-9C0B-CECFA1E265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859668"/>
      </p:ext>
    </p:extLst>
  </p:cSld>
  <p:clrMapOvr>
    <a:masterClrMapping/>
  </p:clrMapOvr>
  <p:transition spd="med" advTm="8000"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39C04-DC1A-445A-B4AC-962DCAC66B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769716"/>
      </p:ext>
    </p:extLst>
  </p:cSld>
  <p:clrMapOvr>
    <a:masterClrMapping/>
  </p:clrMapOvr>
  <p:transition spd="med" advTm="8000"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5DED7-7C3F-4175-99EB-B23BE1D0B0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633672"/>
      </p:ext>
    </p:extLst>
  </p:cSld>
  <p:clrMapOvr>
    <a:masterClrMapping/>
  </p:clrMapOvr>
  <p:transition spd="med" advTm="8000"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D51A7-02F9-4827-865F-7EF630DFCC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9204624"/>
      </p:ext>
    </p:extLst>
  </p:cSld>
  <p:clrMapOvr>
    <a:masterClrMapping/>
  </p:clrMapOvr>
  <p:transition spd="med" advTm="8000"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3F8F7-06AA-4F1B-B2E6-4C2953AB19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065489"/>
      </p:ext>
    </p:extLst>
  </p:cSld>
  <p:clrMapOvr>
    <a:masterClrMapping/>
  </p:clrMapOvr>
  <p:transition spd="med" advTm="8000"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DEF57-A335-4F65-A7A8-BDA33DE719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97223"/>
      </p:ext>
    </p:extLst>
  </p:cSld>
  <p:clrMapOvr>
    <a:masterClrMapping/>
  </p:clrMapOvr>
  <p:transition spd="med" advTm="800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30A3-C01B-41FC-BE48-5C2E5C0FB9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0C9F-FE96-4560-B170-DB7B34DAE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4498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15EE6-FB2E-4648-892E-B46B5F44C8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813027"/>
      </p:ext>
    </p:extLst>
  </p:cSld>
  <p:clrMapOvr>
    <a:masterClrMapping/>
  </p:clrMapOvr>
  <p:transition spd="med" advTm="8000"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D12AE-8E32-4C8D-8484-C1695E2840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053466"/>
      </p:ext>
    </p:extLst>
  </p:cSld>
  <p:clrMapOvr>
    <a:masterClrMapping/>
  </p:clrMapOvr>
  <p:transition spd="med" advTm="8000"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191E-7BEF-4855-8FC1-C8BD84E696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570106"/>
      </p:ext>
    </p:extLst>
  </p:cSld>
  <p:clrMapOvr>
    <a:masterClrMapping/>
  </p:clrMapOvr>
  <p:transition spd="med" advTm="8000"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6CC14-4B3F-4934-95CC-2AC30FDD28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854764"/>
      </p:ext>
    </p:extLst>
  </p:cSld>
  <p:clrMapOvr>
    <a:masterClrMapping/>
  </p:clrMapOvr>
  <p:transition spd="med" advTm="8000">
    <p:cu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88A80-0836-418B-AEBD-2323AF22B2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070641"/>
      </p:ext>
    </p:extLst>
  </p:cSld>
  <p:clrMapOvr>
    <a:masterClrMapping/>
  </p:clrMapOvr>
  <p:transition spd="med" advTm="8000">
    <p:cu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7CDE1-F758-4EE5-8D23-32E6802486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625897"/>
      </p:ext>
    </p:extLst>
  </p:cSld>
  <p:clrMapOvr>
    <a:masterClrMapping/>
  </p:clrMapOvr>
  <p:transition spd="med" advTm="8000">
    <p:cu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FDCD0-1E1F-423E-A90E-9D4367A074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086002"/>
      </p:ext>
    </p:extLst>
  </p:cSld>
  <p:clrMapOvr>
    <a:masterClrMapping/>
  </p:clrMapOvr>
  <p:transition spd="med" advTm="8000">
    <p:cu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E3915-9E1C-4E61-90CF-F3ECBAA2D3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793068"/>
      </p:ext>
    </p:extLst>
  </p:cSld>
  <p:clrMapOvr>
    <a:masterClrMapping/>
  </p:clrMapOvr>
  <p:transition spd="med" advTm="8000">
    <p:cu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77144-39CA-42A5-88F2-E888DE55FB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197964"/>
      </p:ext>
    </p:extLst>
  </p:cSld>
  <p:clrMapOvr>
    <a:masterClrMapping/>
  </p:clrMapOvr>
  <p:transition spd="med" advTm="8000">
    <p:cu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C1AA2-F971-44FC-9C0B-CECFA1E265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168597"/>
      </p:ext>
    </p:extLst>
  </p:cSld>
  <p:clrMapOvr>
    <a:masterClrMapping/>
  </p:clrMapOvr>
  <p:transition spd="med" advTm="8000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30A3-C01B-41FC-BE48-5C2E5C0FB9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0C9F-FE96-4560-B170-DB7B34DAE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4507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39C04-DC1A-445A-B4AC-962DCAC66B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0408047"/>
      </p:ext>
    </p:extLst>
  </p:cSld>
  <p:clrMapOvr>
    <a:masterClrMapping/>
  </p:clrMapOvr>
  <p:transition spd="med" advTm="8000">
    <p:cu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5DED7-7C3F-4175-99EB-B23BE1D0B0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660711"/>
      </p:ext>
    </p:extLst>
  </p:cSld>
  <p:clrMapOvr>
    <a:masterClrMapping/>
  </p:clrMapOvr>
  <p:transition spd="med" advTm="8000">
    <p:cu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D51A7-02F9-4827-865F-7EF630DFCC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870295"/>
      </p:ext>
    </p:extLst>
  </p:cSld>
  <p:clrMapOvr>
    <a:masterClrMapping/>
  </p:clrMapOvr>
  <p:transition spd="med" advTm="8000">
    <p:cu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3F8F7-06AA-4F1B-B2E6-4C2953AB19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142918"/>
      </p:ext>
    </p:extLst>
  </p:cSld>
  <p:clrMapOvr>
    <a:masterClrMapping/>
  </p:clrMapOvr>
  <p:transition spd="med" advTm="8000">
    <p:cut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DEF57-A335-4F65-A7A8-BDA33DE719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4222"/>
      </p:ext>
    </p:extLst>
  </p:cSld>
  <p:clrMapOvr>
    <a:masterClrMapping/>
  </p:clrMapOvr>
  <p:transition spd="med" advTm="8000">
    <p:cu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15EE6-FB2E-4648-892E-B46B5F44C8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884590"/>
      </p:ext>
    </p:extLst>
  </p:cSld>
  <p:clrMapOvr>
    <a:masterClrMapping/>
  </p:clrMapOvr>
  <p:transition spd="med" advTm="8000">
    <p:cut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D12AE-8E32-4C8D-8484-C1695E2840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219118"/>
      </p:ext>
    </p:extLst>
  </p:cSld>
  <p:clrMapOvr>
    <a:masterClrMapping/>
  </p:clrMapOvr>
  <p:transition spd="med" advTm="8000">
    <p:cut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191E-7BEF-4855-8FC1-C8BD84E696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735676"/>
      </p:ext>
    </p:extLst>
  </p:cSld>
  <p:clrMapOvr>
    <a:masterClrMapping/>
  </p:clrMapOvr>
  <p:transition spd="med" advTm="8000">
    <p:cut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6CC14-4B3F-4934-95CC-2AC30FDD28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715372"/>
      </p:ext>
    </p:extLst>
  </p:cSld>
  <p:clrMapOvr>
    <a:masterClrMapping/>
  </p:clrMapOvr>
  <p:transition spd="med" advTm="8000">
    <p:cut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88A80-0836-418B-AEBD-2323AF22B2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945754"/>
      </p:ext>
    </p:extLst>
  </p:cSld>
  <p:clrMapOvr>
    <a:masterClrMapping/>
  </p:clrMapOvr>
  <p:transition spd="med" advTm="800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30A3-C01B-41FC-BE48-5C2E5C0FB9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0C9F-FE96-4560-B170-DB7B34DAE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16068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7CDE1-F758-4EE5-8D23-32E6802486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547322"/>
      </p:ext>
    </p:extLst>
  </p:cSld>
  <p:clrMapOvr>
    <a:masterClrMapping/>
  </p:clrMapOvr>
  <p:transition spd="med" advTm="8000">
    <p:cut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FDCD0-1E1F-423E-A90E-9D4367A074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2136757"/>
      </p:ext>
    </p:extLst>
  </p:cSld>
  <p:clrMapOvr>
    <a:masterClrMapping/>
  </p:clrMapOvr>
  <p:transition spd="med" advTm="800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30A3-C01B-41FC-BE48-5C2E5C0FB9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0C9F-FE96-4560-B170-DB7B34DAE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921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30A3-C01B-41FC-BE48-5C2E5C0FB9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0C9F-FE96-4560-B170-DB7B34DAE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367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30A3-C01B-41FC-BE48-5C2E5C0FB9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0C9F-FE96-4560-B170-DB7B34DAE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800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30A3-C01B-41FC-BE48-5C2E5C0FB9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0C9F-FE96-4560-B170-DB7B34DAE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834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30A3-C01B-41FC-BE48-5C2E5C0FB9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0C9F-FE96-4560-B170-DB7B34DAE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10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830A3-C01B-41FC-BE48-5C2E5C0FB9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0C9F-FE96-4560-B170-DB7B34DAE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751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FA2ABA-9AFB-4DFF-9861-CBEB330871A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11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 advTm="8000"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FA2ABA-9AFB-4DFF-9861-CBEB330871A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63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ransition spd="med" advTm="8000"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5.png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5.png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3.png"/><Relationship Id="rId5" Type="http://schemas.openxmlformats.org/officeDocument/2006/relationships/image" Target="../media/image5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12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19.jpeg"/><Relationship Id="rId5" Type="http://schemas.openxmlformats.org/officeDocument/2006/relationships/image" Target="../media/image15.jpeg"/><Relationship Id="rId10" Type="http://schemas.openxmlformats.org/officeDocument/2006/relationships/image" Target="../media/image26.jpeg"/><Relationship Id="rId4" Type="http://schemas.openxmlformats.org/officeDocument/2006/relationships/image" Target="../media/image22.jpe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367895/6ca2dab5-6a05-47b3-9848-d8461161f0b3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2059209"/>
            <a:ext cx="59766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Электронно-дидактическая игра </a:t>
            </a:r>
          </a:p>
          <a:p>
            <a:pPr algn="ctr"/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«Путешествие в страну </a:t>
            </a:r>
            <a:endParaRPr lang="ru-RU" sz="36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красивой речи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2120" y="3573016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Аношина В. Н.,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 категории.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lide-share.ru/image/602028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0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s://st2.depositphotos.com/3762585/10321/v/950/depositphotos_103219476-stock-illustration-wicker-basket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52647"/>
            <a:ext cx="2917050" cy="291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trenermozga.ru/wp-content/uploads/2019/06/Screenshot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61714">
            <a:off x="7258064" y="468938"/>
            <a:ext cx="1400854" cy="202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s://st2.depositphotos.com/3762585/10321/v/950/depositphotos_103219476-stock-illustration-wicker-basket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88010"/>
            <a:ext cx="2917050" cy="291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zabavnik.club/wp-content/uploads/Kartinki_dlya_detey_s_ryabinoy_4_261127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67631">
            <a:off x="-299430" y="-345116"/>
            <a:ext cx="3600400" cy="323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ds04.infourok.ru/uploads/ex/04ff/0008696e-f8a62f19/hello_html_m52e2e4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9806"/>
            <a:ext cx="2278675" cy="322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51080" y="1202463"/>
            <a:ext cx="218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Рябинка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1080" y="1711056"/>
            <a:ext cx="218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Кленок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1800" y="2234276"/>
            <a:ext cx="218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Рябинушка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8741" y="2757496"/>
            <a:ext cx="218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Дубок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1800" y="697878"/>
            <a:ext cx="218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Рябиновый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66418" y="3591896"/>
            <a:ext cx="218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Дубочек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66418" y="4194641"/>
            <a:ext cx="218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66418" y="4784925"/>
            <a:ext cx="218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Еловый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66418" y="5445224"/>
            <a:ext cx="218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Елочка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66418" y="5981840"/>
            <a:ext cx="218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Ельник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1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26025 0.4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1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15 0.758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3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-0.22969 0.377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11355 0.6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-0.2375 0.433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0.35122 0.1719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28368 -0.055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28368 -0.0574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-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29948 -0.048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3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28368 -0.053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slide-share.ru/image/602028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0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волна 4"/>
          <p:cNvSpPr/>
          <p:nvPr/>
        </p:nvSpPr>
        <p:spPr>
          <a:xfrm>
            <a:off x="395536" y="404664"/>
            <a:ext cx="4824536" cy="1656184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7634" y="694147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№5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 посуду предложенным словам с помощью </a:t>
            </a:r>
            <a:r>
              <a:rPr lang="ru-RU" sz="2400" dirty="0"/>
              <a:t>суффикса </a:t>
            </a:r>
            <a:r>
              <a:rPr lang="ru-RU" sz="2400" b="1" i="1" dirty="0"/>
              <a:t>ниц</a:t>
            </a:r>
            <a:r>
              <a:rPr lang="ru-RU" sz="2400" dirty="0"/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.yaklass.by/res/ae2ef828-79c4-4c81-bd3e-a3b5c7c8487f/Parovozi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137"/>
          <a:stretch/>
        </p:blipFill>
        <p:spPr bwMode="auto">
          <a:xfrm rot="414056">
            <a:off x="53277" y="2345905"/>
            <a:ext cx="8766404" cy="240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345830">
            <a:off x="773832" y="2852936"/>
            <a:ext cx="1205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НИЦ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408480">
            <a:off x="2522179" y="1738467"/>
            <a:ext cx="1848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ахар-</a:t>
            </a:r>
          </a:p>
          <a:p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ниц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netstorage-nur.akamaized.net/images/pogudx1298dou7ngu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9110" y="457983"/>
            <a:ext cx="2655286" cy="18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bs.twimg.com/media/CtBkCwsWYAE44Q3.jpg:la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579" y="4149080"/>
            <a:ext cx="2400170" cy="151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rot="387286">
            <a:off x="3779912" y="20793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сухар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ниц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http://ars-news.ru/upload/iblock/a7f/a7f6f8d27f5ffd1baefb0764a96953e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5696" y="4792318"/>
            <a:ext cx="2331055" cy="174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515832">
            <a:off x="5130950" y="22839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хлеб-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ниц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https://avatars.mds.yandex.net/get-pdb/1606385/f77e1eef-ee45-46cf-b5e4-000191cd9345/s1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0777" y="4437112"/>
            <a:ext cx="2075010" cy="138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 rot="588015">
            <a:off x="6444207" y="253701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суп-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ниц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s://cdn.pixabay.com/photo/2014/03/24/18/58/candy-295601_128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7038" y="5129646"/>
            <a:ext cx="1944168" cy="143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 rot="403055">
            <a:off x="7740350" y="26688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конфет-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ниц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66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0324 L -0.23975 -0.00324 C -0.34826 -0.00324 -0.48159 0.06945 -0.48159 0.12871 L -0.48159 0.26065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84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5 C 0 -0.181 0.069 -0.25 0.125 -0.25 L 0.25 -0.25 E" pathEditMode="relative" ptsTypes="">
                                      <p:cBhvr>
                                        <p:cTn id="1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2.77778E-6 -0.15255 C -2.77778E-6 -0.22084 0.04931 -0.30487 0.08959 -0.30487 L 0.17934 -0.30487 " pathEditMode="relative" rAng="0" ptsTypes="FfFF">
                                      <p:cBhvr>
                                        <p:cTn id="3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2.5E-6 -0.10301 C 2.5E-6 -0.14931 0.02378 -0.20602 0.04323 -0.20602 L 0.08646 -0.20602 " pathEditMode="relative" rAng="0" ptsTypes="FfFF">
                                      <p:cBhvr>
                                        <p:cTn id="45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slide-share.ru/image/602028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0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.yaklass.by/res/ae2ef828-79c4-4c81-bd3e-a3b5c7c8487f/Parovozi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000" r="9902"/>
          <a:stretch/>
        </p:blipFill>
        <p:spPr bwMode="auto">
          <a:xfrm rot="652179">
            <a:off x="618234" y="1737630"/>
            <a:ext cx="6885466" cy="404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-dog.ru/wallpapers/1/6/518027604657080/seledka-ryba-belyj-f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12873"/>
            <a:ext cx="2147480" cy="143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559595">
            <a:off x="1567177" y="10694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селед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ниц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s://xn--80aaxiwbh.com/wp-content/uploads/2018/08/salat-mamino-oliv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1800200" cy="17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621541">
            <a:off x="3805987" y="16523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салат-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ниц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http://vsesiz.ru/upload/resize_cache/iblock/e5f/800_800_1/e5f324d230961f0fe65722dc305f988e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9126" y="4869160"/>
            <a:ext cx="1686578" cy="169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747996">
            <a:off x="6281525" y="225649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салфет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ниц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93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L -0.29965 -3.7037E-6 C -0.43402 -3.7037E-6 -0.59913 0.05718 -0.59913 0.10394 L -0.59913 0.2078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5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5 C 0 -0.181 0.069 -0.25 0.125 -0.25 L 0.25 -0.25 E" pathEditMode="relative" ptsTypes="">
                                      <p:cBhvr>
                                        <p:cTn id="1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13472 -0.2490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6" y="-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lide-share.ru/image/602028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0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волна 4"/>
          <p:cNvSpPr/>
          <p:nvPr/>
        </p:nvSpPr>
        <p:spPr>
          <a:xfrm>
            <a:off x="379870" y="404664"/>
            <a:ext cx="5776305" cy="2736304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7634" y="694147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№6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какой картинке верно изображено расположение предметов по заданию: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Чашка стоит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блюдце</a:t>
            </a:r>
            <a:r>
              <a:rPr lang="ru-RU" sz="2400" dirty="0"/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s://uytterra.ru/wa-data/public/shop/products/08/53/45308/images/78089/78089.9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634" y="3789040"/>
            <a:ext cx="4192130" cy="279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goldlode.ru/104735-thickbox_default/posuda-iz-serebra-iz-serebra-925-prob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39"/>
            <a:ext cx="3642314" cy="274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9712" y="2790299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A</a:t>
            </a:r>
            <a:endParaRPr lang="ru-RU" sz="8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2790299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B</a:t>
            </a:r>
            <a:endParaRPr lang="ru-RU" sz="8000" b="1" dirty="0"/>
          </a:p>
        </p:txBody>
      </p:sp>
      <p:pic>
        <p:nvPicPr>
          <p:cNvPr id="1042" name="Picture 18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7808" y="3284985"/>
            <a:ext cx="3107322" cy="31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s://cdn.pixabay.com/photo/2012/04/13/00/22/red-31226_12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2183259" cy="218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433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5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lide-share.ru/image/602028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0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волна 4"/>
          <p:cNvSpPr/>
          <p:nvPr/>
        </p:nvSpPr>
        <p:spPr>
          <a:xfrm>
            <a:off x="379870" y="404664"/>
            <a:ext cx="5776305" cy="2736304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7634" y="694147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№6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какой картинке верно изображено расположение предметов по заданию: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Ложка лежит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блюдцем</a:t>
            </a:r>
            <a:r>
              <a:rPr lang="ru-RU" sz="2400" dirty="0"/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uho.ru/sites/default/files/detskie-raskraski-lojka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9516" y="4005064"/>
            <a:ext cx="3556940" cy="240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.pfst.net/2016.11/525001767210e5ddb4d24cb2d083ba91496f966e6f42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718" y="4004853"/>
            <a:ext cx="3896266" cy="23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79712" y="2790299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A</a:t>
            </a:r>
            <a:endParaRPr lang="ru-RU" sz="8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16216" y="2790299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B</a:t>
            </a:r>
            <a:endParaRPr lang="ru-RU" sz="8000" b="1" dirty="0"/>
          </a:p>
        </p:txBody>
      </p:sp>
      <p:pic>
        <p:nvPicPr>
          <p:cNvPr id="12" name="Picture 44" descr="https://cdn.pixabay.com/photo/2012/04/13/00/22/red-31226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4819" y="4113738"/>
            <a:ext cx="2183259" cy="218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8639" y="3610786"/>
            <a:ext cx="3107322" cy="31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33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lide-share.ru/image/602028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волна 4"/>
          <p:cNvSpPr/>
          <p:nvPr/>
        </p:nvSpPr>
        <p:spPr>
          <a:xfrm>
            <a:off x="379870" y="404664"/>
            <a:ext cx="5776305" cy="2736304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7634" y="694147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№6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какой картинке верно изображено расположение предметов по заданию: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Ложка лежит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чашкой и блюдцем</a:t>
            </a:r>
            <a:r>
              <a:rPr lang="ru-RU" sz="2400" dirty="0"/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goldlode.ru/104735-thickbox_default/posuda-iz-serebra-iz-serebra-925-prob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7"/>
            <a:ext cx="3464534" cy="247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my-bookshop.ru/image/10195851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7"/>
            <a:ext cx="3406756" cy="245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79712" y="2790299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A</a:t>
            </a:r>
            <a:endParaRPr lang="ru-RU" sz="8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16216" y="2790299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B</a:t>
            </a:r>
            <a:endParaRPr lang="ru-RU" sz="8000" b="1" dirty="0"/>
          </a:p>
        </p:txBody>
      </p:sp>
      <p:pic>
        <p:nvPicPr>
          <p:cNvPr id="12" name="Picture 44" descr="https://cdn.pixabay.com/photo/2012/04/13/00/22/red-31226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4819" y="4113738"/>
            <a:ext cx="2183259" cy="218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8639" y="3610786"/>
            <a:ext cx="3107322" cy="31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013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lide-share.ru/image/602028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47" y="-3081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волна 4"/>
          <p:cNvSpPr/>
          <p:nvPr/>
        </p:nvSpPr>
        <p:spPr>
          <a:xfrm>
            <a:off x="395536" y="404664"/>
            <a:ext cx="5256584" cy="2160240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7634" y="694147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№7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из чего сделан предмет, изображенный на картинке и образуй от этого имя прилагательное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sc02.alicdn.com/kf/HTB1Ok_HmPihSKJjy0Feq6zJtpXa6/High-Quality-Chinese-Supplier-Iron-Steel-N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634" y="3789040"/>
            <a:ext cx="2531580" cy="253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5387" y="378904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/>
              <a:t>ЖЕЛЕЗНЫЙ</a:t>
            </a:r>
            <a:endParaRPr lang="ru-RU" sz="3600" b="1" u="sng" dirty="0"/>
          </a:p>
        </p:txBody>
      </p:sp>
      <p:pic>
        <p:nvPicPr>
          <p:cNvPr id="7172" name="Picture 4" descr="https://poradnica.com/wp-content/uploads/2014/09/foto_poradnica_12.09.2014-07_resiz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53173"/>
            <a:ext cx="2763592" cy="185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45594" y="1748895"/>
            <a:ext cx="3152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/>
              <a:t>ДЕРЕВЯННАЯ</a:t>
            </a:r>
            <a:endParaRPr lang="ru-RU" sz="3600" b="1" u="sng" dirty="0"/>
          </a:p>
        </p:txBody>
      </p:sp>
      <p:pic>
        <p:nvPicPr>
          <p:cNvPr id="7174" name="Picture 6" descr="https://pudra.ru/images/detailed/44/%D0%9D%D0%BE%D0%B6%D0%BD%D0%B8%D1%86%D1%8B-Dewal-%D0%BC%D0%B0%D0%BD%D0%B8%D0%BA%D1%8E%D1%80%D0%BD%D1%8B%D0%B5-%D0%B4%D0%BB%D1%8F-%D0%BD%D0%BE%D0%B3%D1%82%D0%B5%D0%B9-74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870612">
            <a:off x="2922251" y="2941465"/>
            <a:ext cx="2635232" cy="210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 rot="498721">
            <a:off x="2166548" y="3081741"/>
            <a:ext cx="374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/>
              <a:t>МЕТАЛЛИЧЕСКИЕ</a:t>
            </a:r>
            <a:endParaRPr lang="ru-RU" sz="3600" b="1" u="sng" dirty="0"/>
          </a:p>
        </p:txBody>
      </p:sp>
      <p:pic>
        <p:nvPicPr>
          <p:cNvPr id="7176" name="Picture 8" descr="https://img2.pngindir.com/20180202/syw/kisspng-clip-art-yellow-boots-5a74d5b77af751.85331707151760632750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77158"/>
            <a:ext cx="2724147" cy="272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941166" y="4716065"/>
            <a:ext cx="3152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/>
              <a:t>РЕЗИНОВЫЕ</a:t>
            </a:r>
            <a:endParaRPr lang="ru-RU" sz="3600" b="1" u="sng" dirty="0"/>
          </a:p>
        </p:txBody>
      </p:sp>
    </p:spTree>
    <p:extLst>
      <p:ext uri="{BB962C8B-B14F-4D97-AF65-F5344CB8AC3E}">
        <p14:creationId xmlns:p14="http://schemas.microsoft.com/office/powerpoint/2010/main" xmlns="" val="344524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1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3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slide-share.ru/image/602028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0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13842" y="5650227"/>
            <a:ext cx="3152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/>
              <a:t>КОЖАНЫЕ</a:t>
            </a:r>
            <a:endParaRPr lang="ru-RU" sz="3600" b="1" u="sng" dirty="0"/>
          </a:p>
        </p:txBody>
      </p:sp>
      <p:pic>
        <p:nvPicPr>
          <p:cNvPr id="8196" name="Picture 4" descr="https://eco-dostavka24.ru/upload/iblock/eb1/eb11941c633464e83ff14584f0d0720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120662" cy="207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1844824"/>
            <a:ext cx="3152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/>
              <a:t>БУМАЖНЫЕ</a:t>
            </a:r>
            <a:endParaRPr lang="ru-RU" sz="3600" b="1" u="sng" dirty="0"/>
          </a:p>
        </p:txBody>
      </p:sp>
      <p:pic>
        <p:nvPicPr>
          <p:cNvPr id="8198" name="Picture 6" descr="https://just-tea.ru/image/cache/data/22/56/484-481_w6je-9d-820x9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990"/>
            <a:ext cx="3358740" cy="379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pngimg.com/uploads/gloves/gloves_PNG831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3300" y="2167989"/>
            <a:ext cx="3275856" cy="35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31666" y="577584"/>
            <a:ext cx="3152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/>
              <a:t>СТЕКЛЯННЫЙ</a:t>
            </a:r>
            <a:endParaRPr lang="ru-RU" sz="3600" b="1" u="sng" dirty="0"/>
          </a:p>
        </p:txBody>
      </p:sp>
      <p:pic>
        <p:nvPicPr>
          <p:cNvPr id="8200" name="Picture 8" descr="https://remoskop.ru/wp-content/uploads/2017/09/plastikovaya-butyl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16691"/>
            <a:ext cx="1957988" cy="335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180528" y="515719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/>
              <a:t>ПЛАСТМАССОВАЯ</a:t>
            </a:r>
            <a:endParaRPr lang="ru-RU" sz="3600" b="1" u="sng" dirty="0"/>
          </a:p>
        </p:txBody>
      </p:sp>
    </p:spTree>
    <p:extLst>
      <p:ext uri="{BB962C8B-B14F-4D97-AF65-F5344CB8AC3E}">
        <p14:creationId xmlns:p14="http://schemas.microsoft.com/office/powerpoint/2010/main" xmlns="" val="371318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1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3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4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slide-share.ru/image/602028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45" y="-47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волна 4"/>
          <p:cNvSpPr/>
          <p:nvPr/>
        </p:nvSpPr>
        <p:spPr>
          <a:xfrm>
            <a:off x="395536" y="404664"/>
            <a:ext cx="4392488" cy="1656184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7634" y="694147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№8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 предметы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назначению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/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infodoski.ru/images/thumbnails/1312/1148/detailed/16/186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1967" y="292944"/>
            <a:ext cx="2045913" cy="179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yt3.ggpht.com/a/AGF-l79PSW94ocAShLy5rRrSecBAZpMVvloSpb_9IQ=s900-c-k-c0xffffffff-no-rj-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18" y="2060848"/>
            <a:ext cx="1538894" cy="153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blog.aport.ru/wp-content/uploads/2016/09/Vyibiraem-sanki-dlya-detey-i-vzroslyi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5424" y="2145142"/>
            <a:ext cx="2532222" cy="143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uainteres.com/image/cache/data/sanki/d1-1000x10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6872"/>
            <a:ext cx="1907729" cy="190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s://i.ytimg.com/vi/ztCqMRO2Nkk/maxresdefaul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1968" y="4509120"/>
            <a:ext cx="2793817" cy="157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https://do2.rcokoit.ru/pluginfile.php/619537/mod_book/chapter/23755/1200px-Emoji_u1f3bf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442" y="3968577"/>
            <a:ext cx="1782256" cy="178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https://igrushka.tv/link_pic/0004386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1780" y="3884558"/>
            <a:ext cx="2272908" cy="170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801967" y="1498811"/>
            <a:ext cx="3152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/>
              <a:t>ХОККЕИСТУ</a:t>
            </a:r>
            <a:endParaRPr lang="ru-RU" sz="3600" b="1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5622522" y="3582872"/>
            <a:ext cx="3152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/>
              <a:t>САНОЧНИКУ</a:t>
            </a:r>
            <a:endParaRPr lang="ru-RU" sz="3600" b="1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5774922" y="5427667"/>
            <a:ext cx="3152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/>
              <a:t>ЛЫЖНИКУ</a:t>
            </a:r>
            <a:endParaRPr lang="ru-RU" sz="3600" b="1" u="sng" dirty="0"/>
          </a:p>
        </p:txBody>
      </p:sp>
    </p:spTree>
    <p:extLst>
      <p:ext uri="{BB962C8B-B14F-4D97-AF65-F5344CB8AC3E}">
        <p14:creationId xmlns:p14="http://schemas.microsoft.com/office/powerpoint/2010/main" xmlns="" val="40174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1.66667E-6 -0.11921 C -1.66667E-6 -0.17268 0.16215 -0.23819 0.2941 -0.23819 L 0.5882 -0.2381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10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4.44444E-6 0.02014 C -4.44444E-6 0.02917 0.0941 0.04051 0.17066 0.04051 L 0.3415 0.04051 " pathEditMode="relative" rAng="0" ptsTypes="FfFF">
                                      <p:cBhvr>
                                        <p:cTn id="19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6" y="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1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2.77778E-7 0.05325 C 2.77778E-7 0.07709 0.16441 0.10649 0.29844 0.10649 L 0.59687 0.10649 " pathEditMode="relative" rAng="0" ptsTypes="FfFF">
                                      <p:cBhvr>
                                        <p:cTn id="32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44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1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1.11111E-6 -0.23194 C 1.11111E-6 -0.33588 0.07101 -0.46366 0.12882 -0.46366 L 0.25781 -0.46366 " pathEditMode="relative" rAng="0" ptsTypes="FfFF">
                                      <p:cBhvr>
                                        <p:cTn id="45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lide-share.ru/image/602028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0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vatars.mds.yandex.net/get-zen_doc/34175/pub_5c475d54e5471f00b051d6ad_5c475decba3bb400addbc360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529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slide-share.ru/image/602028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0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702641"/>
            <a:ext cx="792088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электронно-дидактической игры</a:t>
            </a:r>
            <a:r>
              <a:rPr lang="ru-RU" dirty="0" smtClean="0"/>
              <a:t>: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речевой активности детей.</a:t>
            </a:r>
          </a:p>
          <a:p>
            <a:endParaRPr lang="ru-RU" dirty="0"/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фонематический слух,  навыки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звукобуквенный анализа слова;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образовывать слова с помощью уменьшительно-ласкательных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суффиксов;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понятие родственных слов. Упражнять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словообразовании;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навыки образования и правильного использования существительных с помощью суффикса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 значением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вместилища;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асширять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обогащать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42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lide-share.ru/image/602028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0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avatars.mds.yandex.net/get-zen_doc/1841592/pub_5ce049b839169100b31a1dbc_5ce050c3fb990000b394aff7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89646"/>
            <a:ext cx="3177035" cy="255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войная волна 3"/>
          <p:cNvSpPr/>
          <p:nvPr/>
        </p:nvSpPr>
        <p:spPr>
          <a:xfrm>
            <a:off x="395536" y="404664"/>
            <a:ext cx="5040560" cy="1656184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692696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картинку словом и произведи звукобуквенный анализ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70" name="Picture 22" descr="https://cdn.pixabay.com/photo/2013/07/12/19/17/star-154489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701" y="-10882"/>
            <a:ext cx="3407679" cy="329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img2.pngindir.com/20180520/qfi/kisspng-rectangle-5b01272689c611.861916021526802214564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34" t="12914" r="24724" b="11989"/>
          <a:stretch/>
        </p:blipFill>
        <p:spPr bwMode="auto">
          <a:xfrm>
            <a:off x="1098084" y="2647822"/>
            <a:ext cx="1073180" cy="106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zabavnik.club/wp-content/uploads/SINIY_KVADRAT_17_1307133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10" t="8178" r="23046" b="9499"/>
          <a:stretch/>
        </p:blipFill>
        <p:spPr bwMode="auto">
          <a:xfrm>
            <a:off x="3014" y="2647825"/>
            <a:ext cx="1063879" cy="106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s://demiart.ru/tutorials/2/software-site/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73" t="18591" r="35910" b="34005"/>
          <a:stretch/>
        </p:blipFill>
        <p:spPr bwMode="auto">
          <a:xfrm>
            <a:off x="2205943" y="2647822"/>
            <a:ext cx="1038141" cy="106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6" descr="http://zabavnik.club/wp-content/uploads/SINIY_KVADRAT_17_1307133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10" t="8178" r="23046" b="9499"/>
          <a:stretch/>
        </p:blipFill>
        <p:spPr bwMode="auto">
          <a:xfrm>
            <a:off x="3277049" y="2646026"/>
            <a:ext cx="1063881" cy="106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6" descr="http://zabavnik.club/wp-content/uploads/SINIY_KVADRAT_17_1307133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10" t="8178" r="23046" b="9499"/>
          <a:stretch/>
        </p:blipFill>
        <p:spPr bwMode="auto">
          <a:xfrm>
            <a:off x="4374023" y="2646026"/>
            <a:ext cx="1062093" cy="106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8" descr="https://demiart.ru/tutorials/2/software-site/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73" t="18591" r="35910" b="34005"/>
          <a:stretch/>
        </p:blipFill>
        <p:spPr bwMode="auto">
          <a:xfrm>
            <a:off x="5436116" y="2646026"/>
            <a:ext cx="1038141" cy="106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264" y="2210237"/>
            <a:ext cx="904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lang="ru-RU" sz="12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52513" y="2178719"/>
            <a:ext cx="904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71264" y="2178719"/>
            <a:ext cx="904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56516" y="2209206"/>
            <a:ext cx="904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lang="ru-RU" sz="12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61462" y="2120470"/>
            <a:ext cx="904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05228" y="2131292"/>
            <a:ext cx="904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xmlns="" val="127977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slide-share.ru/image/602028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3073" y="-514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g2.freepng.ru/20180421/kzw/kisspng-tsukune-chicken-and-mushroom-pie-meatball-garlic-cartoon-5adb24b58a2256.28187363152431122156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42" t="2391" r="22893" b="3811"/>
          <a:stretch/>
        </p:blipFill>
        <p:spPr bwMode="auto">
          <a:xfrm>
            <a:off x="1020374" y="332656"/>
            <a:ext cx="2528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http://zabavnik.club/wp-content/uploads/SINIY_KVADRAT_17_130713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10" t="8178" r="23046" b="9499"/>
          <a:stretch/>
        </p:blipFill>
        <p:spPr bwMode="auto">
          <a:xfrm>
            <a:off x="323527" y="3207162"/>
            <a:ext cx="1063879" cy="106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 descr="https://img2.pngindir.com/20180520/qfi/kisspng-rectangle-5b01272689c611.861916021526802214564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34" t="12914" r="24724" b="11989"/>
          <a:stretch/>
        </p:blipFill>
        <p:spPr bwMode="auto">
          <a:xfrm>
            <a:off x="1451620" y="3207162"/>
            <a:ext cx="1073180" cy="106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8" descr="https://demiart.ru/tutorials/2/software-site/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73" t="18591" r="35910" b="34005"/>
          <a:stretch/>
        </p:blipFill>
        <p:spPr bwMode="auto">
          <a:xfrm>
            <a:off x="2583152" y="3207162"/>
            <a:ext cx="1038141" cy="106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http://zabavnik.club/wp-content/uploads/SINIY_KVADRAT_17_130713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10" t="8178" r="23046" b="9499"/>
          <a:stretch/>
        </p:blipFill>
        <p:spPr bwMode="auto">
          <a:xfrm>
            <a:off x="3707904" y="3205368"/>
            <a:ext cx="1063879" cy="106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pinimg.com/originals/7d/fb/43/7dfb4382c9976797c5cb6478092013c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5852" y="946296"/>
            <a:ext cx="3141189" cy="381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http://zabavnik.club/wp-content/uploads/SINIY_KVADRAT_17_130713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10" t="8178" r="23046" b="9499"/>
          <a:stretch/>
        </p:blipFill>
        <p:spPr bwMode="auto">
          <a:xfrm>
            <a:off x="4427984" y="5082654"/>
            <a:ext cx="1063879" cy="106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6" descr="http://zabavnik.club/wp-content/uploads/SINIY_KVADRAT_17_130713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10" t="8178" r="23046" b="9499"/>
          <a:stretch/>
        </p:blipFill>
        <p:spPr bwMode="auto">
          <a:xfrm>
            <a:off x="5517912" y="5086978"/>
            <a:ext cx="1063879" cy="106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8" descr="https://demiart.ru/tutorials/2/software-site/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73" t="18591" r="35910" b="34005"/>
          <a:stretch/>
        </p:blipFill>
        <p:spPr bwMode="auto">
          <a:xfrm>
            <a:off x="6605558" y="5086978"/>
            <a:ext cx="1038141" cy="106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6" descr="http://zabavnik.club/wp-content/uploads/SINIY_KVADRAT_17_130713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10" t="8178" r="23046" b="9499"/>
          <a:stretch/>
        </p:blipFill>
        <p:spPr bwMode="auto">
          <a:xfrm>
            <a:off x="7669788" y="5082654"/>
            <a:ext cx="1063879" cy="106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9" descr="https://www.passionforum.ru/upload/159/u15989/096/7d57023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456" y="3174490"/>
            <a:ext cx="938020" cy="110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https://avatars.mds.yandex.net/get-pdb/1648099/79cb8618-7dfc-44cb-a0a2-c5a133d0e6bc/s1200?webp=fal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4222" y="3207162"/>
            <a:ext cx="960578" cy="107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5" descr="https://ds01.infourok.ru/uploads/ex/006d/000013f4-0e61666c/hello_html_68ca84c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7679" y="3160521"/>
            <a:ext cx="1063614" cy="11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667054" y="2756452"/>
            <a:ext cx="904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19310" y="4626684"/>
            <a:ext cx="904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2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93379" y="4626684"/>
            <a:ext cx="904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pic>
        <p:nvPicPr>
          <p:cNvPr id="39" name="Picture 21" descr="https://www.passionforum.ru/upload/159/u15989/096/bf06120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8067" y="5075924"/>
            <a:ext cx="963744" cy="104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7499199" y="4647762"/>
            <a:ext cx="904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2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48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lide-share.ru/image/602028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807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волна 4"/>
          <p:cNvSpPr/>
          <p:nvPr/>
        </p:nvSpPr>
        <p:spPr>
          <a:xfrm>
            <a:off x="395536" y="404664"/>
            <a:ext cx="5040560" cy="1656184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540258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слово по первым буквам картинок, раздели его на слоги и определи ударный слог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F:\Н.Е. КОНСУЛЬТАЦИЯ\ИГРА\89111067_large_4979214_igra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4898" y="2076055"/>
            <a:ext cx="5874203" cy="440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045542" y="4597424"/>
            <a:ext cx="9361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 smtClean="0">
                <a:solidFill>
                  <a:srgbClr val="0070C0"/>
                </a:solidFill>
              </a:rPr>
              <a:t>З</a:t>
            </a:r>
            <a:endParaRPr lang="ru-RU" sz="120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1332" y="4625665"/>
            <a:ext cx="1080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 smtClean="0">
                <a:solidFill>
                  <a:srgbClr val="FF0000"/>
                </a:solidFill>
              </a:rPr>
              <a:t>И</a:t>
            </a:r>
            <a:endParaRPr lang="ru-RU" sz="12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35567" y="4607687"/>
            <a:ext cx="9361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>
                <a:solidFill>
                  <a:srgbClr val="0070C0"/>
                </a:solidFill>
              </a:rPr>
              <a:t>М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56176" y="4625665"/>
            <a:ext cx="1080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>
                <a:solidFill>
                  <a:srgbClr val="FF0000"/>
                </a:solidFill>
              </a:rPr>
              <a:t>А</a:t>
            </a:r>
          </a:p>
        </p:txBody>
      </p:sp>
      <p:pic>
        <p:nvPicPr>
          <p:cNvPr id="25" name="Picture 2" descr="D:\Н.Е. КОНСУЛЬТАЦИЯ\роз игр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115" t="62361" r="47760" b="2222"/>
          <a:stretch>
            <a:fillRect/>
          </a:stretch>
        </p:blipFill>
        <p:spPr bwMode="auto">
          <a:xfrm>
            <a:off x="4473922" y="4597424"/>
            <a:ext cx="224320" cy="1884283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6" name="Блок-схема: данные 25"/>
          <p:cNvSpPr>
            <a:spLocks noChangeArrowheads="1"/>
          </p:cNvSpPr>
          <p:nvPr/>
        </p:nvSpPr>
        <p:spPr bwMode="auto">
          <a:xfrm rot="1080000">
            <a:off x="6790378" y="3964507"/>
            <a:ext cx="357187" cy="969963"/>
          </a:xfrm>
          <a:prstGeom prst="flowChartInputOutput">
            <a:avLst/>
          </a:prstGeom>
          <a:solidFill>
            <a:srgbClr val="FF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Dem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Dem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Dem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Demi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 pitchFamily="34" charset="0"/>
            </a:endParaRPr>
          </a:p>
        </p:txBody>
      </p:sp>
      <p:pic>
        <p:nvPicPr>
          <p:cNvPr id="27" name="Picture 3" descr="F:\Н.Е. КОНСУЛЬТАЦИЯ\simvol_image1.PNG"/>
          <p:cNvPicPr>
            <a:picLocks noChangeAspect="1" noChangeArrowheads="1"/>
          </p:cNvPicPr>
          <p:nvPr/>
        </p:nvPicPr>
        <p:blipFill>
          <a:blip r:embed="rId5" cstate="print"/>
          <a:srcRect l="65255" t="70177" r="2514" b="9591"/>
          <a:stretch>
            <a:fillRect/>
          </a:stretch>
        </p:blipFill>
        <p:spPr bwMode="auto">
          <a:xfrm>
            <a:off x="1930127" y="4974577"/>
            <a:ext cx="1272191" cy="1205211"/>
          </a:xfrm>
          <a:prstGeom prst="ellipse">
            <a:avLst/>
          </a:prstGeom>
          <a:noFill/>
        </p:spPr>
      </p:pic>
      <p:pic>
        <p:nvPicPr>
          <p:cNvPr id="28" name="Picture 3" descr="F:\Н.Е. КОНСУЛЬТАЦИЯ\simvol_image1.PNG"/>
          <p:cNvPicPr>
            <a:picLocks noChangeAspect="1" noChangeArrowheads="1"/>
          </p:cNvPicPr>
          <p:nvPr/>
        </p:nvPicPr>
        <p:blipFill>
          <a:blip r:embed="rId5" cstate="print"/>
          <a:srcRect l="62088" t="45599" r="7377" b="34169"/>
          <a:stretch>
            <a:fillRect/>
          </a:stretch>
        </p:blipFill>
        <p:spPr bwMode="auto">
          <a:xfrm>
            <a:off x="3361796" y="5062949"/>
            <a:ext cx="1140507" cy="1140507"/>
          </a:xfrm>
          <a:prstGeom prst="ellipse">
            <a:avLst/>
          </a:prstGeom>
          <a:noFill/>
        </p:spPr>
      </p:pic>
      <p:pic>
        <p:nvPicPr>
          <p:cNvPr id="29" name="Picture 3" descr="F:\Н.Е. КОНСУЛЬТАЦИЯ\simvol_image1.PNG"/>
          <p:cNvPicPr>
            <a:picLocks noChangeAspect="1" noChangeArrowheads="1"/>
          </p:cNvPicPr>
          <p:nvPr/>
        </p:nvPicPr>
        <p:blipFill>
          <a:blip r:embed="rId5" cstate="print"/>
          <a:srcRect l="9726" t="70477" r="59739" b="9291"/>
          <a:stretch>
            <a:fillRect/>
          </a:stretch>
        </p:blipFill>
        <p:spPr bwMode="auto">
          <a:xfrm>
            <a:off x="4698242" y="5111936"/>
            <a:ext cx="1091520" cy="1091520"/>
          </a:xfrm>
          <a:prstGeom prst="ellipse">
            <a:avLst/>
          </a:prstGeom>
          <a:noFill/>
        </p:spPr>
      </p:pic>
      <p:pic>
        <p:nvPicPr>
          <p:cNvPr id="30" name="Picture 3" descr="F:\Н.Е. КОНСУЛЬТАЦИЯ\simvol_image1.PNG"/>
          <p:cNvPicPr>
            <a:picLocks noChangeAspect="1" noChangeArrowheads="1"/>
          </p:cNvPicPr>
          <p:nvPr/>
        </p:nvPicPr>
        <p:blipFill>
          <a:blip r:embed="rId5" cstate="print"/>
          <a:srcRect l="62540" t="24543" r="6924" b="55225"/>
          <a:stretch>
            <a:fillRect/>
          </a:stretch>
        </p:blipFill>
        <p:spPr bwMode="auto">
          <a:xfrm>
            <a:off x="6080341" y="4890326"/>
            <a:ext cx="1289462" cy="1289462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1392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/>
      <p:bldP spid="24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Н.Е. КОНСУЛЬТАЦИЯ\ИГРА\89111063_large_4979214_igr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3" descr="D:\РАЗНОЕ ДЛЯ ДЕТСКОГО САДА\БУКВЫ ДЛЯ ИГР\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338" t="54437" r="4437" b="6508"/>
          <a:stretch>
            <a:fillRect/>
          </a:stretch>
        </p:blipFill>
        <p:spPr bwMode="auto">
          <a:xfrm>
            <a:off x="2571750" y="4643438"/>
            <a:ext cx="1928813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Блок-схема: данные 10"/>
          <p:cNvSpPr>
            <a:spLocks noChangeArrowheads="1"/>
          </p:cNvSpPr>
          <p:nvPr/>
        </p:nvSpPr>
        <p:spPr bwMode="auto">
          <a:xfrm rot="1080000">
            <a:off x="5570538" y="3746500"/>
            <a:ext cx="357187" cy="969963"/>
          </a:xfrm>
          <a:prstGeom prst="flowChartInputOutput">
            <a:avLst/>
          </a:prstGeom>
          <a:solidFill>
            <a:srgbClr val="FF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Dem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Dem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Dem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Dem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3" name="Picture 3" descr="D:\РАЗНОЕ ДЛЯ ДЕТСКОГО САДА\БУКВЫ ДЛЯ ИГР\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6" t="54437" r="58681" b="6508"/>
          <a:stretch>
            <a:fillRect/>
          </a:stretch>
        </p:blipFill>
        <p:spPr bwMode="auto">
          <a:xfrm>
            <a:off x="455613" y="4643438"/>
            <a:ext cx="1687512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F:\Н.Е. КОНСУЛЬТАЦИЯ\simvol_image1.PNG"/>
          <p:cNvPicPr>
            <a:picLocks noChangeAspect="1" noChangeArrowheads="1"/>
          </p:cNvPicPr>
          <p:nvPr/>
        </p:nvPicPr>
        <p:blipFill>
          <a:blip r:embed="rId4" cstate="print"/>
          <a:srcRect l="9726" t="70477" r="59739" b="9291"/>
          <a:stretch>
            <a:fillRect/>
          </a:stretch>
        </p:blipFill>
        <p:spPr bwMode="auto">
          <a:xfrm>
            <a:off x="642910" y="4857760"/>
            <a:ext cx="1428760" cy="1428760"/>
          </a:xfrm>
          <a:prstGeom prst="ellipse">
            <a:avLst/>
          </a:prstGeom>
          <a:noFill/>
        </p:spPr>
      </p:pic>
      <p:pic>
        <p:nvPicPr>
          <p:cNvPr id="15" name="Picture 3" descr="F:\Н.Е. КОНСУЛЬТАЦИЯ\simvol_image1.PNG"/>
          <p:cNvPicPr>
            <a:picLocks noChangeAspect="1" noChangeArrowheads="1"/>
          </p:cNvPicPr>
          <p:nvPr/>
        </p:nvPicPr>
        <p:blipFill>
          <a:blip r:embed="rId4" cstate="print"/>
          <a:srcRect l="9726" t="70477" r="59739" b="9291"/>
          <a:stretch>
            <a:fillRect/>
          </a:stretch>
        </p:blipFill>
        <p:spPr bwMode="auto">
          <a:xfrm>
            <a:off x="2786050" y="4857760"/>
            <a:ext cx="1428760" cy="1428760"/>
          </a:xfrm>
          <a:prstGeom prst="ellipse">
            <a:avLst/>
          </a:prstGeom>
          <a:noFill/>
        </p:spPr>
      </p:pic>
      <p:pic>
        <p:nvPicPr>
          <p:cNvPr id="17" name="Picture 8" descr="D:\РАЗНОЕ ДЛЯ ДЕТСКОГО САДА\БУКВЫ ДЛЯ ИГР\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1" t="4050" r="54391" b="52556"/>
          <a:stretch>
            <a:fillRect/>
          </a:stretch>
        </p:blipFill>
        <p:spPr bwMode="auto">
          <a:xfrm>
            <a:off x="6858000" y="4643438"/>
            <a:ext cx="1785938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D:\РАЗНОЕ ДЛЯ ДЕТСКОГО САДА\БУКВЫ ДЛЯ ИГР\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4" t="4532" r="56563" b="52074"/>
          <a:stretch>
            <a:fillRect/>
          </a:stretch>
        </p:blipFill>
        <p:spPr bwMode="auto">
          <a:xfrm>
            <a:off x="4786313" y="4643438"/>
            <a:ext cx="18002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F:\Н.Е. КОНСУЛЬТАЦИЯ\simvol_image1.PNG"/>
          <p:cNvPicPr>
            <a:picLocks noChangeAspect="1" noChangeArrowheads="1"/>
          </p:cNvPicPr>
          <p:nvPr/>
        </p:nvPicPr>
        <p:blipFill>
          <a:blip r:embed="rId4" cstate="print"/>
          <a:srcRect l="8482" t="2213" r="62679" b="77555"/>
          <a:stretch>
            <a:fillRect/>
          </a:stretch>
        </p:blipFill>
        <p:spPr bwMode="auto">
          <a:xfrm>
            <a:off x="5000628" y="4786322"/>
            <a:ext cx="1424350" cy="1428760"/>
          </a:xfrm>
          <a:prstGeom prst="ellipse">
            <a:avLst/>
          </a:prstGeom>
          <a:noFill/>
        </p:spPr>
      </p:pic>
      <p:pic>
        <p:nvPicPr>
          <p:cNvPr id="20" name="Picture 3" descr="F:\Н.Е. КОНСУЛЬТАЦИЯ\simvol_image1.PNG"/>
          <p:cNvPicPr>
            <a:picLocks noChangeAspect="1" noChangeArrowheads="1"/>
          </p:cNvPicPr>
          <p:nvPr/>
        </p:nvPicPr>
        <p:blipFill>
          <a:blip r:embed="rId4" cstate="print"/>
          <a:srcRect l="9726" t="70477" r="59739" b="9291"/>
          <a:stretch>
            <a:fillRect/>
          </a:stretch>
        </p:blipFill>
        <p:spPr bwMode="auto">
          <a:xfrm>
            <a:off x="7143768" y="4857760"/>
            <a:ext cx="1428760" cy="1428760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0253085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Н.Е. КОНСУЛЬТАЦИЯ\ИГРА\89111067_large_4979214_igra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РАЗНОЕ ДЛЯ ДЕТСКОГО САДА\БУКВЫ ДЛЯ ИГР\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74" t="4340" r="2362" b="54436"/>
          <a:stretch>
            <a:fillRect/>
          </a:stretch>
        </p:blipFill>
        <p:spPr bwMode="auto">
          <a:xfrm>
            <a:off x="2571750" y="4619625"/>
            <a:ext cx="20002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D:\РАЗНОЕ ДЛЯ ДЕТСКОГО САДА\БУКВЫ ДЛЯ ИГР\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7" t="4649" r="53592" b="53490"/>
          <a:stretch>
            <a:fillRect/>
          </a:stretch>
        </p:blipFill>
        <p:spPr bwMode="auto">
          <a:xfrm>
            <a:off x="6786563" y="4643438"/>
            <a:ext cx="196056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D:\Н.Е. КОНСУЛЬТАЦИЯ\роз игр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115" t="62361" r="47760" b="2222"/>
          <a:stretch>
            <a:fillRect/>
          </a:stretch>
        </p:blipFill>
        <p:spPr bwMode="auto">
          <a:xfrm>
            <a:off x="4429125" y="3857625"/>
            <a:ext cx="357188" cy="3000375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1" name="Picture 3" descr="F:\Н.Е. КОНСУЛЬТАЦИЯ\simvol_image1.PNG"/>
          <p:cNvPicPr>
            <a:picLocks noChangeAspect="1" noChangeArrowheads="1"/>
          </p:cNvPicPr>
          <p:nvPr/>
        </p:nvPicPr>
        <p:blipFill>
          <a:blip r:embed="rId6" cstate="print"/>
          <a:srcRect l="62088" t="45599" r="7377" b="34169"/>
          <a:stretch>
            <a:fillRect/>
          </a:stretch>
        </p:blipFill>
        <p:spPr bwMode="auto">
          <a:xfrm>
            <a:off x="2857488" y="4786322"/>
            <a:ext cx="1428760" cy="1428760"/>
          </a:xfrm>
          <a:prstGeom prst="ellipse">
            <a:avLst/>
          </a:prstGeom>
          <a:noFill/>
        </p:spPr>
      </p:pic>
      <p:sp>
        <p:nvSpPr>
          <p:cNvPr id="10247" name="Прямоугольник 12"/>
          <p:cNvSpPr>
            <a:spLocks noChangeArrowheads="1"/>
          </p:cNvSpPr>
          <p:nvPr/>
        </p:nvSpPr>
        <p:spPr bwMode="auto">
          <a:xfrm>
            <a:off x="571500" y="500063"/>
            <a:ext cx="8286750" cy="3571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Dem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Dem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Dem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Dem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0248" name="Picture 2" descr="http://razvitierebenka.info/wp-content/gallery/kartochki-frukty-ovoshhi-yagody/%D0%BB%D1%83%D0%B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928688"/>
            <a:ext cx="2132013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6" descr="http://printonic.ru/uploads/images/2016/03/26/img_56f692845052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000125"/>
            <a:ext cx="2055812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2" descr="http://www.uniall.ru/wp-content/uploads/2017/05/tr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5375" y="1214438"/>
            <a:ext cx="1992313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0" descr="https://www.2mm.ru/uploads/article/images/shutterstock_326464637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000125"/>
            <a:ext cx="27146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 descr="D:\РАЗНОЕ ДЛЯ ДЕТСКОГО САДА\БУКВЫ ДЛЯ ИГР\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88" t="8678" r="58736" b="58775"/>
          <a:stretch>
            <a:fillRect/>
          </a:stretch>
        </p:blipFill>
        <p:spPr bwMode="auto">
          <a:xfrm>
            <a:off x="714375" y="478631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D:\РАЗНОЕ ДЛЯ ДЕТСКОГО САДА\БУКВЫ ДЛЯ ИГР\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44" t="58775" r="58681" b="8678"/>
          <a:stretch>
            <a:fillRect/>
          </a:stretch>
        </p:blipFill>
        <p:spPr bwMode="auto">
          <a:xfrm>
            <a:off x="5000625" y="4857750"/>
            <a:ext cx="140017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Блок-схема: данные 27"/>
          <p:cNvSpPr>
            <a:spLocks noChangeArrowheads="1"/>
          </p:cNvSpPr>
          <p:nvPr/>
        </p:nvSpPr>
        <p:spPr bwMode="auto">
          <a:xfrm rot="1080000">
            <a:off x="7927975" y="3746500"/>
            <a:ext cx="357188" cy="969963"/>
          </a:xfrm>
          <a:prstGeom prst="flowChartInputOutput">
            <a:avLst/>
          </a:prstGeom>
          <a:solidFill>
            <a:srgbClr val="FF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Dem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Dem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Dem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Dem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29" name="Picture 3" descr="F:\Н.Е. КОНСУЛЬТАЦИЯ\simvol_image1.PNG"/>
          <p:cNvPicPr>
            <a:picLocks noChangeAspect="1" noChangeArrowheads="1"/>
          </p:cNvPicPr>
          <p:nvPr/>
        </p:nvPicPr>
        <p:blipFill>
          <a:blip r:embed="rId6" cstate="print"/>
          <a:srcRect l="62540" t="24543" r="6924" b="55225"/>
          <a:stretch>
            <a:fillRect/>
          </a:stretch>
        </p:blipFill>
        <p:spPr bwMode="auto">
          <a:xfrm>
            <a:off x="7143768" y="4857760"/>
            <a:ext cx="1428760" cy="1428760"/>
          </a:xfrm>
          <a:prstGeom prst="ellipse">
            <a:avLst/>
          </a:prstGeom>
          <a:noFill/>
        </p:spPr>
      </p:pic>
      <p:pic>
        <p:nvPicPr>
          <p:cNvPr id="30" name="Picture 3" descr="F:\Н.Е. КОНСУЛЬТАЦИЯ\simvol_image1.PNG"/>
          <p:cNvPicPr>
            <a:picLocks noChangeAspect="1" noChangeArrowheads="1"/>
          </p:cNvPicPr>
          <p:nvPr/>
        </p:nvPicPr>
        <p:blipFill>
          <a:blip r:embed="rId6" cstate="print"/>
          <a:srcRect l="9726" t="70477" r="59739" b="9291"/>
          <a:stretch>
            <a:fillRect/>
          </a:stretch>
        </p:blipFill>
        <p:spPr bwMode="auto">
          <a:xfrm>
            <a:off x="5000628" y="4929198"/>
            <a:ext cx="1428760" cy="1428760"/>
          </a:xfrm>
          <a:prstGeom prst="ellipse">
            <a:avLst/>
          </a:prstGeom>
          <a:noFill/>
        </p:spPr>
      </p:pic>
      <p:pic>
        <p:nvPicPr>
          <p:cNvPr id="31" name="Picture 3" descr="F:\Н.Е. КОНСУЛЬТАЦИЯ\simvol_image1.PNG"/>
          <p:cNvPicPr>
            <a:picLocks noChangeAspect="1" noChangeArrowheads="1"/>
          </p:cNvPicPr>
          <p:nvPr/>
        </p:nvPicPr>
        <p:blipFill>
          <a:blip r:embed="rId6" cstate="print"/>
          <a:srcRect l="65255" t="70177" r="2514" b="9591"/>
          <a:stretch>
            <a:fillRect/>
          </a:stretch>
        </p:blipFill>
        <p:spPr bwMode="auto">
          <a:xfrm>
            <a:off x="714348" y="4857760"/>
            <a:ext cx="1504168" cy="1424975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835202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lide-share.ru/image/602028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0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Двойная волна 13"/>
          <p:cNvSpPr/>
          <p:nvPr/>
        </p:nvSpPr>
        <p:spPr>
          <a:xfrm>
            <a:off x="395536" y="404664"/>
            <a:ext cx="3744416" cy="1428256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07634" y="694147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№3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ласково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6" descr="https://ds04.infourok.ru/uploads/ex/0604/001723fb-88519c98/hello_html_m2981c66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526" y="1916832"/>
            <a:ext cx="1535187" cy="153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ds04.infourok.ru/uploads/ex/0604/001723fb-88519c98/hello_html_m2981c66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0713" y="2492896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img2.freepng.ru/20171128/640/autumn-leaf-transparent-png-clip-art-image-5a1cfd71583f44.87774241151184932936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99847">
            <a:off x="4351639" y="596130"/>
            <a:ext cx="1908204" cy="16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s://img2.freepng.ru/20171128/640/autumn-leaf-transparent-png-clip-art-image-5a1cfd71583f44.87774241151184932936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12881">
            <a:off x="5951208" y="1181698"/>
            <a:ext cx="960778" cy="83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png.pngtree.com/png_detail/18/09/10/pngtree-small-house-png-clipart_53998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1597" y="2348880"/>
            <a:ext cx="2370163" cy="184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s://png.pngtree.com/png_detail/18/09/10/pngtree-small-house-png-clipart_53998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20626"/>
            <a:ext cx="1088200" cy="84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93" name="Picture 25" descr="https://img2.freepng.ru/20180527/fqx/kisspng-toy-balloon-birthday-clip-art-cartoon-ballon-5b0b0c7f3458a3.263715801527450751214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2007" y="3068960"/>
            <a:ext cx="2439733" cy="216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5" descr="https://img2.freepng.ru/20180527/fqx/kisspng-toy-balloon-birthday-clip-art-cartoon-ballon-5b0b0c7f3458a3.263715801527450751214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3760" y="4267414"/>
            <a:ext cx="1004143" cy="97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95" name="Picture 27" descr="https://img2.freepng.ru/20180425/hkw/kisspng-mushroom-fungus-coprinus-clip-art-vector-mushrooms-5ae14c7decc0a5.212533391524714621969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112" y="4388071"/>
            <a:ext cx="1807369" cy="200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97" name="Picture 29" descr="https://img1.freepng.ru/20180327/xie/kisspng-beach-ball-clip-art-ball-5abb0c6dcc9c62.674332461522207853838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7188" y="4787415"/>
            <a:ext cx="1690167" cy="169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9" descr="https://img1.freepng.ru/20180327/xie/kisspng-beach-ball-clip-art-ball-5abb0c6dcc9c62.674332461522207853838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75689">
            <a:off x="7792296" y="5444547"/>
            <a:ext cx="1009464" cy="100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66511" y="2391961"/>
            <a:ext cx="2602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КУКЛА -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КУКОЛКА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40004" y="844697"/>
            <a:ext cx="4120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– ЛИСТОК – ЛИСТИК - ЛИСТОЧЕК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97188" y="3674388"/>
            <a:ext cx="3153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- ДОМИК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92007" y="4310361"/>
            <a:ext cx="2602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 - ШАРИК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9541" y="5733256"/>
            <a:ext cx="2602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 - ГРИБОК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08304" y="4678392"/>
            <a:ext cx="2602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МЯЧ - МЯЧИК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539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500" tmFilter="0,0; .5, 1; 1, 1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500" tmFilter="0,0; .5, 1; 1, 1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500" tmFilter="0,0; .5, 1; 1, 1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500" tmFilter="0,0; .5, 1; 1, 1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500" tmFilter="0,0; .5, 1; 1, 1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lide-share.ru/image/602028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0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волна 4"/>
          <p:cNvSpPr/>
          <p:nvPr/>
        </p:nvSpPr>
        <p:spPr>
          <a:xfrm>
            <a:off x="395536" y="404664"/>
            <a:ext cx="4392488" cy="1656184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7634" y="694147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№4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в корзину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родственные слова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trenermozga.ru/wp-content/uploads/2019/06/Screenshot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61714">
            <a:off x="7258064" y="468938"/>
            <a:ext cx="1400854" cy="202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st2.depositphotos.com/3762585/10321/v/950/depositphotos_103219476-stock-illustration-wicker-basket-vec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73016"/>
            <a:ext cx="2917050" cy="291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s://ds04.infourok.ru/uploads/ex/0970/0005609f-b5680330/hello_html_177a070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1365" y="292779"/>
            <a:ext cx="1985637" cy="328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3832" y="2348880"/>
            <a:ext cx="218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Березонька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832" y="2839849"/>
            <a:ext cx="218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Осинка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3832" y="3452019"/>
            <a:ext cx="218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Дубовый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3832" y="4077072"/>
            <a:ext cx="218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3768" y="4613836"/>
            <a:ext cx="218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Березовый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3832" y="5145859"/>
            <a:ext cx="218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Ельник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3768" y="5669079"/>
            <a:ext cx="253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Подберезовик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77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0.35122 0.17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07709 -3.33333E-6 C 0.11164 -3.33333E-6 0.15434 0.16667 0.15434 0.30186 L 0.15434 0.6044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0.07309 4.81481E-6 C 0.10591 4.81481E-6 0.14636 0.13611 0.14636 0.24699 L 0.14636 0.49398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9" y="2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0.36684 0.003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39375 0.0201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0.09445 -4.81481E-6 C 0.13681 -4.81481E-6 0.18907 0.07801 0.18907 0.14167 L 0.18907 0.28334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19132 -4.81481E-6 C 0.27709 -4.81481E-6 0.38264 -0.01087 0.38264 -0.01967 L 0.38264 -0.03935 " pathEditMode="relative" rAng="0" ptsTypes="FfFF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32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Оформление по умолчанию">
  <a:themeElements>
    <a:clrScheme name="7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Dem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Demi" pitchFamily="34" charset="0"/>
          </a:defRPr>
        </a:defPPr>
      </a:lstStyle>
    </a:lnDef>
  </a:objectDefaults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Оформление по умолчанию">
  <a:themeElements>
    <a:clrScheme name="7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Dem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Demi" pitchFamily="34" charset="0"/>
          </a:defRPr>
        </a:defPPr>
      </a:lstStyle>
    </a:lnDef>
  </a:objectDefaults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295</Words>
  <Application>Microsoft Office PowerPoint</Application>
  <PresentationFormat>Экран (4:3)</PresentationFormat>
  <Paragraphs>116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 Office</vt:lpstr>
      <vt:lpstr>7_Оформление по умолчанию</vt:lpstr>
      <vt:lpstr>8_Оформление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Андрей</cp:lastModifiedBy>
  <cp:revision>50</cp:revision>
  <dcterms:created xsi:type="dcterms:W3CDTF">2020-01-18T18:20:30Z</dcterms:created>
  <dcterms:modified xsi:type="dcterms:W3CDTF">2020-04-24T11:57:47Z</dcterms:modified>
</cp:coreProperties>
</file>