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6" r:id="rId2"/>
    <p:sldId id="288" r:id="rId3"/>
    <p:sldId id="265" r:id="rId4"/>
    <p:sldId id="287" r:id="rId5"/>
    <p:sldId id="260" r:id="rId6"/>
    <p:sldId id="263" r:id="rId7"/>
    <p:sldId id="290" r:id="rId8"/>
    <p:sldId id="289" r:id="rId9"/>
    <p:sldId id="29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5068" y="592667"/>
            <a:ext cx="10861144" cy="3005666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rgbClr val="C00000"/>
                </a:solidFill>
                <a:latin typeface="Arial Black" panose="020B0A04020102020204" pitchFamily="34" charset="0"/>
              </a:rPr>
              <a:t> «Имя существительное – хлеб языка»</a:t>
            </a:r>
            <a:r>
              <a:rPr lang="ru-RU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6601" y="3162301"/>
            <a:ext cx="8915399" cy="34163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                                                                                                  Л.В. Успенский</a:t>
            </a:r>
          </a:p>
        </p:txBody>
      </p:sp>
    </p:spTree>
    <p:extLst>
      <p:ext uri="{BB962C8B-B14F-4D97-AF65-F5344CB8AC3E}">
        <p14:creationId xmlns:p14="http://schemas.microsoft.com/office/powerpoint/2010/main" val="297120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100" y="1405468"/>
            <a:ext cx="11199812" cy="663786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9733" y="220134"/>
            <a:ext cx="97536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Употребление имен существительных в речи</a:t>
            </a:r>
            <a:r>
              <a:rPr lang="ru-RU" sz="40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endParaRPr lang="ru-RU" sz="4000" b="1" i="1" dirty="0" smtClean="0">
              <a:latin typeface="Arial Black" panose="020B0A04020102020204" pitchFamily="34" charset="0"/>
            </a:endParaRPr>
          </a:p>
          <a:p>
            <a:r>
              <a:rPr lang="ru-RU" sz="4000" b="1" i="1" dirty="0" smtClean="0">
                <a:latin typeface="Arial Black" panose="020B0A04020102020204" pitchFamily="34" charset="0"/>
              </a:rPr>
              <a:t>Шепот</a:t>
            </a:r>
            <a:r>
              <a:rPr lang="ru-RU" sz="4000" b="1" i="1" dirty="0">
                <a:latin typeface="Arial Black" panose="020B0A04020102020204" pitchFamily="34" charset="0"/>
              </a:rPr>
              <a:t>, робкое </a:t>
            </a:r>
            <a:r>
              <a:rPr lang="ru-RU" sz="4000" b="1" i="1" dirty="0" smtClean="0">
                <a:latin typeface="Arial Black" panose="020B0A04020102020204" pitchFamily="34" charset="0"/>
              </a:rPr>
              <a:t>дыханье,</a:t>
            </a:r>
            <a:r>
              <a:rPr lang="ru-RU" sz="4000" b="1" dirty="0">
                <a:latin typeface="Arial Black" panose="020B0A04020102020204" pitchFamily="34" charset="0"/>
              </a:rPr>
              <a:t/>
            </a:r>
            <a:br>
              <a:rPr lang="ru-RU" sz="4000" b="1" dirty="0">
                <a:latin typeface="Arial Black" panose="020B0A04020102020204" pitchFamily="34" charset="0"/>
              </a:rPr>
            </a:br>
            <a:r>
              <a:rPr lang="ru-RU" sz="4000" b="1" i="1" dirty="0">
                <a:latin typeface="Arial Black" panose="020B0A04020102020204" pitchFamily="34" charset="0"/>
              </a:rPr>
              <a:t>Трели </a:t>
            </a:r>
            <a:r>
              <a:rPr lang="ru-RU" sz="4000" b="1" i="1" dirty="0" smtClean="0">
                <a:latin typeface="Arial Black" panose="020B0A04020102020204" pitchFamily="34" charset="0"/>
              </a:rPr>
              <a:t>соловья,</a:t>
            </a:r>
            <a:r>
              <a:rPr lang="ru-RU" sz="4000" b="1" dirty="0">
                <a:latin typeface="Arial Black" panose="020B0A04020102020204" pitchFamily="34" charset="0"/>
              </a:rPr>
              <a:t/>
            </a:r>
            <a:br>
              <a:rPr lang="ru-RU" sz="4000" b="1" dirty="0">
                <a:latin typeface="Arial Black" panose="020B0A04020102020204" pitchFamily="34" charset="0"/>
              </a:rPr>
            </a:br>
            <a:r>
              <a:rPr lang="ru-RU" sz="4000" b="1" i="1" dirty="0">
                <a:latin typeface="Arial Black" panose="020B0A04020102020204" pitchFamily="34" charset="0"/>
              </a:rPr>
              <a:t>Серебро и колыханье</a:t>
            </a:r>
            <a:r>
              <a:rPr lang="ru-RU" sz="4000" b="1" dirty="0">
                <a:latin typeface="Arial Black" panose="020B0A04020102020204" pitchFamily="34" charset="0"/>
              </a:rPr>
              <a:t/>
            </a:r>
            <a:br>
              <a:rPr lang="ru-RU" sz="4000" b="1" dirty="0">
                <a:latin typeface="Arial Black" panose="020B0A04020102020204" pitchFamily="34" charset="0"/>
              </a:rPr>
            </a:br>
            <a:r>
              <a:rPr lang="ru-RU" sz="4000" b="1" i="1" dirty="0">
                <a:latin typeface="Arial Black" panose="020B0A04020102020204" pitchFamily="34" charset="0"/>
              </a:rPr>
              <a:t>Сонного ручья.</a:t>
            </a:r>
            <a:r>
              <a:rPr lang="ru-RU" sz="4000" b="1" dirty="0">
                <a:latin typeface="Arial Black" panose="020B0A04020102020204" pitchFamily="34" charset="0"/>
              </a:rPr>
              <a:t/>
            </a:r>
            <a:br>
              <a:rPr lang="ru-RU" sz="4000" b="1" dirty="0">
                <a:latin typeface="Arial Black" panose="020B0A04020102020204" pitchFamily="34" charset="0"/>
              </a:rPr>
            </a:br>
            <a:r>
              <a:rPr lang="ru-RU" sz="4000" b="1" i="1" dirty="0">
                <a:latin typeface="Arial Black" panose="020B0A04020102020204" pitchFamily="34" charset="0"/>
              </a:rPr>
              <a:t>Свет </a:t>
            </a:r>
            <a:r>
              <a:rPr lang="ru-RU" sz="4000" b="1" i="1" dirty="0" smtClean="0">
                <a:latin typeface="Arial Black" panose="020B0A04020102020204" pitchFamily="34" charset="0"/>
              </a:rPr>
              <a:t>ночной, </a:t>
            </a:r>
            <a:r>
              <a:rPr lang="ru-RU" sz="4000" b="1" i="1" dirty="0">
                <a:latin typeface="Arial Black" panose="020B0A04020102020204" pitchFamily="34" charset="0"/>
              </a:rPr>
              <a:t>н</a:t>
            </a:r>
            <a:r>
              <a:rPr lang="ru-RU" sz="4000" b="1" i="1" dirty="0" smtClean="0">
                <a:latin typeface="Arial Black" panose="020B0A04020102020204" pitchFamily="34" charset="0"/>
              </a:rPr>
              <a:t>очные </a:t>
            </a:r>
            <a:r>
              <a:rPr lang="ru-RU" sz="4000" b="1" i="1" dirty="0">
                <a:latin typeface="Arial Black" panose="020B0A04020102020204" pitchFamily="34" charset="0"/>
              </a:rPr>
              <a:t>тени,</a:t>
            </a:r>
            <a:r>
              <a:rPr lang="ru-RU" sz="4000" b="1" dirty="0">
                <a:latin typeface="Arial Black" panose="020B0A04020102020204" pitchFamily="34" charset="0"/>
              </a:rPr>
              <a:t/>
            </a:r>
            <a:br>
              <a:rPr lang="ru-RU" sz="4000" b="1" dirty="0">
                <a:latin typeface="Arial Black" panose="020B0A04020102020204" pitchFamily="34" charset="0"/>
              </a:rPr>
            </a:br>
            <a:r>
              <a:rPr lang="ru-RU" sz="4000" b="1" i="1" dirty="0">
                <a:latin typeface="Arial Black" panose="020B0A04020102020204" pitchFamily="34" charset="0"/>
              </a:rPr>
              <a:t>Тени без </a:t>
            </a:r>
            <a:r>
              <a:rPr lang="ru-RU" sz="4000" b="1" i="1" dirty="0" smtClean="0">
                <a:latin typeface="Arial Black" panose="020B0A04020102020204" pitchFamily="34" charset="0"/>
              </a:rPr>
              <a:t>конца.</a:t>
            </a:r>
            <a:r>
              <a:rPr lang="ru-RU" sz="4000" b="1" dirty="0">
                <a:latin typeface="Arial Black" panose="020B0A04020102020204" pitchFamily="34" charset="0"/>
              </a:rPr>
              <a:t/>
            </a:r>
            <a:br>
              <a:rPr lang="ru-RU" sz="4000" b="1" dirty="0">
                <a:latin typeface="Arial Black" panose="020B0A04020102020204" pitchFamily="34" charset="0"/>
              </a:rPr>
            </a:br>
            <a:r>
              <a:rPr lang="ru-RU" sz="4000" b="1" i="1" dirty="0">
                <a:latin typeface="Arial Black" panose="020B0A04020102020204" pitchFamily="34" charset="0"/>
              </a:rPr>
              <a:t>Ряд волшебных изменений</a:t>
            </a:r>
            <a:r>
              <a:rPr lang="ru-RU" sz="4000" b="1" dirty="0">
                <a:latin typeface="Arial Black" panose="020B0A04020102020204" pitchFamily="34" charset="0"/>
              </a:rPr>
              <a:t/>
            </a:r>
            <a:br>
              <a:rPr lang="ru-RU" sz="4000" b="1" dirty="0">
                <a:latin typeface="Arial Black" panose="020B0A04020102020204" pitchFamily="34" charset="0"/>
              </a:rPr>
            </a:br>
            <a:r>
              <a:rPr lang="ru-RU" sz="4000" b="1" i="1" dirty="0">
                <a:latin typeface="Arial Black" panose="020B0A04020102020204" pitchFamily="34" charset="0"/>
              </a:rPr>
              <a:t>Милого лица.</a:t>
            </a:r>
            <a:r>
              <a:rPr lang="ru-RU" b="1" i="1" dirty="0">
                <a:latin typeface="Arial Black" panose="020B0A04020102020204" pitchFamily="34" charset="0"/>
              </a:rPr>
              <a:t/>
            </a:r>
            <a:br>
              <a:rPr lang="ru-RU" b="1" i="1" dirty="0">
                <a:latin typeface="Arial Black" panose="020B0A04020102020204" pitchFamily="34" charset="0"/>
              </a:rPr>
            </a:br>
            <a:r>
              <a:rPr lang="ru-RU" sz="2800" b="1" i="1" dirty="0">
                <a:latin typeface="Arial Black" panose="020B0A04020102020204" pitchFamily="34" charset="0"/>
              </a:rPr>
              <a:t>                                        </a:t>
            </a:r>
            <a:r>
              <a:rPr lang="ru-RU" sz="2800" b="1" i="1" dirty="0" smtClean="0">
                <a:latin typeface="Arial Black" panose="020B0A04020102020204" pitchFamily="34" charset="0"/>
              </a:rPr>
              <a:t>               </a:t>
            </a:r>
            <a:r>
              <a:rPr lang="ru-RU" sz="2800" b="1" i="1" dirty="0">
                <a:latin typeface="Arial Black" panose="020B0A04020102020204" pitchFamily="34" charset="0"/>
              </a:rPr>
              <a:t>А.А. Фет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0570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0"/>
            <a:ext cx="6299200" cy="6858001"/>
          </a:xfrm>
        </p:spPr>
      </p:pic>
      <p:sp>
        <p:nvSpPr>
          <p:cNvPr id="4" name="Прямоугольник 3"/>
          <p:cNvSpPr/>
          <p:nvPr/>
        </p:nvSpPr>
        <p:spPr>
          <a:xfrm>
            <a:off x="270934" y="1028343"/>
            <a:ext cx="646853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Лес, точно терем расписной,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Лиловый, золотой, багряный,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Веселой, пестрою стеной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Стоит над светлою поляной.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Берёзы жёлтою резьбой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Блестят в лазури голубой.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Как вышки, ёлочки темнеют,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А между клёнами синеют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То там, то здесь, в листве сквозной,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Просветы в небо, что оконца.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Лес пахнет дубом и сосной,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За лето высох он от солнца,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И осень тихою вдовой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Вступает в пёстрый терем свой. </a:t>
            </a:r>
          </a:p>
          <a:p>
            <a:r>
              <a:rPr lang="ru-RU" sz="2400" dirty="0" smtClean="0">
                <a:latin typeface="Arial Black" panose="020B0A04020102020204" pitchFamily="34" charset="0"/>
              </a:rPr>
              <a:t>                                   И.А</a:t>
            </a:r>
            <a:r>
              <a:rPr lang="ru-RU" sz="2400" dirty="0">
                <a:latin typeface="Arial Black" panose="020B0A04020102020204" pitchFamily="34" charset="0"/>
              </a:rPr>
              <a:t>. </a:t>
            </a:r>
            <a:r>
              <a:rPr lang="ru-RU" sz="2400" dirty="0" smtClean="0">
                <a:latin typeface="Arial Black" panose="020B0A04020102020204" pitchFamily="34" charset="0"/>
              </a:rPr>
              <a:t>Бунин </a:t>
            </a:r>
            <a:endParaRPr lang="ru-RU" sz="2400" dirty="0">
              <a:latin typeface="Arial Black" panose="020B0A04020102020204" pitchFamily="34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64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694267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Проверь себя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694268"/>
            <a:ext cx="7061201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 Black" panose="020B0A04020102020204" pitchFamily="34" charset="0"/>
              </a:rPr>
              <a:t>Лес точно терем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 Black" panose="020B0A04020102020204" pitchFamily="34" charset="0"/>
              </a:rPr>
              <a:t>Лес стоит стеной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 Black" panose="020B0A04020102020204" pitchFamily="34" charset="0"/>
              </a:rPr>
              <a:t>Березы блестят резьбой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 Black" panose="020B0A04020102020204" pitchFamily="34" charset="0"/>
              </a:rPr>
              <a:t>Как вышки елочки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 Black" panose="020B0A04020102020204" pitchFamily="34" charset="0"/>
              </a:rPr>
              <a:t>Просветы в небо что оконца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 Black" panose="020B0A04020102020204" pitchFamily="34" charset="0"/>
              </a:rPr>
              <a:t> Осень вступает тихою вдовой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 Black" panose="020B0A04020102020204" pitchFamily="34" charset="0"/>
              </a:rPr>
              <a:t>Пестрый терем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4000" b="1" i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ru-RU" sz="4000" b="1" i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68" y="0"/>
            <a:ext cx="5994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68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65100" y="0"/>
            <a:ext cx="12573000" cy="67691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0200" y="249862"/>
            <a:ext cx="110617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    Все </a:t>
            </a:r>
            <a:r>
              <a:rPr lang="ru-RU" sz="2800" i="1" dirty="0">
                <a:latin typeface="Arial Black" panose="020B0A04020102020204" pitchFamily="34" charset="0"/>
                <a:ea typeface="Times New Roman" panose="02020603050405020304" pitchFamily="18" charset="0"/>
              </a:rPr>
              <a:t>лето листья подставляли солнцу свои ладошки и щечки, спинки и животики. И до того налились и пропитались солнцем, что к осени сами стали как солнышки – оделись в багрянец и золото. Налились, отяжелели – и потекли. Полетели иволгами по ветру. Запрыгали белками по </a:t>
            </a:r>
            <a:r>
              <a:rPr lang="ru-RU" sz="2800" i="1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лесам</a:t>
            </a:r>
            <a:r>
              <a:rPr lang="ru-RU" sz="2800" i="1" dirty="0">
                <a:latin typeface="Arial Black" panose="020B0A04020102020204" pitchFamily="34" charset="0"/>
                <a:ea typeface="Times New Roman" panose="02020603050405020304" pitchFamily="18" charset="0"/>
              </a:rPr>
              <a:t>. Понеслись куницами по земле. </a:t>
            </a:r>
            <a:endParaRPr lang="ru-RU" sz="2800" dirty="0"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ru-RU" sz="2800" i="1" dirty="0">
                <a:latin typeface="Arial Black" panose="020B0A04020102020204" pitchFamily="34" charset="0"/>
                <a:ea typeface="Times New Roman" panose="02020603050405020304" pitchFamily="18" charset="0"/>
              </a:rPr>
              <a:t>  </a:t>
            </a:r>
            <a:r>
              <a:rPr lang="ru-RU" sz="2800" i="1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  Зашумел </a:t>
            </a:r>
            <a:r>
              <a:rPr lang="ru-RU" sz="2800" i="1" dirty="0">
                <a:latin typeface="Arial Black" panose="020B0A04020102020204" pitchFamily="34" charset="0"/>
                <a:ea typeface="Times New Roman" panose="02020603050405020304" pitchFamily="18" charset="0"/>
              </a:rPr>
              <a:t>в лесу золотой дождь. Капля по листику щелкнет – сорвется лист. Синицы на ветке завозятся – брызнут листья по сторонам. Ветер вдруг налетит – закружится пестрый </a:t>
            </a:r>
            <a:r>
              <a:rPr lang="ru-RU" sz="2800" i="1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смерч…Листья </a:t>
            </a:r>
            <a:r>
              <a:rPr lang="ru-RU" sz="2800" i="1" dirty="0">
                <a:latin typeface="Arial Black" panose="020B0A04020102020204" pitchFamily="34" charset="0"/>
                <a:ea typeface="Times New Roman" panose="02020603050405020304" pitchFamily="18" charset="0"/>
              </a:rPr>
              <a:t>шуршат, скребутся, лопочут. Листья летят, скачут, плывут. Листья качаются на паутинках. Листья вверху, внизу и вокруг.</a:t>
            </a:r>
            <a:endParaRPr lang="ru-RU" sz="2800" dirty="0"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ru-RU" sz="2800" i="1" dirty="0">
                <a:latin typeface="Arial Black" panose="020B0A04020102020204" pitchFamily="34" charset="0"/>
                <a:ea typeface="Times New Roman" panose="02020603050405020304" pitchFamily="18" charset="0"/>
              </a:rPr>
              <a:t> </a:t>
            </a:r>
            <a:r>
              <a:rPr lang="ru-RU" sz="2800" i="1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   </a:t>
            </a:r>
            <a:r>
              <a:rPr lang="ru-RU" sz="2800" i="1" dirty="0">
                <a:latin typeface="Arial Black" panose="020B0A04020102020204" pitchFamily="34" charset="0"/>
                <a:ea typeface="Times New Roman" panose="02020603050405020304" pitchFamily="18" charset="0"/>
              </a:rPr>
              <a:t>Шумит золотой дождь.</a:t>
            </a:r>
            <a:endParaRPr lang="ru-RU" sz="2800" dirty="0"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1325" y="0"/>
            <a:ext cx="8911687" cy="128089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Сочинение по началу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112" y="1193800"/>
            <a:ext cx="11926888" cy="5664200"/>
          </a:xfrm>
        </p:spPr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112" y="977283"/>
            <a:ext cx="115712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 Каждый </a:t>
            </a:r>
            <a:r>
              <a:rPr lang="ru-RU" sz="4000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осенний лист был шедевром, тончайшим слитком из золота и бронзы, обрызганный киноварью и чернью</a:t>
            </a:r>
            <a:r>
              <a:rPr lang="ru-RU" sz="4000" i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4000" i="1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ru-RU" sz="4000" i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2   Я шел по аллее и любовался осенними красками. Осень выбрала для каждого дерева свои цвета.</a:t>
            </a:r>
            <a:endParaRPr lang="ru-RU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98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52400"/>
            <a:ext cx="8911687" cy="999067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Словарная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333" y="1151467"/>
            <a:ext cx="12022667" cy="5706533"/>
          </a:xfrm>
        </p:spPr>
        <p:txBody>
          <a:bodyPr>
            <a:normAutofit/>
          </a:bodyPr>
          <a:lstStyle/>
          <a:p>
            <a:r>
              <a:rPr lang="ru-RU" sz="3500" dirty="0">
                <a:latin typeface="Arial Black" panose="020B0A04020102020204" pitchFamily="34" charset="0"/>
                <a:ea typeface="Times New Roman" panose="02020603050405020304" pitchFamily="18" charset="0"/>
              </a:rPr>
              <a:t>Шедевр – исключительное по своим достоинствам произведение.</a:t>
            </a:r>
          </a:p>
          <a:p>
            <a:pPr marL="0" indent="0">
              <a:buNone/>
            </a:pPr>
            <a:r>
              <a:rPr lang="ru-RU" sz="3500" dirty="0">
                <a:latin typeface="Arial Black" panose="020B0A04020102020204" pitchFamily="34" charset="0"/>
                <a:ea typeface="Times New Roman" panose="02020603050405020304" pitchFamily="18" charset="0"/>
              </a:rPr>
              <a:t>   </a:t>
            </a:r>
          </a:p>
          <a:p>
            <a:r>
              <a:rPr lang="ru-RU" sz="3500" dirty="0">
                <a:latin typeface="Arial Black" panose="020B0A04020102020204" pitchFamily="34" charset="0"/>
                <a:ea typeface="Times New Roman" panose="02020603050405020304" pitchFamily="18" charset="0"/>
              </a:rPr>
              <a:t>Киноварь – минерал красного цвета.</a:t>
            </a:r>
          </a:p>
          <a:p>
            <a:pPr marL="0" indent="0">
              <a:buNone/>
            </a:pPr>
            <a:endParaRPr lang="ru-RU" sz="3500" dirty="0"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ru-RU" sz="3500" dirty="0">
                <a:latin typeface="Arial Black" panose="020B0A04020102020204" pitchFamily="34" charset="0"/>
                <a:ea typeface="Times New Roman" panose="02020603050405020304" pitchFamily="18" charset="0"/>
              </a:rPr>
              <a:t> Чернь – образцовое создание мастера, гравировка на металле (серебре, золоте), штрих которой заполнен черным металлическим сплавом.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69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истья желтые над городом кружатс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818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7992" y="101600"/>
            <a:ext cx="8911687" cy="1280890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Дополни предложение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801524"/>
            <a:ext cx="12429067" cy="605647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2000" y="801524"/>
            <a:ext cx="107426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Существительные – самая ______________ часть речи</a:t>
            </a:r>
            <a:r>
              <a:rPr 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Существительные </a:t>
            </a: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помогают выразить __________________, их использование придаёт речи_______________________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04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157</TotalTime>
  <Words>252</Words>
  <Application>Microsoft Office PowerPoint</Application>
  <PresentationFormat>Широкоэкранный</PresentationFormat>
  <Paragraphs>47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Century Gothic</vt:lpstr>
      <vt:lpstr>Times New Roman</vt:lpstr>
      <vt:lpstr>Wingdings</vt:lpstr>
      <vt:lpstr>Wingdings 3</vt:lpstr>
      <vt:lpstr>Легкий дым</vt:lpstr>
      <vt:lpstr> «Имя существительное – хлеб языка» </vt:lpstr>
      <vt:lpstr>Презентация PowerPoint</vt:lpstr>
      <vt:lpstr>Презентация PowerPoint</vt:lpstr>
      <vt:lpstr>Проверь себя</vt:lpstr>
      <vt:lpstr>Презентация PowerPoint</vt:lpstr>
      <vt:lpstr>Сочинение по началу</vt:lpstr>
      <vt:lpstr>Словарная работа</vt:lpstr>
      <vt:lpstr>Презентация PowerPoint</vt:lpstr>
      <vt:lpstr>Дополни предложение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Употребление имен существительных в речи</dc:title>
  <dc:creator>Naylya</dc:creator>
  <cp:lastModifiedBy>Naylya</cp:lastModifiedBy>
  <cp:revision>26</cp:revision>
  <dcterms:created xsi:type="dcterms:W3CDTF">2016-10-03T19:14:17Z</dcterms:created>
  <dcterms:modified xsi:type="dcterms:W3CDTF">2016-10-11T15:04:16Z</dcterms:modified>
</cp:coreProperties>
</file>