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9" r:id="rId4"/>
    <p:sldId id="270" r:id="rId5"/>
    <p:sldId id="267" r:id="rId6"/>
    <p:sldId id="262" r:id="rId7"/>
    <p:sldId id="260" r:id="rId8"/>
    <p:sldId id="268" r:id="rId9"/>
    <p:sldId id="261" r:id="rId10"/>
    <p:sldId id="263" r:id="rId11"/>
    <p:sldId id="258" r:id="rId12"/>
    <p:sldId id="259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E5AE-E043-47FB-A370-887F85898EB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960C-174F-4EFC-BEB0-80CAC0F6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E5AE-E043-47FB-A370-887F85898EB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960C-174F-4EFC-BEB0-80CAC0F6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E5AE-E043-47FB-A370-887F85898EB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960C-174F-4EFC-BEB0-80CAC0F6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E5AE-E043-47FB-A370-887F85898EB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960C-174F-4EFC-BEB0-80CAC0F6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E5AE-E043-47FB-A370-887F85898EB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960C-174F-4EFC-BEB0-80CAC0F6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E5AE-E043-47FB-A370-887F85898EB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960C-174F-4EFC-BEB0-80CAC0F6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E5AE-E043-47FB-A370-887F85898EB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960C-174F-4EFC-BEB0-80CAC0F6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E5AE-E043-47FB-A370-887F85898EB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960C-174F-4EFC-BEB0-80CAC0F6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E5AE-E043-47FB-A370-887F85898EB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960C-174F-4EFC-BEB0-80CAC0F6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E5AE-E043-47FB-A370-887F85898EB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960C-174F-4EFC-BEB0-80CAC0F6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E5AE-E043-47FB-A370-887F85898EB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960C-174F-4EFC-BEB0-80CAC0F6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2E5AE-E043-47FB-A370-887F85898EB1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B960C-174F-4EFC-BEB0-80CAC0F6D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 descr="D:\рисунки111\Картинки (МУСОР)\28\T14 -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43042" y="2063955"/>
            <a:ext cx="928694" cy="978895"/>
          </a:xfrm>
          <a:prstGeom prst="rect">
            <a:avLst/>
          </a:prstGeom>
          <a:noFill/>
          <a:ln>
            <a:noFill/>
          </a:ln>
          <a:effectLst>
            <a:glow rad="101600">
              <a:srgbClr val="CCFF99">
                <a:alpha val="40000"/>
              </a:srgbClr>
            </a:glow>
          </a:effectLst>
        </p:spPr>
      </p:pic>
      <p:sp>
        <p:nvSpPr>
          <p:cNvPr id="4" name="Хорда 3"/>
          <p:cNvSpPr/>
          <p:nvPr/>
        </p:nvSpPr>
        <p:spPr>
          <a:xfrm rot="6126112">
            <a:off x="5423233" y="3276086"/>
            <a:ext cx="3937309" cy="2739652"/>
          </a:xfrm>
          <a:prstGeom prst="chord">
            <a:avLst>
              <a:gd name="adj1" fmla="val 21206507"/>
              <a:gd name="adj2" fmla="val 15902443"/>
            </a:avLst>
          </a:prstGeom>
          <a:solidFill>
            <a:srgbClr val="33CC33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8" name="Picture 4" descr="D:\рисунки111\Картинки (МУСОР)\28\T12 -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357430"/>
            <a:ext cx="782058" cy="825492"/>
          </a:xfrm>
          <a:prstGeom prst="rect">
            <a:avLst/>
          </a:prstGeom>
          <a:noFill/>
          <a:ln>
            <a:noFill/>
          </a:ln>
          <a:effectLst>
            <a:glow rad="139700">
              <a:srgbClr val="CCFF99">
                <a:alpha val="40000"/>
              </a:srgbClr>
            </a:glow>
          </a:effectLst>
        </p:spPr>
      </p:pic>
      <p:sp>
        <p:nvSpPr>
          <p:cNvPr id="9" name="Выноска-облако 8"/>
          <p:cNvSpPr/>
          <p:nvPr/>
        </p:nvSpPr>
        <p:spPr>
          <a:xfrm>
            <a:off x="285720" y="214290"/>
            <a:ext cx="2143140" cy="500066"/>
          </a:xfrm>
          <a:prstGeom prst="cloudCallout">
            <a:avLst>
              <a:gd name="adj1" fmla="val -20832"/>
              <a:gd name="adj2" fmla="val 31555"/>
            </a:avLst>
          </a:prstGeom>
          <a:gradFill>
            <a:gsLst>
              <a:gs pos="0">
                <a:schemeClr val="bg1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 rot="10800000">
            <a:off x="5929322" y="692695"/>
            <a:ext cx="1052428" cy="450288"/>
          </a:xfrm>
          <a:prstGeom prst="cloudCallout">
            <a:avLst>
              <a:gd name="adj1" fmla="val -39953"/>
              <a:gd name="adj2" fmla="val 13448"/>
            </a:avLst>
          </a:prstGeom>
          <a:gradFill>
            <a:gsLst>
              <a:gs pos="0">
                <a:schemeClr val="bg1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6786578" y="214290"/>
            <a:ext cx="2143140" cy="500066"/>
          </a:xfrm>
          <a:prstGeom prst="cloudCallout">
            <a:avLst>
              <a:gd name="adj1" fmla="val -20832"/>
              <a:gd name="adj2" fmla="val 31555"/>
            </a:avLst>
          </a:prstGeom>
          <a:gradFill>
            <a:gsLst>
              <a:gs pos="0">
                <a:schemeClr val="bg1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 descr="D:\От Дорофеевой\Картины рисунки\ПРАЗДНИКИ\СОЛНЫШКИ\solna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1946"/>
            <a:ext cx="1647983" cy="164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>
            <a:off x="1835696" y="548680"/>
            <a:ext cx="1285884" cy="500066"/>
          </a:xfrm>
          <a:prstGeom prst="cloudCallout">
            <a:avLst>
              <a:gd name="adj1" fmla="val -20832"/>
              <a:gd name="adj2" fmla="val 31555"/>
            </a:avLst>
          </a:prstGeom>
          <a:gradFill>
            <a:gsLst>
              <a:gs pos="0">
                <a:schemeClr val="bg1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1" name="Picture 4" descr="D:\рисунки111\Картинки (МУСОР)\28\T12 - копия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2428868"/>
            <a:ext cx="571504" cy="611178"/>
          </a:xfrm>
          <a:prstGeom prst="rect">
            <a:avLst/>
          </a:prstGeom>
          <a:noFill/>
          <a:ln>
            <a:noFill/>
          </a:ln>
          <a:effectLst>
            <a:glow rad="139700">
              <a:srgbClr val="CCFF99">
                <a:alpha val="40000"/>
              </a:srgbClr>
            </a:glow>
          </a:effectLst>
        </p:spPr>
      </p:pic>
      <p:pic>
        <p:nvPicPr>
          <p:cNvPr id="22" name="Picture 4" descr="D:\рисунки111\Картинки (МУСОР)\28\T12 - копия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376387"/>
            <a:ext cx="1285884" cy="1592221"/>
          </a:xfrm>
          <a:prstGeom prst="rect">
            <a:avLst/>
          </a:prstGeom>
          <a:noFill/>
          <a:ln>
            <a:noFill/>
          </a:ln>
          <a:effectLst>
            <a:glow rad="139700">
              <a:srgbClr val="CCFF99">
                <a:alpha val="40000"/>
              </a:srgbClr>
            </a:glow>
          </a:effectLst>
        </p:spPr>
      </p:pic>
      <p:sp>
        <p:nvSpPr>
          <p:cNvPr id="6" name="Хорда 5"/>
          <p:cNvSpPr/>
          <p:nvPr/>
        </p:nvSpPr>
        <p:spPr>
          <a:xfrm rot="5890026">
            <a:off x="2545619" y="2074139"/>
            <a:ext cx="3434427" cy="8120120"/>
          </a:xfrm>
          <a:prstGeom prst="chord">
            <a:avLst>
              <a:gd name="adj1" fmla="val 3484580"/>
              <a:gd name="adj2" fmla="val 15902443"/>
            </a:avLst>
          </a:prstGeom>
          <a:solidFill>
            <a:srgbClr val="33CC33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Хорда 4"/>
          <p:cNvSpPr/>
          <p:nvPr/>
        </p:nvSpPr>
        <p:spPr>
          <a:xfrm rot="15703257">
            <a:off x="858468" y="2050474"/>
            <a:ext cx="3855278" cy="5069913"/>
          </a:xfrm>
          <a:prstGeom prst="chord">
            <a:avLst>
              <a:gd name="adj1" fmla="val 16052366"/>
              <a:gd name="adj2" fmla="val 5899808"/>
            </a:avLst>
          </a:prstGeom>
          <a:solidFill>
            <a:srgbClr val="33CC33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4" name="Picture 4" descr="D:\рисунки111\Картинки (МУСОР)\28\T12 - копия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072074"/>
            <a:ext cx="782058" cy="1182682"/>
          </a:xfrm>
          <a:prstGeom prst="rect">
            <a:avLst/>
          </a:prstGeom>
          <a:noFill/>
          <a:ln>
            <a:noFill/>
          </a:ln>
          <a:effectLst>
            <a:glow rad="139700">
              <a:srgbClr val="CCFF99">
                <a:alpha val="40000"/>
              </a:srgbClr>
            </a:glow>
          </a:effectLst>
        </p:spPr>
      </p:pic>
      <p:pic>
        <p:nvPicPr>
          <p:cNvPr id="35" name="Picture 4" descr="D:\рисунки111\Картинки (МУСОР)\28\T12 - копия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65672">
            <a:off x="7822099" y="3833026"/>
            <a:ext cx="782058" cy="611178"/>
          </a:xfrm>
          <a:prstGeom prst="rect">
            <a:avLst/>
          </a:prstGeom>
          <a:noFill/>
          <a:ln>
            <a:noFill/>
          </a:ln>
          <a:effectLst>
            <a:glow rad="139700">
              <a:srgbClr val="CCFF99">
                <a:alpha val="40000"/>
              </a:srgbClr>
            </a:glow>
          </a:effectLst>
        </p:spPr>
      </p:pic>
      <p:pic>
        <p:nvPicPr>
          <p:cNvPr id="13343" name="Picture 13" descr="D:\От Дорофеевой\Картины рисунки\ПРАЗДНИКИ\ЛЯГУШАТА\lagush04 - копия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5929313"/>
            <a:ext cx="365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Picture 13" descr="D:\От Дорофеевой\Картины рисунки\ПРАЗДНИКИ\ЛЯГУШАТА\lagush04 - копия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2540">
            <a:off x="2903538" y="5491163"/>
            <a:ext cx="65246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5" name="Picture 13" descr="D:\От Дорофеевой\Картины рисунки\ПРАЗДНИКИ\ЛЯГУШАТА\lagush04 - копия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97433" flipH="1">
            <a:off x="4173719" y="5157751"/>
            <a:ext cx="682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6" name="Picture 13" descr="D:\От Дорофеевой\Картины рисунки\ПРАЗДНИКИ\ЛЯГУШАТА\lagush04 - копия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97433" flipH="1">
            <a:off x="1900237" y="5443538"/>
            <a:ext cx="682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7" name="Picture 15" descr="D:\рисунки111\грибы\подберёзовики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5143512"/>
            <a:ext cx="5286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0" name="Picture 6" descr="D:\рисунки111\ЛЯГУШАТА\lagush17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43306" y="5214950"/>
            <a:ext cx="95408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4357687" y="3429000"/>
            <a:ext cx="4000528" cy="321471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7078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</a:t>
            </a:r>
            <a:endParaRPr lang="ru-RU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ООД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Сенсорному развитию </a:t>
            </a:r>
          </a:p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:«Одуванчики и жук на лугу»</a:t>
            </a:r>
          </a:p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9" name="Picture 4" descr="D:\рисунки111\Картинки (МУСОР)\28\T12 - копия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143380"/>
            <a:ext cx="1688532" cy="1428736"/>
          </a:xfrm>
          <a:prstGeom prst="rect">
            <a:avLst/>
          </a:prstGeom>
          <a:noFill/>
          <a:ln>
            <a:noFill/>
          </a:ln>
          <a:effectLst>
            <a:glow rad="139700">
              <a:srgbClr val="CCFF99">
                <a:alpha val="40000"/>
              </a:srgbClr>
            </a:glow>
          </a:effectLst>
        </p:spPr>
      </p:pic>
      <p:pic>
        <p:nvPicPr>
          <p:cNvPr id="13355" name="Picture 2" descr="D:\рисунки111\Разное1\божья коровка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886708">
            <a:off x="1392745" y="2892948"/>
            <a:ext cx="1713909" cy="171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6" name="Picture 3" descr="D:\рисунки111\Разное1\божья коровка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135720" flipV="1">
            <a:off x="2963863" y="5472113"/>
            <a:ext cx="28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7" name="Picture 4" descr="D:\рисунки111\Разное1\божья коровка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3457612">
            <a:off x="2139950" y="5711825"/>
            <a:ext cx="36353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выполнения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После общего объяснения и показа подхожу к каждому ребёнку, раздаю по листу бумаги для самостоятельной работы, ещё раз предлагаю показать краски, которыми ребёнок будет рисовать одуванчики, и даю ему </a:t>
            </a:r>
            <a:r>
              <a:rPr lang="ru-RU" dirty="0" smtClean="0"/>
              <a:t> </a:t>
            </a:r>
            <a:r>
              <a:rPr lang="ru-RU" dirty="0" smtClean="0"/>
              <a:t>кисть. После того, как ребёнок нарисует достаточное количество одуванчиков,  забираю у него использованную кисть и предлагаю ему вторую, чистую, для чёрной краски. Поинтересовавшись, какой краской ребёнок будет рисовать жука, уточняю, что жука надо рисовать между одуванчиками, а не на них, иначе краски сольются. По мере выполнения задания забираю у  ребёнка вторую кисть и </a:t>
            </a:r>
            <a:r>
              <a:rPr lang="ru-RU" dirty="0" smtClean="0"/>
              <a:t>рисунок.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originals/1d/d4/b8/1dd4b89ca1d6a789c66294d93f3e778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714620"/>
            <a:ext cx="2590788" cy="35718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6115064" cy="5786478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Дети должны научиться умению </a:t>
            </a:r>
            <a:r>
              <a:rPr lang="ru-RU" sz="2800" dirty="0" smtClean="0"/>
              <a:t>выбирать нужный цвет;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Р</a:t>
            </a:r>
            <a:r>
              <a:rPr lang="ru-RU" sz="2800" dirty="0" smtClean="0"/>
              <a:t>азличать понятия «большой»(цветок)                                     и «маленький»(жучок);</a:t>
            </a:r>
            <a:endParaRPr lang="ru-RU" sz="2800" dirty="0" smtClean="0"/>
          </a:p>
          <a:p>
            <a:r>
              <a:rPr lang="ru-RU" sz="2800" dirty="0" smtClean="0"/>
              <a:t>Развитие связной речи и умения взаимодействовать  и   действовать </a:t>
            </a:r>
            <a:r>
              <a:rPr lang="ru-RU" sz="2800" dirty="0" smtClean="0"/>
              <a:t>сообща;</a:t>
            </a:r>
          </a:p>
          <a:p>
            <a:r>
              <a:rPr lang="ru-RU" sz="2800" dirty="0" smtClean="0"/>
              <a:t>Бережно относиться к природе;</a:t>
            </a:r>
            <a:endParaRPr lang="ru-RU" sz="2800" dirty="0" smtClean="0"/>
          </a:p>
          <a:p>
            <a:r>
              <a:rPr lang="ru-RU" sz="2800" dirty="0" smtClean="0"/>
              <a:t> Бережно </a:t>
            </a:r>
            <a:r>
              <a:rPr lang="ru-RU" sz="2800" dirty="0" smtClean="0"/>
              <a:t>относиться </a:t>
            </a:r>
            <a:r>
              <a:rPr lang="ru-RU" sz="2800" dirty="0" smtClean="0"/>
              <a:t>                               к </a:t>
            </a:r>
            <a:r>
              <a:rPr lang="ru-RU" sz="2800" dirty="0" smtClean="0"/>
              <a:t>оборудованию </a:t>
            </a:r>
            <a:r>
              <a:rPr lang="ru-RU" sz="2800" dirty="0" smtClean="0"/>
              <a:t>                                       и </a:t>
            </a:r>
            <a:r>
              <a:rPr lang="ru-RU" sz="2800" dirty="0" smtClean="0"/>
              <a:t>аккуратности  при выполнении </a:t>
            </a:r>
            <a:r>
              <a:rPr lang="ru-RU" sz="2800" dirty="0" smtClean="0"/>
              <a:t>работы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ransition>
    <p:wipe dir="u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4186238" cy="2286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ds04.infourok.ru/uploads/ex/09f8/00062477-3b7c2d18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34183/1b4e6af9-65fc-4ad7-abae-305240575fd7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6667500" cy="4610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 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3500462" cy="612618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По окончании непосредственной образовательной деятельности можно рисунок расположить на стене или доске. Предлагаем детям полюбоваться ими, отметить, как красиво выглядят одуванчики на зелёном лугу, а среди них есть </a:t>
            </a:r>
            <a:r>
              <a:rPr lang="ru-RU" sz="2800" dirty="0" smtClean="0"/>
              <a:t> </a:t>
            </a:r>
            <a:r>
              <a:rPr lang="ru-RU" sz="2800" dirty="0" smtClean="0"/>
              <a:t>и </a:t>
            </a:r>
            <a:r>
              <a:rPr lang="ru-RU" sz="2800" dirty="0" smtClean="0"/>
              <a:t>жучок(маленькая черная точка) 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Игра «Превращение»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dirty="0" smtClean="0"/>
              <a:t>релаксация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Предложим деткам превратиться в жуков, которые лежат на траве(паласе, ковровом покрытии). Читаем: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« Жук упал, и встать не может, ждёт он, кто ему поможет!».   Начинаем работать ручками, ножками(маховые движения).  Молодцы! </a:t>
            </a:r>
          </a:p>
          <a:p>
            <a:pPr>
              <a:buNone/>
            </a:pPr>
            <a:r>
              <a:rPr lang="ru-RU" dirty="0" smtClean="0"/>
              <a:t>      «А теперь перевернулся ,встал и даже отряхнулся»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- Молодцы.  Вы были похожи на настоящих жучков.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- А сейчас  пора подкрепиться  .Можно предложить детям угощение. На этом непосредственная образовательная деятельность заканчивается.                                            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arton4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214422"/>
            <a:ext cx="6643734" cy="528641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243786" cy="150019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Цель: </a:t>
            </a:r>
            <a:r>
              <a:rPr lang="ru-RU" sz="3100" dirty="0" smtClean="0"/>
              <a:t>Продолжать  знакомить воспитанников с техникой рисования с целью развития сенсорных способностей  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071678"/>
            <a:ext cx="7215238" cy="385765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Задачи: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 smtClean="0">
              <a:solidFill>
                <a:srgbClr val="FFFF00"/>
              </a:solidFill>
            </a:endParaRP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*</a:t>
            </a:r>
            <a:r>
              <a:rPr lang="ru-RU" dirty="0" smtClean="0">
                <a:solidFill>
                  <a:srgbClr val="FFFF00"/>
                </a:solidFill>
              </a:rPr>
              <a:t>Учить подбирать цвета по принципу «такой –не такой»;</a:t>
            </a: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*Закреплять знание цветов;</a:t>
            </a: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*Воспитывать в прилежности                    и     аккуратности   при           выполнении работы.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лист бумаги формата А4  </a:t>
            </a:r>
            <a:endParaRPr lang="ru-RU" dirty="0" smtClean="0"/>
          </a:p>
          <a:p>
            <a:r>
              <a:rPr lang="ru-RU" dirty="0" smtClean="0"/>
              <a:t>Бумажные салфетки</a:t>
            </a:r>
          </a:p>
          <a:p>
            <a:r>
              <a:rPr lang="ru-RU" dirty="0" smtClean="0"/>
              <a:t>Краски желтого, зеленого и черного цвета</a:t>
            </a:r>
          </a:p>
          <a:p>
            <a:r>
              <a:rPr lang="ru-RU" dirty="0" smtClean="0"/>
              <a:t>2Кисти, подставка </a:t>
            </a:r>
            <a:r>
              <a:rPr lang="ru-RU" dirty="0" smtClean="0"/>
              <a:t>под кисть,</a:t>
            </a:r>
          </a:p>
          <a:p>
            <a:r>
              <a:rPr lang="ru-RU" dirty="0" smtClean="0"/>
              <a:t>Стакан-непроливайка(для воды)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Можно использовать разные техники выполнения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6"/>
            <a:ext cx="2543164" cy="18399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www.maam.ru/upload/blogs/detsad-7712-1495971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71612"/>
            <a:ext cx="3000351" cy="3000351"/>
          </a:xfrm>
          <a:prstGeom prst="rect">
            <a:avLst/>
          </a:prstGeom>
          <a:noFill/>
        </p:spPr>
      </p:pic>
      <p:pic>
        <p:nvPicPr>
          <p:cNvPr id="1028" name="Picture 4" descr="https://i.pinimg.com/originals/79/0e/ca/790ecaa33e9a4d3dc42e973d264927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2786050" cy="3643307"/>
          </a:xfrm>
          <a:prstGeom prst="rect">
            <a:avLst/>
          </a:prstGeom>
          <a:noFill/>
        </p:spPr>
      </p:pic>
      <p:pic>
        <p:nvPicPr>
          <p:cNvPr id="1030" name="Picture 6" descr="https://im0-tub-ru.yandex.net/i?id=fb1f0c90afe3603d8da01764dc0525f0&amp;ref=rim&amp;n=33&amp;w=267&amp;h=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571744"/>
            <a:ext cx="3643338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originals/1d/d4/b8/1dd4b89ca1d6a789c66294d93f3e778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714753"/>
            <a:ext cx="3571868" cy="1785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Предварительная работа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5286388"/>
            <a:ext cx="3900486" cy="157161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Предварительная работа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428736"/>
            <a:ext cx="8072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Предварительная работа: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прогулке любуемся цветущими одуванчиками, уточняем, какого они цвета,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рассматриваем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цветок одуванчика, определяем его форму.  Видим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чёрного жука в траве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*Перед работой с ребенком                            следует заранее оформить                                           фон листа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голубым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(небо)                                          и нежно-зеленым                                           цветом(луг)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829048" cy="19002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ds04.infourok.ru/uploads/ex/09f8/00062477-3b7c2d1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.pixabay.com/photo/2012/03/02/15/05/dandelion-21358_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67763" cy="53000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543824" cy="91759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стихотворение О.Высоцкой            « Одуванчик».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Утонуло солнце, лучик золотой.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Вырос одуванчик первый, молодой.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У него чудесный, золотистый цвет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Он большого солнца маленький портрет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5786454"/>
            <a:ext cx="2686040" cy="339709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25602" name="Picture 2" descr="https://ds02.infourok.ru/uploads/ex/0be2/00004679-fe8c81f8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501058" cy="637579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 выполнения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Перед каждым ребёнком стоят </a:t>
            </a:r>
            <a:r>
              <a:rPr lang="ru-RU" dirty="0" smtClean="0"/>
              <a:t> </a:t>
            </a:r>
            <a:r>
              <a:rPr lang="ru-RU" dirty="0" smtClean="0"/>
              <a:t>розетки с указанными выше красками. Предлагаю рассмотреть их, вспомнить и показать, какого цвета были на лугу одуванчики, предложить детям показать ту краску, какого был </a:t>
            </a:r>
            <a:r>
              <a:rPr lang="ru-RU" dirty="0" smtClean="0"/>
              <a:t>жук. </a:t>
            </a:r>
            <a:r>
              <a:rPr lang="ru-RU" dirty="0" smtClean="0"/>
              <a:t>Предлагаю на </a:t>
            </a:r>
            <a:r>
              <a:rPr lang="ru-RU" dirty="0" smtClean="0"/>
              <a:t> общем листе </a:t>
            </a:r>
            <a:r>
              <a:rPr lang="ru-RU" dirty="0" smtClean="0"/>
              <a:t>бумаги </a:t>
            </a:r>
            <a:r>
              <a:rPr lang="ru-RU" dirty="0" smtClean="0"/>
              <a:t> попробовать нарисовать </a:t>
            </a:r>
            <a:r>
              <a:rPr lang="ru-RU" dirty="0" smtClean="0"/>
              <a:t>по 2- 3 одуванчика</a:t>
            </a:r>
            <a:r>
              <a:rPr lang="ru-RU" dirty="0" smtClean="0"/>
              <a:t>,     </a:t>
            </a:r>
            <a:r>
              <a:rPr lang="ru-RU" dirty="0" smtClean="0"/>
              <a:t>а затем сама на общем рисунке изображаю чёрным пятном жука.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391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Цель: Продолжать  знакомить воспитанников с техникой рисования с целью развития сенсорных способностей  </vt:lpstr>
      <vt:lpstr>Материалы и оборудование</vt:lpstr>
      <vt:lpstr>Можно использовать разные техники выполнения работы</vt:lpstr>
      <vt:lpstr>Предварительная работа</vt:lpstr>
      <vt:lpstr>Слайд 6</vt:lpstr>
      <vt:lpstr>                                             стихотворение О.Высоцкой            « Одуванчик». </vt:lpstr>
      <vt:lpstr>Слайд 8</vt:lpstr>
      <vt:lpstr>Ход  выполнения работы</vt:lpstr>
      <vt:lpstr>Ход выполнения работы</vt:lpstr>
      <vt:lpstr>Ожидаемый результат</vt:lpstr>
      <vt:lpstr>Слайд 12</vt:lpstr>
      <vt:lpstr>Рекомендации   родителям</vt:lpstr>
      <vt:lpstr>Игра «Превращение» релаксация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49</cp:revision>
  <dcterms:created xsi:type="dcterms:W3CDTF">2020-04-26T07:35:06Z</dcterms:created>
  <dcterms:modified xsi:type="dcterms:W3CDTF">2020-04-29T03:33:53Z</dcterms:modified>
</cp:coreProperties>
</file>